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62596"/>
          <c:y val="0.005"/>
          <c:w val="0.655914"/>
          <c:h val="0.766057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F26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C24885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5F5F5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Sheet1!$B$1:$G$1</c:f>
              <c:strCache>
                <c:ptCount val="6"/>
                <c:pt idx="0">
                  <c:v>Founders</c:v>
                </c:pt>
                <c:pt idx="1">
                  <c:v>Early Investors Pre-ICO</c:v>
                </c:pt>
                <c:pt idx="2">
                  <c:v>Bounty Programs</c:v>
                </c:pt>
                <c:pt idx="3">
                  <c:v>Marketing</c:v>
                </c:pt>
                <c:pt idx="4">
                  <c:v>Fund Reserve</c:v>
                </c:pt>
                <c:pt idx="5">
                  <c:v>Legal Advisors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12.000000</c:v>
                </c:pt>
                <c:pt idx="1">
                  <c:v>51.000000</c:v>
                </c:pt>
                <c:pt idx="2">
                  <c:v>5.000000</c:v>
                </c:pt>
                <c:pt idx="3">
                  <c:v>10.000000</c:v>
                </c:pt>
                <c:pt idx="4">
                  <c:v>16.000000</c:v>
                </c:pt>
                <c:pt idx="5">
                  <c:v>5.000000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04116"/>
          <c:w val="1"/>
          <c:h val="0.19588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6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F26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C24885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5F5F5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chart" Target="../charts/char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numbr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Enumbra</a:t>
            </a:r>
          </a:p>
        </p:txBody>
      </p:sp>
      <p:sp>
        <p:nvSpPr>
          <p:cNvPr id="120" name="More than a blockchain, a simplified futu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than a blockchain, a simplified 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unds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Funds Allocation</a:t>
            </a:r>
          </a:p>
        </p:txBody>
      </p:sp>
      <p:pic>
        <p:nvPicPr>
          <p:cNvPr id="151" name="enumbra_simbolo_2.jpg" descr="enumbra_simbolo_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6566" y="7518102"/>
            <a:ext cx="2032299" cy="20322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2" name="2D Pie Chart"/>
          <p:cNvGraphicFramePr/>
          <p:nvPr/>
        </p:nvGraphicFramePr>
        <p:xfrm>
          <a:off x="3973220" y="2347620"/>
          <a:ext cx="5058360" cy="50583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ce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Concept</a:t>
            </a:r>
          </a:p>
        </p:txBody>
      </p:sp>
      <p:pic>
        <p:nvPicPr>
          <p:cNvPr id="123" name="enumbra_simbolo_2.jpg" descr="enumbra_simbolo_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6566" y="7518102"/>
            <a:ext cx="2032299" cy="2032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</a:t>
            </a:r>
          </a:p>
        </p:txBody>
      </p:sp>
      <p:pic>
        <p:nvPicPr>
          <p:cNvPr id="126" name="enumbra_simbolo_2.jpg" descr="enumbra_simbolo_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6566" y="7518102"/>
            <a:ext cx="2032299" cy="2032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pic>
        <p:nvPicPr>
          <p:cNvPr id="129" name="enumbra_simbolo_2.jpg" descr="enumbra_simbolo_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6566" y="7518102"/>
            <a:ext cx="2032299" cy="2032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numb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Enumbra</a:t>
            </a:r>
          </a:p>
        </p:txBody>
      </p:sp>
      <p:sp>
        <p:nvSpPr>
          <p:cNvPr id="132" name="Type: Coin…"/>
          <p:cNvSpPr txBox="1"/>
          <p:nvPr/>
        </p:nvSpPr>
        <p:spPr>
          <a:xfrm>
            <a:off x="468543" y="1941436"/>
            <a:ext cx="10795514" cy="347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6700" tIns="266700" rIns="266700" bIns="266700" anchor="ctr">
            <a:spAutoFit/>
          </a:bodyPr>
          <a:lstStyle/>
          <a:p>
            <a:pPr marL="333375" indent="-333375">
              <a:buSzPct val="145000"/>
              <a:buChar char="-"/>
            </a:pPr>
            <a:r>
              <a:t>Type</a:t>
            </a:r>
            <a:r>
              <a:rPr b="0"/>
              <a:t>: Coin</a:t>
            </a:r>
            <a:endParaRPr b="0"/>
          </a:p>
          <a:p>
            <a:pPr marL="333375" indent="-333375">
              <a:buSzPct val="145000"/>
              <a:buChar char="-"/>
            </a:pPr>
            <a:r>
              <a:t>Symbol: </a:t>
            </a:r>
            <a:r>
              <a:rPr b="0"/>
              <a:t>ENB</a:t>
            </a:r>
            <a:endParaRPr b="0"/>
          </a:p>
          <a:p>
            <a:pPr marL="333375" indent="-333375">
              <a:buSzPct val="145000"/>
              <a:buChar char="-"/>
            </a:pPr>
            <a:r>
              <a:t>Algorithm: </a:t>
            </a:r>
            <a:r>
              <a:rPr b="0"/>
              <a:t>ENUM(Proof of Stake)</a:t>
            </a:r>
            <a:endParaRPr b="0"/>
          </a:p>
          <a:p>
            <a:pPr marL="333375" indent="-333375">
              <a:buSzPct val="145000"/>
              <a:buChar char="-"/>
            </a:pPr>
            <a:r>
              <a:t>Total Supply: </a:t>
            </a:r>
            <a:r>
              <a:rPr b="0"/>
              <a:t>3 499 050 621</a:t>
            </a:r>
            <a:endParaRPr b="0"/>
          </a:p>
          <a:p>
            <a:pPr marL="333375" indent="-333375">
              <a:buSzPct val="145000"/>
              <a:buChar char="-"/>
            </a:pPr>
            <a:r>
              <a:t>Circulating Supply: </a:t>
            </a:r>
            <a:r>
              <a:rPr b="0"/>
              <a:t>2 869 221 509</a:t>
            </a:r>
            <a:endParaRPr b="0"/>
          </a:p>
          <a:p>
            <a:pPr marL="333375" indent="-333375">
              <a:buSzPct val="145000"/>
              <a:buChar char="-"/>
            </a:pPr>
            <a:endParaRPr b="0"/>
          </a:p>
          <a:p>
            <a:pPr/>
            <a:endParaRPr b="0"/>
          </a:p>
        </p:txBody>
      </p:sp>
      <p:pic>
        <p:nvPicPr>
          <p:cNvPr id="133" name="enumbra_simbolo_2.jpg" descr="enumbra_simbolo_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6566" y="7518102"/>
            <a:ext cx="2032299" cy="2032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enef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Benefits</a:t>
            </a:r>
          </a:p>
        </p:txBody>
      </p:sp>
      <p:sp>
        <p:nvSpPr>
          <p:cNvPr id="136" name="Instant and Decentralized…"/>
          <p:cNvSpPr txBox="1"/>
          <p:nvPr/>
        </p:nvSpPr>
        <p:spPr>
          <a:xfrm>
            <a:off x="1339557" y="1354700"/>
            <a:ext cx="10325686" cy="8195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</a:p>
          <a:p>
            <a:pPr marL="333375" indent="-333375">
              <a:buSzPct val="145000"/>
              <a:buChar char="-"/>
            </a:pPr>
            <a:r>
              <a:t>Instant and Decentralized</a:t>
            </a:r>
          </a:p>
          <a:p>
            <a:pPr lvl="1" marL="777875" indent="-333375">
              <a:buSzPct val="145000"/>
              <a:buChar char="-"/>
              <a:defRPr b="0"/>
            </a:pPr>
            <a:r>
              <a:t>Nodes spread globally allows transactions to take less than 2 seconds.</a:t>
            </a:r>
          </a:p>
          <a:p>
            <a:pPr marL="333375" indent="-333375">
              <a:buSzPct val="145000"/>
              <a:buChar char="-"/>
            </a:pPr>
            <a:r>
              <a:t>Mobile payments in mind</a:t>
            </a:r>
          </a:p>
          <a:p>
            <a:pPr lvl="1" marL="777875" indent="-333375">
              <a:buSzPct val="145000"/>
              <a:buChar char="-"/>
              <a:defRPr b="0"/>
            </a:pPr>
            <a:r>
              <a:t>Lets users take advantage of a cutting-edge blockchain to buy food, pay tolls or transfer money between themselves.</a:t>
            </a:r>
          </a:p>
          <a:p>
            <a:pPr marL="333375" indent="-333375">
              <a:buSzPct val="145000"/>
              <a:buChar char="-"/>
            </a:pPr>
            <a:r>
              <a:t>Micro-payments Friendly</a:t>
            </a:r>
          </a:p>
          <a:p>
            <a:pPr lvl="1" marL="777875" indent="-333375">
              <a:buSzPct val="145000"/>
              <a:buChar char="-"/>
              <a:defRPr b="0"/>
            </a:pPr>
            <a:r>
              <a:t>Supports any payment value with an associated cost of less than a cent.</a:t>
            </a:r>
          </a:p>
          <a:p>
            <a:pPr marL="333375" indent="-333375">
              <a:buSzPct val="145000"/>
              <a:buChar char="-"/>
            </a:pPr>
            <a:r>
              <a:t>Scalable</a:t>
            </a:r>
          </a:p>
          <a:p>
            <a:pPr lvl="1" marL="777875" indent="-333375">
              <a:buSzPct val="145000"/>
              <a:buChar char="-"/>
              <a:defRPr b="0"/>
            </a:pPr>
            <a:r>
              <a:t>Proven algorithm to surpass Visa number of transactions per minute.</a:t>
            </a:r>
          </a:p>
          <a:p>
            <a:pPr marL="333375" indent="-333375">
              <a:buSzPct val="145000"/>
              <a:buChar char="-"/>
            </a:pPr>
            <a:r>
              <a:t>Traceable</a:t>
            </a:r>
          </a:p>
          <a:p>
            <a:pPr lvl="1" marL="777875" indent="-333375">
              <a:buSzPct val="145000"/>
              <a:buChar char="-"/>
              <a:defRPr b="0"/>
            </a:pPr>
            <a:r>
              <a:t>For service providers, know when/where your public target is spending their money and which items, allowing customisation, service improvement and inventory tracking/forecast.</a:t>
            </a:r>
          </a:p>
          <a:p>
            <a:pPr marL="333375" indent="-333375">
              <a:buSzPct val="145000"/>
              <a:buChar char="-"/>
            </a:pPr>
            <a:r>
              <a:t>Eco-friendly</a:t>
            </a:r>
          </a:p>
          <a:p>
            <a:pPr lvl="1" marL="777875" indent="-333375">
              <a:buSzPct val="145000"/>
              <a:buChar char="-"/>
              <a:defRPr b="0"/>
            </a:pPr>
            <a:r>
              <a:t>Proof of Stake doesn’t require mining rigs, therefore not huge amounts of energy are spent to keep Enumbra working.</a:t>
            </a:r>
          </a:p>
          <a:p>
            <a:pPr marL="333375" indent="-333375">
              <a:buSzPct val="145000"/>
              <a:buChar char="-"/>
            </a:pPr>
            <a:r>
              <a:t>Sustainable Future</a:t>
            </a:r>
          </a:p>
          <a:p>
            <a:pPr lvl="1" marL="777875" indent="-333375">
              <a:buSzPct val="145000"/>
              <a:buChar char="-"/>
              <a:defRPr b="0"/>
            </a:pPr>
            <a:r>
              <a:t>Dedicated development, marketing and advisor team to ensure Enumbra future.</a:t>
            </a:r>
          </a:p>
        </p:txBody>
      </p:sp>
      <p:pic>
        <p:nvPicPr>
          <p:cNvPr id="137" name="enumbra_simbolo_2.jpg" descr="enumbra_simbolo_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6566" y="7518102"/>
            <a:ext cx="2032299" cy="20322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Use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Cases</a:t>
            </a:r>
          </a:p>
        </p:txBody>
      </p:sp>
      <p:sp>
        <p:nvSpPr>
          <p:cNvPr id="140" name="Coffee Machines…"/>
          <p:cNvSpPr txBox="1"/>
          <p:nvPr/>
        </p:nvSpPr>
        <p:spPr>
          <a:xfrm>
            <a:off x="1587289" y="2950452"/>
            <a:ext cx="9830222" cy="557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Coffee Machines</a:t>
            </a: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Vending Machines</a:t>
            </a: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Tobacco Machines</a:t>
            </a: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Car wash</a:t>
            </a: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Parking Meters</a:t>
            </a: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Laundry Machines</a:t>
            </a: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Ticket Machines</a:t>
            </a: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ct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Highway tolls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RE-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PRE-ICO</a:t>
            </a:r>
          </a:p>
        </p:txBody>
      </p:sp>
      <p:sp>
        <p:nvSpPr>
          <p:cNvPr id="143" name="Start of Pre-ICO: 28 Feb-15 March 2018…"/>
          <p:cNvSpPr txBox="1"/>
          <p:nvPr/>
        </p:nvSpPr>
        <p:spPr>
          <a:xfrm>
            <a:off x="637877" y="2188915"/>
            <a:ext cx="11471458" cy="457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/>
          <a:p>
            <a:pPr marL="333375" indent="-333375" defTabSz="812800">
              <a:buSzPct val="145000"/>
              <a:buChar char="-"/>
            </a:pPr>
            <a:r>
              <a:t>Start of Pre-ICO: </a:t>
            </a:r>
            <a:r>
              <a:rPr b="0"/>
              <a:t>28 Feb-15 March 2018</a:t>
            </a:r>
            <a:endParaRPr b="0"/>
          </a:p>
          <a:p>
            <a:pPr marL="333375" indent="-333375" defTabSz="812800">
              <a:buSzPct val="145000"/>
              <a:buChar char="-"/>
            </a:pPr>
            <a:r>
              <a:t>Duration: </a:t>
            </a:r>
            <a:r>
              <a:rPr b="0"/>
              <a:t>15 days</a:t>
            </a:r>
            <a:endParaRPr b="0"/>
          </a:p>
          <a:p>
            <a:pPr marL="333375" indent="-333375" defTabSz="812800">
              <a:buSzPct val="145000"/>
              <a:buChar char="-"/>
            </a:pPr>
            <a:r>
              <a:t>Initial</a:t>
            </a:r>
            <a:r>
              <a:rPr b="0"/>
              <a:t> </a:t>
            </a:r>
            <a:r>
              <a:t>Value:</a:t>
            </a:r>
            <a:r>
              <a:rPr b="0"/>
              <a:t> 0.01$ =&gt; 100 ENB =&gt; 1$</a:t>
            </a:r>
            <a:endParaRPr b="0"/>
          </a:p>
          <a:p>
            <a:pPr marL="333375" indent="-333375" defTabSz="812800">
              <a:buSzPct val="145000"/>
              <a:buChar char="-"/>
            </a:pPr>
            <a:r>
              <a:t>Exchange rate: </a:t>
            </a:r>
            <a:r>
              <a:rPr b="0"/>
              <a:t>1 ETH &lt;=&gt; 87 400 ENB</a:t>
            </a:r>
            <a:endParaRPr b="0"/>
          </a:p>
          <a:p>
            <a:pPr marL="333375" indent="-333375" defTabSz="812800">
              <a:buSzPct val="145000"/>
              <a:buChar char="-"/>
            </a:pPr>
            <a:r>
              <a:t>Soft-Limit: </a:t>
            </a:r>
            <a:r>
              <a:rPr b="0"/>
              <a:t>30 000 000 ENB</a:t>
            </a:r>
            <a:endParaRPr b="0"/>
          </a:p>
          <a:p>
            <a:pPr marL="333375" indent="-333375" defTabSz="812800">
              <a:buSzPct val="145000"/>
              <a:buChar char="-"/>
            </a:pPr>
            <a:r>
              <a:t>Hard-Limit: </a:t>
            </a:r>
            <a:r>
              <a:rPr b="0"/>
              <a:t>120 000</a:t>
            </a:r>
            <a:r>
              <a:t> </a:t>
            </a:r>
            <a:r>
              <a:rPr b="0"/>
              <a:t>000 ENB</a:t>
            </a:r>
            <a:endParaRPr b="0"/>
          </a:p>
          <a:p>
            <a:pPr marL="333375" indent="-333375" defTabSz="812800">
              <a:buSzPct val="145000"/>
              <a:buChar char="-"/>
            </a:pPr>
            <a:r>
              <a:t>Pre-ICO Distribution: </a:t>
            </a:r>
            <a:r>
              <a:rPr b="0"/>
              <a:t>168 000 000 ENB</a:t>
            </a:r>
            <a:endParaRPr b="0"/>
          </a:p>
          <a:p>
            <a:pPr marL="333375" indent="-333375" defTabSz="812800">
              <a:buSzPct val="145000"/>
              <a:buChar char="-"/>
            </a:pPr>
            <a:r>
              <a:t>Bonus(Pre-ICO): </a:t>
            </a:r>
            <a:r>
              <a:rPr b="0"/>
              <a:t>4</a:t>
            </a:r>
            <a:r>
              <a:rPr b="0" u="sng"/>
              <a:t>0% bonus</a:t>
            </a:r>
            <a:endParaRPr b="0"/>
          </a:p>
          <a:p>
            <a:pPr marL="333375" indent="-333375" defTabSz="812800">
              <a:buSzPct val="145000"/>
              <a:buChar char="-"/>
            </a:pPr>
            <a:endParaRPr b="0"/>
          </a:p>
          <a:p>
            <a:pPr marL="333375" indent="-333375" defTabSz="812800">
              <a:buSzPct val="145000"/>
              <a:buChar char="-"/>
            </a:pPr>
            <a:endParaRPr b="0"/>
          </a:p>
          <a:p>
            <a:pPr defTabSz="812800"/>
            <a:endParaRPr b="0"/>
          </a:p>
        </p:txBody>
      </p:sp>
      <p:pic>
        <p:nvPicPr>
          <p:cNvPr id="144" name="enumbra_simbolo_2.jpg" descr="enumbra_simbolo_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6566" y="7518102"/>
            <a:ext cx="2032299" cy="2032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</a:t>
            </a:r>
          </a:p>
        </p:txBody>
      </p:sp>
      <p:graphicFrame>
        <p:nvGraphicFramePr>
          <p:cNvPr id="147" name="2D Pie Chart"/>
          <p:cNvGraphicFramePr/>
          <p:nvPr/>
        </p:nvGraphicFramePr>
        <p:xfrm>
          <a:off x="3385112" y="2347620"/>
          <a:ext cx="7711927" cy="649709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148" name="enumbra_simbolo_2.jpg" descr="enumbra_simbolo_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96566" y="7518102"/>
            <a:ext cx="2032299" cy="2032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