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7" d="100"/>
          <a:sy n="117" d="100"/>
        </p:scale>
        <p:origin x="3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8/26/2018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8/26/2018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sciencedirect.com/science/article/pii/S1877042815025094" TargetMode="External"/><Relationship Id="rId2" Type="http://schemas.openxmlformats.org/officeDocument/2006/relationships/hyperlink" Target="https://sisu.ut.ee/sites/default/files/ict/files/article_what_influences_students_to_study_information_and_communication_technology.pdf" TargetMode="External"/><Relationship Id="rId1" Type="http://schemas.openxmlformats.org/officeDocument/2006/relationships/slideLayout" Target="../slideLayouts/slideLayout7.xml"/><Relationship Id="rId4" Type="http://schemas.openxmlformats.org/officeDocument/2006/relationships/hyperlink" Target="https://files.eric.ed.gov/fulltext/EJ1136650.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smtClean="0"/>
              <a:t>Factors </a:t>
            </a:r>
            <a:r>
              <a:rPr lang="en-US" sz="2800" dirty="0"/>
              <a:t>influencing students' </a:t>
            </a:r>
            <a:r>
              <a:rPr lang="en-US" sz="2800" dirty="0" smtClean="0"/>
              <a:t>enrollment </a:t>
            </a:r>
            <a:r>
              <a:rPr lang="en-US" sz="2800" dirty="0"/>
              <a:t>in </a:t>
            </a:r>
            <a:r>
              <a:rPr lang="en-US" sz="2800" dirty="0" smtClean="0"/>
              <a:t>Computer Science at International colleges in Myanmar</a:t>
            </a:r>
            <a:endParaRPr lang="en-US" sz="2800" dirty="0"/>
          </a:p>
        </p:txBody>
      </p:sp>
      <p:sp>
        <p:nvSpPr>
          <p:cNvPr id="3" name="Subtitle 2"/>
          <p:cNvSpPr>
            <a:spLocks noGrp="1"/>
          </p:cNvSpPr>
          <p:nvPr>
            <p:ph type="subTitle" idx="1"/>
          </p:nvPr>
        </p:nvSpPr>
        <p:spPr/>
        <p:txBody>
          <a:bodyPr/>
          <a:lstStyle/>
          <a:p>
            <a:r>
              <a:rPr lang="en-US" dirty="0" smtClean="0"/>
              <a:t>By Min Thu </a:t>
            </a:r>
            <a:r>
              <a:rPr lang="en-US" dirty="0" err="1" smtClean="0"/>
              <a:t>Khant</a:t>
            </a:r>
            <a:endParaRPr lang="en-US" dirty="0"/>
          </a:p>
        </p:txBody>
      </p:sp>
    </p:spTree>
    <p:extLst>
      <p:ext uri="{BB962C8B-B14F-4D97-AF65-F5344CB8AC3E}">
        <p14:creationId xmlns:p14="http://schemas.microsoft.com/office/powerpoint/2010/main" val="2431256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endParaRPr lang="en-US" dirty="0"/>
          </a:p>
        </p:txBody>
      </p:sp>
      <p:sp>
        <p:nvSpPr>
          <p:cNvPr id="3" name="Content Placeholder 2"/>
          <p:cNvSpPr>
            <a:spLocks noGrp="1"/>
          </p:cNvSpPr>
          <p:nvPr>
            <p:ph idx="1"/>
          </p:nvPr>
        </p:nvSpPr>
        <p:spPr/>
        <p:txBody>
          <a:bodyPr/>
          <a:lstStyle/>
          <a:p>
            <a:r>
              <a:rPr lang="en-US" dirty="0" smtClean="0"/>
              <a:t>Survey (closed question)</a:t>
            </a:r>
          </a:p>
          <a:p>
            <a:r>
              <a:rPr lang="en-US" dirty="0" smtClean="0"/>
              <a:t>Online Survey</a:t>
            </a:r>
            <a:endParaRPr lang="en-US" dirty="0"/>
          </a:p>
        </p:txBody>
      </p:sp>
    </p:spTree>
    <p:extLst>
      <p:ext uri="{BB962C8B-B14F-4D97-AF65-F5344CB8AC3E}">
        <p14:creationId xmlns:p14="http://schemas.microsoft.com/office/powerpoint/2010/main" val="348472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a:t>
            </a:r>
            <a:endParaRPr lang="en-US" dirty="0"/>
          </a:p>
        </p:txBody>
      </p:sp>
      <p:sp>
        <p:nvSpPr>
          <p:cNvPr id="3" name="Content Placeholder 2"/>
          <p:cNvSpPr>
            <a:spLocks noGrp="1"/>
          </p:cNvSpPr>
          <p:nvPr>
            <p:ph idx="1"/>
          </p:nvPr>
        </p:nvSpPr>
        <p:spPr/>
        <p:txBody>
          <a:bodyPr/>
          <a:lstStyle/>
          <a:p>
            <a:r>
              <a:rPr lang="en-US" dirty="0" smtClean="0"/>
              <a:t>Enthusiasm </a:t>
            </a:r>
            <a:r>
              <a:rPr lang="en-US" dirty="0"/>
              <a:t>towards computing</a:t>
            </a:r>
          </a:p>
          <a:p>
            <a:r>
              <a:rPr lang="en-US" dirty="0" smtClean="0"/>
              <a:t>Perceptions </a:t>
            </a:r>
            <a:r>
              <a:rPr lang="en-US" dirty="0"/>
              <a:t>of computing </a:t>
            </a:r>
            <a:r>
              <a:rPr lang="en-US" dirty="0" smtClean="0"/>
              <a:t>ability</a:t>
            </a:r>
            <a:endParaRPr lang="en-US" dirty="0"/>
          </a:p>
          <a:p>
            <a:r>
              <a:rPr lang="en-US" dirty="0" smtClean="0"/>
              <a:t>Apprehension </a:t>
            </a:r>
            <a:r>
              <a:rPr lang="en-US" dirty="0"/>
              <a:t>about majoring in </a:t>
            </a:r>
            <a:r>
              <a:rPr lang="en-US" dirty="0" smtClean="0"/>
              <a:t>computer science</a:t>
            </a:r>
            <a:endParaRPr lang="en-US" dirty="0"/>
          </a:p>
          <a:p>
            <a:r>
              <a:rPr lang="en-US" dirty="0" smtClean="0"/>
              <a:t>Perceptions </a:t>
            </a:r>
            <a:r>
              <a:rPr lang="en-US" dirty="0"/>
              <a:t>of career and </a:t>
            </a:r>
            <a:r>
              <a:rPr lang="en-US" dirty="0" smtClean="0"/>
              <a:t>employment opportunities </a:t>
            </a:r>
            <a:r>
              <a:rPr lang="en-US" dirty="0"/>
              <a:t>in computing. </a:t>
            </a:r>
          </a:p>
        </p:txBody>
      </p:sp>
    </p:spTree>
    <p:extLst>
      <p:ext uri="{BB962C8B-B14F-4D97-AF65-F5344CB8AC3E}">
        <p14:creationId xmlns:p14="http://schemas.microsoft.com/office/powerpoint/2010/main" val="2712295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5756" y="2424793"/>
            <a:ext cx="1738993" cy="555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 2 (questionnaires)</a:t>
            </a:r>
            <a:endParaRPr lang="en-US" dirty="0"/>
          </a:p>
        </p:txBody>
      </p:sp>
      <p:sp>
        <p:nvSpPr>
          <p:cNvPr id="3" name="Rectangle 2"/>
          <p:cNvSpPr/>
          <p:nvPr/>
        </p:nvSpPr>
        <p:spPr>
          <a:xfrm>
            <a:off x="1975756" y="3491593"/>
            <a:ext cx="1738993" cy="555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 3 (questionnaires)</a:t>
            </a:r>
            <a:endParaRPr lang="en-US" dirty="0"/>
          </a:p>
        </p:txBody>
      </p:sp>
      <p:sp>
        <p:nvSpPr>
          <p:cNvPr id="4" name="Rectangle 3"/>
          <p:cNvSpPr/>
          <p:nvPr/>
        </p:nvSpPr>
        <p:spPr>
          <a:xfrm>
            <a:off x="1951262" y="1450521"/>
            <a:ext cx="1738993" cy="555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 1 (questionnaires)</a:t>
            </a:r>
            <a:endParaRPr lang="en-US" dirty="0"/>
          </a:p>
        </p:txBody>
      </p:sp>
      <p:sp>
        <p:nvSpPr>
          <p:cNvPr id="5" name="Rectangle 4"/>
          <p:cNvSpPr/>
          <p:nvPr/>
        </p:nvSpPr>
        <p:spPr>
          <a:xfrm>
            <a:off x="1951261" y="4683579"/>
            <a:ext cx="1738993" cy="555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 4 (questionnaires)</a:t>
            </a:r>
            <a:endParaRPr lang="en-US" dirty="0"/>
          </a:p>
        </p:txBody>
      </p:sp>
      <p:sp>
        <p:nvSpPr>
          <p:cNvPr id="6" name="Rectangle 5"/>
          <p:cNvSpPr/>
          <p:nvPr/>
        </p:nvSpPr>
        <p:spPr>
          <a:xfrm>
            <a:off x="5018312" y="2857499"/>
            <a:ext cx="1738993" cy="555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Motivated</a:t>
            </a:r>
            <a:endParaRPr lang="en-US" dirty="0"/>
          </a:p>
        </p:txBody>
      </p:sp>
      <p:sp>
        <p:nvSpPr>
          <p:cNvPr id="7" name="Rectangle 6"/>
          <p:cNvSpPr/>
          <p:nvPr/>
        </p:nvSpPr>
        <p:spPr>
          <a:xfrm>
            <a:off x="7766955" y="2857498"/>
            <a:ext cx="1738993" cy="555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enroll</a:t>
            </a:r>
            <a:endParaRPr lang="en-US" dirty="0"/>
          </a:p>
        </p:txBody>
      </p:sp>
      <p:cxnSp>
        <p:nvCxnSpPr>
          <p:cNvPr id="9" name="Straight Arrow Connector 8"/>
          <p:cNvCxnSpPr>
            <a:stCxn id="4" idx="3"/>
            <a:endCxn id="6" idx="1"/>
          </p:cNvCxnSpPr>
          <p:nvPr/>
        </p:nvCxnSpPr>
        <p:spPr>
          <a:xfrm>
            <a:off x="3690255" y="1728107"/>
            <a:ext cx="1328057" cy="1406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2" idx="3"/>
            <a:endCxn id="6" idx="1"/>
          </p:cNvCxnSpPr>
          <p:nvPr/>
        </p:nvCxnSpPr>
        <p:spPr>
          <a:xfrm>
            <a:off x="3714749" y="2702379"/>
            <a:ext cx="1303563" cy="43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 idx="3"/>
            <a:endCxn id="6" idx="1"/>
          </p:cNvCxnSpPr>
          <p:nvPr/>
        </p:nvCxnSpPr>
        <p:spPr>
          <a:xfrm flipV="1">
            <a:off x="3714749" y="3135085"/>
            <a:ext cx="1303563" cy="634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3"/>
            <a:endCxn id="6" idx="1"/>
          </p:cNvCxnSpPr>
          <p:nvPr/>
        </p:nvCxnSpPr>
        <p:spPr>
          <a:xfrm flipV="1">
            <a:off x="3690254" y="3135085"/>
            <a:ext cx="1328058" cy="1826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3"/>
            <a:endCxn id="7" idx="1"/>
          </p:cNvCxnSpPr>
          <p:nvPr/>
        </p:nvCxnSpPr>
        <p:spPr>
          <a:xfrm flipV="1">
            <a:off x="6757305" y="3135084"/>
            <a:ext cx="10096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11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45028" y="816429"/>
            <a:ext cx="10205357" cy="5909310"/>
          </a:xfrm>
          <a:prstGeom prst="rect">
            <a:avLst/>
          </a:prstGeom>
          <a:noFill/>
        </p:spPr>
        <p:txBody>
          <a:bodyPr wrap="square" rtlCol="0">
            <a:spAutoFit/>
          </a:bodyPr>
          <a:lstStyle/>
          <a:p>
            <a:r>
              <a:rPr lang="en-US" dirty="0">
                <a:hlinkClick r:id="rId2"/>
              </a:rPr>
              <a:t>https://</a:t>
            </a:r>
            <a:r>
              <a:rPr lang="en-US" dirty="0" smtClean="0">
                <a:hlinkClick r:id="rId2"/>
              </a:rPr>
              <a:t>sisu.ut.ee/sites/default/files/ict/files/article_what_influences_students_to_study_information_and_communication_technology.pdf</a:t>
            </a:r>
            <a:endParaRPr lang="en-US" dirty="0" smtClean="0"/>
          </a:p>
          <a:p>
            <a:endParaRPr lang="en-US" dirty="0"/>
          </a:p>
          <a:p>
            <a:r>
              <a:rPr lang="en-US" dirty="0">
                <a:hlinkClick r:id="rId3"/>
              </a:rPr>
              <a:t>https://</a:t>
            </a:r>
            <a:r>
              <a:rPr lang="en-US" dirty="0" smtClean="0">
                <a:hlinkClick r:id="rId3"/>
              </a:rPr>
              <a:t>www.sciencedirect.com/science/article/pii/S1877042815025094</a:t>
            </a:r>
            <a:endParaRPr lang="en-US" dirty="0" smtClean="0"/>
          </a:p>
          <a:p>
            <a:endParaRPr lang="en-US" dirty="0"/>
          </a:p>
          <a:p>
            <a:r>
              <a:rPr lang="en-US" dirty="0">
                <a:hlinkClick r:id="rId4"/>
              </a:rPr>
              <a:t>https://</a:t>
            </a:r>
            <a:r>
              <a:rPr lang="en-US" dirty="0" smtClean="0">
                <a:hlinkClick r:id="rId4"/>
              </a:rPr>
              <a:t>files.eric.ed.gov/fulltext/EJ1136650.pdf</a:t>
            </a:r>
            <a:endParaRPr lang="en-US" dirty="0" smtClean="0"/>
          </a:p>
          <a:p>
            <a:endParaRPr lang="en-US" dirty="0"/>
          </a:p>
          <a:p>
            <a:r>
              <a:rPr lang="en-US" dirty="0" smtClean="0"/>
              <a:t>Those are the solid papers which match my topic. </a:t>
            </a:r>
          </a:p>
          <a:p>
            <a:r>
              <a:rPr lang="en-US" dirty="0" smtClean="0"/>
              <a:t>Must we read and summarize all paper in literature review? (according to our guideline it is said that we need to submit 4000 words for each submission). Judging from what you have said, the way I get is that.. Literature review must only contain research paper contents. But from what teacher </a:t>
            </a:r>
            <a:r>
              <a:rPr lang="en-US" dirty="0" err="1" smtClean="0"/>
              <a:t>Irin</a:t>
            </a:r>
            <a:r>
              <a:rPr lang="en-US" dirty="0" smtClean="0"/>
              <a:t>, we can also involve journals and articles too. Literature review contents must covers 8 to 10 paper, journals and articles (all shouldn’t have to be research paper). Furthermore, I would like to make my research topic something like “Does factors </a:t>
            </a:r>
            <a:r>
              <a:rPr lang="en-US" dirty="0"/>
              <a:t>influencing students' </a:t>
            </a:r>
            <a:r>
              <a:rPr lang="en-US" dirty="0" smtClean="0"/>
              <a:t>enrollment </a:t>
            </a:r>
            <a:r>
              <a:rPr lang="en-US" dirty="0"/>
              <a:t>in Computer </a:t>
            </a:r>
            <a:r>
              <a:rPr lang="en-US" dirty="0" smtClean="0"/>
              <a:t>Science and does they meet their expectation granted </a:t>
            </a:r>
            <a:r>
              <a:rPr lang="en-US" dirty="0"/>
              <a:t>at International colleges in </a:t>
            </a:r>
            <a:r>
              <a:rPr lang="en-US" dirty="0" smtClean="0"/>
              <a:t>Myanmar?” which matures “why some quit or drop out before they reach the end of education? Or why do they fail? Because of the factors influenced on them (may be want to be a hacker but colleges only teach programming)? </a:t>
            </a:r>
          </a:p>
          <a:p>
            <a:endParaRPr lang="en-US" dirty="0"/>
          </a:p>
          <a:p>
            <a:r>
              <a:rPr lang="en-US" dirty="0" smtClean="0"/>
              <a:t>If I change my topic like </a:t>
            </a:r>
            <a:r>
              <a:rPr lang="en-US" smtClean="0"/>
              <a:t>that can </a:t>
            </a:r>
            <a:r>
              <a:rPr lang="en-US" dirty="0" smtClean="0"/>
              <a:t>I still </a:t>
            </a:r>
            <a:r>
              <a:rPr lang="en-US" smtClean="0"/>
              <a:t>use above papers?</a:t>
            </a:r>
            <a:endParaRPr lang="en-US" dirty="0" smtClean="0"/>
          </a:p>
          <a:p>
            <a:endParaRPr lang="en-US" dirty="0" smtClean="0"/>
          </a:p>
          <a:p>
            <a:endParaRPr lang="en-US" dirty="0"/>
          </a:p>
        </p:txBody>
      </p:sp>
    </p:spTree>
    <p:extLst>
      <p:ext uri="{BB962C8B-B14F-4D97-AF65-F5344CB8AC3E}">
        <p14:creationId xmlns:p14="http://schemas.microsoft.com/office/powerpoint/2010/main" val="147582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7878" y="2547257"/>
            <a:ext cx="1738993" cy="555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 2 (questionnaires)</a:t>
            </a:r>
            <a:endParaRPr lang="en-US" dirty="0"/>
          </a:p>
        </p:txBody>
      </p:sp>
      <p:sp>
        <p:nvSpPr>
          <p:cNvPr id="3" name="Rectangle 2"/>
          <p:cNvSpPr/>
          <p:nvPr/>
        </p:nvSpPr>
        <p:spPr>
          <a:xfrm>
            <a:off x="987878" y="3614057"/>
            <a:ext cx="1738993" cy="555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 3 (questionnaires)</a:t>
            </a:r>
            <a:endParaRPr lang="en-US" dirty="0"/>
          </a:p>
        </p:txBody>
      </p:sp>
      <p:sp>
        <p:nvSpPr>
          <p:cNvPr id="4" name="Rectangle 3"/>
          <p:cNvSpPr/>
          <p:nvPr/>
        </p:nvSpPr>
        <p:spPr>
          <a:xfrm>
            <a:off x="963384" y="1572985"/>
            <a:ext cx="1738993" cy="555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 1 (questionnaires)</a:t>
            </a:r>
            <a:endParaRPr lang="en-US" dirty="0"/>
          </a:p>
        </p:txBody>
      </p:sp>
      <p:sp>
        <p:nvSpPr>
          <p:cNvPr id="5" name="Rectangle 4"/>
          <p:cNvSpPr/>
          <p:nvPr/>
        </p:nvSpPr>
        <p:spPr>
          <a:xfrm>
            <a:off x="963383" y="4806043"/>
            <a:ext cx="1738993" cy="555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 4 (questionnaires)</a:t>
            </a:r>
            <a:endParaRPr lang="en-US" dirty="0"/>
          </a:p>
        </p:txBody>
      </p:sp>
      <p:sp>
        <p:nvSpPr>
          <p:cNvPr id="6" name="Rectangle 5"/>
          <p:cNvSpPr/>
          <p:nvPr/>
        </p:nvSpPr>
        <p:spPr>
          <a:xfrm>
            <a:off x="4030434" y="2979963"/>
            <a:ext cx="1738993" cy="555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Motivated</a:t>
            </a:r>
            <a:endParaRPr lang="en-US" dirty="0"/>
          </a:p>
        </p:txBody>
      </p:sp>
      <p:sp>
        <p:nvSpPr>
          <p:cNvPr id="7" name="Rectangle 6"/>
          <p:cNvSpPr/>
          <p:nvPr/>
        </p:nvSpPr>
        <p:spPr>
          <a:xfrm>
            <a:off x="6779077" y="2979962"/>
            <a:ext cx="1738993" cy="555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enroll</a:t>
            </a:r>
            <a:endParaRPr lang="en-US" dirty="0"/>
          </a:p>
        </p:txBody>
      </p:sp>
      <p:cxnSp>
        <p:nvCxnSpPr>
          <p:cNvPr id="9" name="Straight Arrow Connector 8"/>
          <p:cNvCxnSpPr>
            <a:stCxn id="4" idx="3"/>
            <a:endCxn id="6" idx="1"/>
          </p:cNvCxnSpPr>
          <p:nvPr/>
        </p:nvCxnSpPr>
        <p:spPr>
          <a:xfrm>
            <a:off x="2702377" y="1850571"/>
            <a:ext cx="1328057" cy="1406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2" idx="3"/>
            <a:endCxn id="6" idx="1"/>
          </p:cNvCxnSpPr>
          <p:nvPr/>
        </p:nvCxnSpPr>
        <p:spPr>
          <a:xfrm>
            <a:off x="2726871" y="2824843"/>
            <a:ext cx="1303563" cy="43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 idx="3"/>
            <a:endCxn id="6" idx="1"/>
          </p:cNvCxnSpPr>
          <p:nvPr/>
        </p:nvCxnSpPr>
        <p:spPr>
          <a:xfrm flipV="1">
            <a:off x="2726871" y="3257549"/>
            <a:ext cx="1303563" cy="634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3"/>
            <a:endCxn id="6" idx="1"/>
          </p:cNvCxnSpPr>
          <p:nvPr/>
        </p:nvCxnSpPr>
        <p:spPr>
          <a:xfrm flipV="1">
            <a:off x="2702376" y="3257549"/>
            <a:ext cx="1328058" cy="1826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3"/>
            <a:endCxn id="7" idx="1"/>
          </p:cNvCxnSpPr>
          <p:nvPr/>
        </p:nvCxnSpPr>
        <p:spPr>
          <a:xfrm flipV="1">
            <a:off x="5769427" y="3257548"/>
            <a:ext cx="10096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9304564" y="2966358"/>
            <a:ext cx="1738993" cy="555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graduate</a:t>
            </a:r>
            <a:endParaRPr lang="en-US" dirty="0"/>
          </a:p>
        </p:txBody>
      </p:sp>
      <p:sp>
        <p:nvSpPr>
          <p:cNvPr id="15" name="Rectangle 14"/>
          <p:cNvSpPr/>
          <p:nvPr/>
        </p:nvSpPr>
        <p:spPr>
          <a:xfrm>
            <a:off x="9304564" y="4033158"/>
            <a:ext cx="1738993" cy="555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 take</a:t>
            </a:r>
            <a:endParaRPr lang="en-US" dirty="0"/>
          </a:p>
        </p:txBody>
      </p:sp>
      <p:sp>
        <p:nvSpPr>
          <p:cNvPr id="17" name="Rectangle 16"/>
          <p:cNvSpPr/>
          <p:nvPr/>
        </p:nvSpPr>
        <p:spPr>
          <a:xfrm>
            <a:off x="9280070" y="1992086"/>
            <a:ext cx="1738993" cy="555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Fail</a:t>
            </a:r>
            <a:endParaRPr lang="en-US" dirty="0"/>
          </a:p>
        </p:txBody>
      </p:sp>
      <p:cxnSp>
        <p:nvCxnSpPr>
          <p:cNvPr id="18" name="Straight Arrow Connector 17"/>
          <p:cNvCxnSpPr>
            <a:stCxn id="7" idx="3"/>
            <a:endCxn id="17" idx="1"/>
          </p:cNvCxnSpPr>
          <p:nvPr/>
        </p:nvCxnSpPr>
        <p:spPr>
          <a:xfrm flipV="1">
            <a:off x="8518070" y="2269672"/>
            <a:ext cx="762000" cy="987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14" idx="1"/>
          </p:cNvCxnSpPr>
          <p:nvPr/>
        </p:nvCxnSpPr>
        <p:spPr>
          <a:xfrm flipV="1">
            <a:off x="8518070" y="3243944"/>
            <a:ext cx="786494" cy="13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3"/>
            <a:endCxn id="15" idx="1"/>
          </p:cNvCxnSpPr>
          <p:nvPr/>
        </p:nvCxnSpPr>
        <p:spPr>
          <a:xfrm>
            <a:off x="8518070" y="3257548"/>
            <a:ext cx="786494" cy="1053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9486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223</TotalTime>
  <Words>298</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Garamond</vt:lpstr>
      <vt:lpstr>Organic</vt:lpstr>
      <vt:lpstr>Factors influencing students' enrollment in Computer Science at International colleges in Myanmar</vt:lpstr>
      <vt:lpstr>Methodology </vt:lpstr>
      <vt:lpstr>Factors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influencing students' decisions to enroll in computer science</dc:title>
  <dc:creator>Windows User</dc:creator>
  <cp:lastModifiedBy>Windows User</cp:lastModifiedBy>
  <cp:revision>23</cp:revision>
  <dcterms:created xsi:type="dcterms:W3CDTF">2018-08-26T07:27:54Z</dcterms:created>
  <dcterms:modified xsi:type="dcterms:W3CDTF">2018-08-26T17:40:29Z</dcterms:modified>
</cp:coreProperties>
</file>