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7" r:id="rId3"/>
    <p:sldId id="268" r:id="rId4"/>
    <p:sldId id="270" r:id="rId5"/>
    <p:sldId id="272" r:id="rId6"/>
    <p:sldId id="274" r:id="rId7"/>
    <p:sldId id="276" r:id="rId8"/>
    <p:sldId id="278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4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</a:t>
            </a:r>
            <a:r>
              <a:rPr lang="en-IN" sz="2540" i="1" dirty="0">
                <a:solidFill>
                  <a:srgbClr val="000000"/>
                </a:solidFill>
                <a:latin typeface="Calibri"/>
              </a:rPr>
              <a:t>4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Data Preparation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3937679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35" y="121594"/>
            <a:ext cx="8722172" cy="66989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Tutorial – Data Preparation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71055" y="791486"/>
            <a:ext cx="11582400" cy="59510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IN" sz="1800" dirty="0"/>
              <a:t>Q1) Review the training dataset (excel file). Note that weight is missing for 5</a:t>
            </a:r>
            <a:r>
              <a:rPr lang="en-IN" sz="1800" baseline="30000" dirty="0"/>
              <a:t>th</a:t>
            </a:r>
            <a:r>
              <a:rPr lang="en-IN" sz="1800" dirty="0"/>
              <a:t> row ie Asian, Height 178 cm. Also note that Height is missing for 8</a:t>
            </a:r>
            <a:r>
              <a:rPr lang="en-IN" sz="1800" baseline="30000" dirty="0"/>
              <a:t>th</a:t>
            </a:r>
            <a:r>
              <a:rPr lang="en-IN" sz="1800" dirty="0"/>
              <a:t> row ie White, Weight 89 </a:t>
            </a:r>
            <a:r>
              <a:rPr lang="en-IN" sz="1800" dirty="0" err="1"/>
              <a:t>kgs</a:t>
            </a:r>
            <a:r>
              <a:rPr lang="en-IN" sz="1800" dirty="0"/>
              <a:t>.</a:t>
            </a:r>
          </a:p>
          <a:p>
            <a:pPr marL="632275" lvl="1" indent="-289350">
              <a:buAutoNum type="arabicParenR"/>
            </a:pPr>
            <a:r>
              <a:rPr lang="en-IN" sz="1600" dirty="0"/>
              <a:t>What is the value computed by the imputer for these two missing </a:t>
            </a:r>
            <a:r>
              <a:rPr lang="en-IN" sz="1600" dirty="0" smtClean="0"/>
              <a:t>columns</a:t>
            </a:r>
          </a:p>
          <a:p>
            <a:pPr marL="342925" lvl="1" indent="0">
              <a:buNone/>
            </a:pPr>
            <a:r>
              <a:rPr lang="en-IN" sz="1600" dirty="0" smtClean="0">
                <a:solidFill>
                  <a:schemeClr val="accent1">
                    <a:lumMod val="50000"/>
                  </a:schemeClr>
                </a:solidFill>
              </a:rPr>
              <a:t>Asian Weight=85.25</a:t>
            </a:r>
          </a:p>
          <a:p>
            <a:pPr marL="342925" lvl="1" indent="0">
              <a:buNone/>
            </a:pPr>
            <a:r>
              <a:rPr lang="en-IN" sz="1600" dirty="0" smtClean="0">
                <a:solidFill>
                  <a:schemeClr val="accent1">
                    <a:lumMod val="50000"/>
                  </a:schemeClr>
                </a:solidFill>
              </a:rPr>
              <a:t>White height=180.0</a:t>
            </a:r>
            <a:endParaRPr lang="en-IN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1800" dirty="0"/>
              <a:t>Q2) In the programming code, find the call to the Imputer class. Replace strategy parameter from ‘mean’ to ‘median’ and run the output again.</a:t>
            </a:r>
          </a:p>
          <a:p>
            <a:pPr marL="632275" lvl="1" indent="-289350">
              <a:buAutoNum type="arabicParenR"/>
            </a:pPr>
            <a:r>
              <a:rPr lang="en-IN" sz="1600" dirty="0"/>
              <a:t>What is the new value assigned to blank fields Weight and Height for the two </a:t>
            </a:r>
            <a:r>
              <a:rPr lang="en-IN" sz="1600" dirty="0" smtClean="0"/>
              <a:t>rows</a:t>
            </a:r>
          </a:p>
          <a:p>
            <a:pPr marL="342925" lvl="1" indent="0">
              <a:buNone/>
            </a:pPr>
            <a:r>
              <a:rPr lang="en-IN" sz="1600" dirty="0" smtClean="0">
                <a:solidFill>
                  <a:schemeClr val="accent1">
                    <a:lumMod val="50000"/>
                  </a:schemeClr>
                </a:solidFill>
              </a:rPr>
              <a:t>Remains Same 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1800" dirty="0"/>
              <a:t>Q3) Review the code and explain the function of </a:t>
            </a:r>
            <a:r>
              <a:rPr lang="en-IN" sz="1800" dirty="0" err="1" smtClean="0"/>
              <a:t>OneHotEncoder</a:t>
            </a:r>
            <a:endParaRPr lang="en-IN" sz="1800" dirty="0" smtClean="0"/>
          </a:p>
          <a:p>
            <a:pPr marL="0" indent="0" algn="l">
              <a:buNone/>
            </a:pP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It converts labels into matrix comprising of 1’s and 0’s.</a:t>
            </a:r>
          </a:p>
          <a:p>
            <a:pPr marL="0" indent="0" algn="l">
              <a:buNone/>
            </a:pP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We import and define function with </a:t>
            </a:r>
            <a:r>
              <a:rPr lang="en-IN" sz="1800" dirty="0" err="1" smtClean="0">
                <a:solidFill>
                  <a:schemeClr val="accent1">
                    <a:lumMod val="50000"/>
                  </a:schemeClr>
                </a:solidFill>
              </a:rPr>
              <a:t>categorical_features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 into a variable and we this new variable as function and apply it on  data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1800" dirty="0"/>
              <a:t>Q4) After </a:t>
            </a:r>
            <a:r>
              <a:rPr lang="en-IN" sz="1800" dirty="0" err="1"/>
              <a:t>OneHotEncoder</a:t>
            </a:r>
            <a:r>
              <a:rPr lang="en-IN" sz="1800" dirty="0"/>
              <a:t> code in the tutorial, why does the array X has 5 columns instead of 3 columns as </a:t>
            </a:r>
            <a:r>
              <a:rPr lang="en-IN" sz="1800" dirty="0" smtClean="0"/>
              <a:t>before</a:t>
            </a:r>
          </a:p>
          <a:p>
            <a:pPr marL="0" indent="0" algn="l">
              <a:buNone/>
            </a:pPr>
            <a:r>
              <a:rPr lang="en-IN" sz="1800" dirty="0" err="1" smtClean="0">
                <a:solidFill>
                  <a:schemeClr val="accent1">
                    <a:lumMod val="50000"/>
                  </a:schemeClr>
                </a:solidFill>
              </a:rPr>
              <a:t>Onehot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 encoder generated 3*matrix with 1’s and 0’s..here 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we have 3 values in index(label) </a:t>
            </a:r>
            <a:r>
              <a:rPr lang="en-IN" sz="1800" dirty="0" err="1" smtClean="0">
                <a:solidFill>
                  <a:schemeClr val="accent1">
                    <a:lumMod val="50000"/>
                  </a:schemeClr>
                </a:solidFill>
              </a:rPr>
              <a:t>variable,so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 we have 3*3 matrix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IN" sz="1800" dirty="0"/>
              <a:t>Q5) the function </a:t>
            </a:r>
            <a:r>
              <a:rPr lang="en-IN" sz="1800" dirty="0" err="1"/>
              <a:t>train_test_split</a:t>
            </a:r>
            <a:r>
              <a:rPr lang="en-IN" sz="1800" dirty="0"/>
              <a:t> is splitting data into 20% test data and 80% training data. Try </a:t>
            </a:r>
            <a:r>
              <a:rPr lang="en-IN" sz="1800" dirty="0" err="1"/>
              <a:t>test_size</a:t>
            </a:r>
            <a:r>
              <a:rPr lang="en-IN" sz="1800" dirty="0"/>
              <a:t> of 0.3 instead, run the program again and explain the output of the program</a:t>
            </a:r>
            <a:r>
              <a:rPr lang="en-IN" sz="1800" dirty="0" smtClean="0"/>
              <a:t>.</a:t>
            </a:r>
          </a:p>
          <a:p>
            <a:pPr algn="l"/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Now after </a:t>
            </a:r>
            <a:r>
              <a:rPr lang="en-IN" sz="1800" dirty="0" err="1" smtClean="0">
                <a:solidFill>
                  <a:schemeClr val="accent1">
                    <a:lumMod val="50000"/>
                  </a:schemeClr>
                </a:solidFill>
              </a:rPr>
              <a:t>test_size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 turned to .3 ..we have 30% test and 70% train </a:t>
            </a:r>
            <a:r>
              <a:rPr lang="en-IN" sz="1800" dirty="0" err="1" smtClean="0">
                <a:solidFill>
                  <a:schemeClr val="accent1">
                    <a:lumMod val="50000"/>
                  </a:schemeClr>
                </a:solidFill>
              </a:rPr>
              <a:t>data..output</a:t>
            </a: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 is reduced by 1 row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682" y="228609"/>
            <a:ext cx="9029785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Tutorial – Dim Reduction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74237" y="1715542"/>
            <a:ext cx="9414358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Q1) In the PCA output chart on random data (“some random data in 3D space” plot), what does the hyperplane shadow represent </a:t>
            </a:r>
            <a:r>
              <a:rPr lang="en-IN" dirty="0" smtClean="0"/>
              <a:t>?</a:t>
            </a:r>
            <a:endParaRPr lang="en-IN" dirty="0"/>
          </a:p>
          <a:p>
            <a:pPr marL="0" indent="0" algn="l">
              <a:buNone/>
            </a:pPr>
            <a:r>
              <a:rPr lang="en-IN" dirty="0" smtClean="0"/>
              <a:t>It is plane drawn through th</a:t>
            </a:r>
            <a:r>
              <a:rPr lang="en-IN" dirty="0" smtClean="0"/>
              <a:t>e space where most of the data distributed. It is drawn across dimensions. Helps to </a:t>
            </a:r>
            <a:r>
              <a:rPr lang="en-IN" smtClean="0"/>
              <a:t>reduce dimensions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39" y="4286134"/>
            <a:ext cx="2781385" cy="247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06" y="4716755"/>
            <a:ext cx="2824258" cy="188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627" y="846251"/>
            <a:ext cx="9109902" cy="76465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Tutorial – Dim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4552" y="1940041"/>
            <a:ext cx="9703026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sz="2177" dirty="0"/>
              <a:t>Q2) What is the reconstruction error after PCA transformation (hint – check the output of the program) and provide interpretation of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99" y="3362972"/>
            <a:ext cx="2781385" cy="247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59" y="3524056"/>
            <a:ext cx="2824258" cy="188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664" y="1029627"/>
            <a:ext cx="9628886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3664" y="1794277"/>
            <a:ext cx="9760347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sz="2177" dirty="0"/>
              <a:t>Q3) In the various </a:t>
            </a:r>
            <a:r>
              <a:rPr lang="en-IN" sz="2177" dirty="0" err="1"/>
              <a:t>swiss</a:t>
            </a:r>
            <a:r>
              <a:rPr lang="en-IN" sz="2177" dirty="0"/>
              <a:t> rolls created in this program, why is the manifold learning not able to create classifier boundary for ALL the unrolled rolls ? E.g. Check the below manifold.</a:t>
            </a:r>
          </a:p>
          <a:p>
            <a:pPr algn="l"/>
            <a:endParaRPr lang="en-IN" sz="217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29" y="3467575"/>
            <a:ext cx="2534866" cy="2020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67" y="3265347"/>
            <a:ext cx="2620611" cy="2406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041" y="1033245"/>
            <a:ext cx="9505319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71946" y="1872252"/>
            <a:ext cx="9386414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Q4) What is the difference between squashing the </a:t>
            </a:r>
            <a:r>
              <a:rPr lang="en-IN" dirty="0" err="1" smtClean="0"/>
              <a:t>swiss</a:t>
            </a:r>
            <a:r>
              <a:rPr lang="en-IN" dirty="0" smtClean="0"/>
              <a:t> roll flat vs unrolling it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8" y="3654386"/>
            <a:ext cx="5702107" cy="2020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6" y="3523088"/>
            <a:ext cx="2583098" cy="2282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664" y="943130"/>
            <a:ext cx="9542389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3664" y="1794277"/>
            <a:ext cx="7851429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dirty="0" smtClean="0"/>
              <a:t>Q5) How does PCA algorithm actually work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984" y="1107602"/>
            <a:ext cx="9431178" cy="76465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Tutorial – Dim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80984" y="1872252"/>
            <a:ext cx="9703027" cy="35060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IN" sz="2177" dirty="0"/>
              <a:t>Q6) In Line of code (Cell 5), where we set </a:t>
            </a:r>
            <a:r>
              <a:rPr lang="en-IN" sz="2177" dirty="0" err="1"/>
              <a:t>pca</a:t>
            </a:r>
            <a:r>
              <a:rPr lang="en-IN" sz="2177" dirty="0"/>
              <a:t> = PCA(</a:t>
            </a:r>
            <a:r>
              <a:rPr lang="en-IN" sz="2177" dirty="0" err="1"/>
              <a:t>n_components</a:t>
            </a:r>
            <a:r>
              <a:rPr lang="en-IN" sz="2177" dirty="0"/>
              <a:t> = 2), change the code and set the </a:t>
            </a:r>
            <a:r>
              <a:rPr lang="en-IN" sz="2177" dirty="0" err="1"/>
              <a:t>n_components</a:t>
            </a:r>
            <a:r>
              <a:rPr lang="en-IN" sz="2177" dirty="0"/>
              <a:t> = 3 and check the output after PCA. What do you see and why ?</a:t>
            </a:r>
          </a:p>
          <a:p>
            <a:pPr algn="l"/>
            <a:endParaRPr lang="en-IN" sz="217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77" y="3759288"/>
            <a:ext cx="2808181" cy="1907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512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Tutorial – Data Preparation</vt:lpstr>
      <vt:lpstr>Tutorial – Dim Reduction</vt:lpstr>
      <vt:lpstr>Tutorial – Dim Reduction</vt:lpstr>
      <vt:lpstr>Tutorial – Dim Reduction</vt:lpstr>
      <vt:lpstr>Tutorial – Dim Reduction</vt:lpstr>
      <vt:lpstr>Tutorial – Dim Reduction</vt:lpstr>
      <vt:lpstr>Tutorial – Dim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Amarendra Edara</cp:lastModifiedBy>
  <cp:revision>16</cp:revision>
  <dcterms:created xsi:type="dcterms:W3CDTF">2018-08-08T04:16:44Z</dcterms:created>
  <dcterms:modified xsi:type="dcterms:W3CDTF">2019-03-27T03:30:13Z</dcterms:modified>
</cp:coreProperties>
</file>