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75DF-CC8A-4676-BA73-C005FB8E5CD6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79EC1-9C77-4077-939E-0A5B8C731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0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89DFE-223E-4CBA-AEA8-D3CF91D98A28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D142C-6CE1-40B4-B784-A3FD6AB262B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61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D142C-6CE1-40B4-B784-A3FD6AB262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2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6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00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5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8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9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42BE2-DBCD-4268-87F0-5D31378D5074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D2B5C-D993-4993-9B76-2CD5C63AB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57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cellstra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://www.cellstrat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078474" y="4992159"/>
            <a:ext cx="8074491" cy="113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Phone : +91 </a:t>
            </a:r>
            <a:r>
              <a:rPr lang="en-IN" dirty="0" smtClean="0">
                <a:latin typeface="Calibri" panose="020F0502020204030204" pitchFamily="34" charset="0"/>
              </a:rPr>
              <a:t>9999658436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Offices : Bengaluru, New Delhi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Email : </a:t>
            </a:r>
            <a:r>
              <a:rPr lang="en-IN" dirty="0">
                <a:latin typeface="Calibri" panose="020F0502020204030204" pitchFamily="34" charset="0"/>
                <a:hlinkClick r:id="rId3"/>
              </a:rPr>
              <a:t>contact@cellstrat.com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Web : </a:t>
            </a:r>
            <a:r>
              <a:rPr lang="en-IN" dirty="0">
                <a:latin typeface="Calibri" panose="020F0502020204030204" pitchFamily="34" charset="0"/>
                <a:hlinkClick r:id="rId4"/>
              </a:rPr>
              <a:t>www.cellstrat.com</a:t>
            </a: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0683" y="6096001"/>
            <a:ext cx="508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Calibri" panose="020F0502020204030204" pitchFamily="34" charset="0"/>
              </a:rPr>
              <a:t>CellStrat™ Confidential. All Rights Reserved.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153239" y="1280510"/>
            <a:ext cx="8939669" cy="2398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entury Gothic" panose="020B0502020202020204" pitchFamily="34" charset="0"/>
              </a:rPr>
              <a:t>                                                   </a:t>
            </a:r>
          </a:p>
          <a:p>
            <a:pPr marL="0" indent="0">
              <a:buNone/>
            </a:pPr>
            <a:endParaRPr lang="en-IN" sz="600" i="1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IN" sz="400" i="1" dirty="0" smtClean="0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Machine Learning – Certification Program (Aug 2018)</a:t>
            </a:r>
          </a:p>
          <a:p>
            <a:pPr marL="0" indent="0">
              <a:buNone/>
            </a:pPr>
            <a:r>
              <a:rPr lang="en-IN" sz="2400" i="1" dirty="0" smtClean="0">
                <a:latin typeface="Century Gothic" panose="020B0502020202020204" pitchFamily="34" charset="0"/>
              </a:rPr>
              <a:t>Code Assignment – Module 3</a:t>
            </a:r>
            <a:endParaRPr lang="en-IN" sz="2400" i="1" dirty="0">
              <a:latin typeface="Century Gothic" panose="020B0502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0683" y="3874009"/>
            <a:ext cx="7891272" cy="72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endParaRPr lang="en-IN" sz="18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68" y="1380004"/>
            <a:ext cx="4047845" cy="94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2125091" y="2622482"/>
            <a:ext cx="7601603" cy="1789362"/>
          </a:xfrm>
          <a:prstGeom prst="rect">
            <a:avLst/>
          </a:prstGeom>
          <a:noFill/>
          <a:ln>
            <a:noFill/>
          </a:ln>
        </p:spPr>
        <p:txBody>
          <a:bodyPr lIns="81646" tIns="40823" rIns="81646" bIns="40823"/>
          <a:lstStyle/>
          <a:p>
            <a:pPr algn="ctr">
              <a:lnSpc>
                <a:spcPct val="100000"/>
              </a:lnSpc>
            </a:pPr>
            <a:r>
              <a:rPr lang="en-US" sz="2540" i="1" dirty="0">
                <a:solidFill>
                  <a:srgbClr val="000000"/>
                </a:solidFill>
                <a:latin typeface="Calibri"/>
              </a:rPr>
              <a:t>Module 3 (Set 2 code)</a:t>
            </a:r>
            <a:endParaRPr sz="1633" dirty="0"/>
          </a:p>
          <a:p>
            <a:pPr algn="ctr">
              <a:lnSpc>
                <a:spcPct val="100000"/>
              </a:lnSpc>
            </a:pPr>
            <a:endParaRPr sz="1633" dirty="0"/>
          </a:p>
          <a:p>
            <a:pPr algn="ctr">
              <a:lnSpc>
                <a:spcPct val="100000"/>
              </a:lnSpc>
            </a:pPr>
            <a:r>
              <a:rPr lang="en-US" sz="2540" dirty="0">
                <a:solidFill>
                  <a:srgbClr val="000000"/>
                </a:solidFill>
                <a:latin typeface="Calibri"/>
              </a:rPr>
              <a:t>Techniques of Machine Learning</a:t>
            </a:r>
            <a:endParaRPr sz="1633" dirty="0"/>
          </a:p>
        </p:txBody>
      </p:sp>
    </p:spTree>
    <p:extLst>
      <p:ext uri="{BB962C8B-B14F-4D97-AF65-F5344CB8AC3E}">
        <p14:creationId xmlns:p14="http://schemas.microsoft.com/office/powerpoint/2010/main" val="1506674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7854" y="617093"/>
            <a:ext cx="11674763" cy="6008936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452" dirty="0"/>
              <a:t>Module 3 - </a:t>
            </a:r>
            <a:r>
              <a:rPr lang="en-IN" sz="1452" dirty="0" smtClean="0"/>
              <a:t>Classification-</a:t>
            </a:r>
            <a:r>
              <a:rPr lang="en-IN" sz="1452" dirty="0" err="1" smtClean="0"/>
              <a:t>LogisticRegression.ipynb</a:t>
            </a:r>
            <a:endParaRPr lang="en-IN" sz="1452" dirty="0"/>
          </a:p>
          <a:p>
            <a:r>
              <a:rPr lang="en-IN" sz="1452" dirty="0"/>
              <a:t>Tutorial name :- Predict whether consumers will buy houses or not, given their age and salary</a:t>
            </a:r>
            <a:r>
              <a:rPr lang="en-IN" sz="1452" dirty="0" smtClean="0"/>
              <a:t>.</a:t>
            </a:r>
            <a:endParaRPr lang="en-IN" sz="1452" dirty="0"/>
          </a:p>
          <a:p>
            <a:r>
              <a:rPr lang="en-IN" sz="1452" dirty="0"/>
              <a:t>Exercise – </a:t>
            </a:r>
          </a:p>
          <a:p>
            <a:r>
              <a:rPr lang="en-IN" sz="1452" dirty="0"/>
              <a:t>Q1 - What issues do you see in the plot which is produced by this code ? How to solve these issues </a:t>
            </a:r>
            <a:r>
              <a:rPr lang="en-IN" sz="1452" dirty="0" smtClean="0"/>
              <a:t>?</a:t>
            </a:r>
          </a:p>
          <a:p>
            <a:pPr marL="0" indent="0">
              <a:buNone/>
            </a:pPr>
            <a:r>
              <a:rPr lang="en-IN" sz="1452" dirty="0" smtClean="0">
                <a:solidFill>
                  <a:schemeClr val="accent1">
                    <a:lumMod val="50000"/>
                  </a:schemeClr>
                </a:solidFill>
              </a:rPr>
              <a:t>There are outliers </a:t>
            </a: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US" sz="1452" dirty="0" smtClean="0">
                <a:solidFill>
                  <a:schemeClr val="accent1">
                    <a:lumMod val="50000"/>
                  </a:schemeClr>
                </a:solidFill>
              </a:rPr>
              <a:t>Could be false negatives and false positives</a:t>
            </a:r>
            <a:endParaRPr lang="en-IN" sz="1452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452" dirty="0"/>
              <a:t>Q2 – What is the meaning of fit and predict </a:t>
            </a:r>
            <a:r>
              <a:rPr lang="en-IN" sz="1452" dirty="0" smtClean="0"/>
              <a:t>?</a:t>
            </a:r>
          </a:p>
          <a:p>
            <a:pPr marL="0" indent="0">
              <a:buNone/>
            </a:pPr>
            <a:r>
              <a:rPr lang="en-US" sz="1452" dirty="0" smtClean="0">
                <a:solidFill>
                  <a:schemeClr val="accent1">
                    <a:lumMod val="50000"/>
                  </a:schemeClr>
                </a:solidFill>
              </a:rPr>
              <a:t>Fit : Using the data available to make prediction thru employing various model..</a:t>
            </a:r>
          </a:p>
          <a:p>
            <a:pPr marL="0" indent="0">
              <a:buNone/>
            </a:pPr>
            <a:r>
              <a:rPr lang="en-US" sz="1452" dirty="0" smtClean="0">
                <a:solidFill>
                  <a:schemeClr val="accent1">
                    <a:lumMod val="50000"/>
                  </a:schemeClr>
                </a:solidFill>
              </a:rPr>
              <a:t>Here we see if the data is fitting in the model.</a:t>
            </a:r>
          </a:p>
          <a:p>
            <a:pPr marL="0" indent="0">
              <a:buNone/>
            </a:pPr>
            <a:r>
              <a:rPr lang="en-US" sz="1452" dirty="0" smtClean="0">
                <a:solidFill>
                  <a:schemeClr val="accent1">
                    <a:lumMod val="50000"/>
                  </a:schemeClr>
                </a:solidFill>
              </a:rPr>
              <a:t>Predict: predicting outcome with new data after a model is trained with old data</a:t>
            </a:r>
            <a:endParaRPr lang="en-IN" sz="1452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452" dirty="0"/>
              <a:t>Q3 – How many true positives do you see in the classifier result in the original program provided to you ? What is meant by true positive and true negatives </a:t>
            </a:r>
            <a:r>
              <a:rPr lang="en-IN" sz="1452" dirty="0" smtClean="0"/>
              <a:t>?</a:t>
            </a:r>
          </a:p>
          <a:p>
            <a:pPr marL="0" indent="0">
              <a:buNone/>
            </a:pP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Here we have 24 true positives  and 65 True </a:t>
            </a:r>
            <a:r>
              <a:rPr lang="en-IN" sz="1452" dirty="0" err="1" smtClean="0">
                <a:solidFill>
                  <a:schemeClr val="accent1">
                    <a:lumMod val="50000"/>
                  </a:schemeClr>
                </a:solidFill>
              </a:rPr>
              <a:t>Negatives.TP’s</a:t>
            </a:r>
            <a:r>
              <a:rPr lang="en-IN" sz="1452" dirty="0" smtClean="0">
                <a:solidFill>
                  <a:schemeClr val="accent1">
                    <a:lumMod val="50000"/>
                  </a:schemeClr>
                </a:solidFill>
              </a:rPr>
              <a:t> are </a:t>
            </a:r>
            <a:r>
              <a:rPr lang="en-IN" sz="1452" dirty="0" err="1" smtClean="0">
                <a:solidFill>
                  <a:schemeClr val="accent1">
                    <a:lumMod val="50000"/>
                  </a:schemeClr>
                </a:solidFill>
              </a:rPr>
              <a:t>presdicted</a:t>
            </a:r>
            <a:r>
              <a:rPr lang="en-IN" sz="1452" dirty="0" smtClean="0">
                <a:solidFill>
                  <a:schemeClr val="accent1">
                    <a:lumMod val="50000"/>
                  </a:schemeClr>
                </a:solidFill>
              </a:rPr>
              <a:t> yes and actual yes and TN’s are </a:t>
            </a:r>
            <a:r>
              <a:rPr lang="en-IN" sz="1452" dirty="0" err="1" smtClean="0">
                <a:solidFill>
                  <a:schemeClr val="accent1">
                    <a:lumMod val="50000"/>
                  </a:schemeClr>
                </a:solidFill>
              </a:rPr>
              <a:t>presdicted</a:t>
            </a:r>
            <a:r>
              <a:rPr lang="en-IN" sz="1452" dirty="0" smtClean="0">
                <a:solidFill>
                  <a:schemeClr val="accent1">
                    <a:lumMod val="50000"/>
                  </a:schemeClr>
                </a:solidFill>
              </a:rPr>
              <a:t> no and actual is also </a:t>
            </a:r>
            <a:r>
              <a:rPr lang="en-IN" sz="1452" dirty="0" err="1" smtClean="0">
                <a:solidFill>
                  <a:schemeClr val="accent1">
                    <a:lumMod val="50000"/>
                  </a:schemeClr>
                </a:solidFill>
              </a:rPr>
              <a:t>nos</a:t>
            </a:r>
            <a:endParaRPr lang="en-IN" sz="1452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452" dirty="0"/>
              <a:t>Q4 – What is the purpose of StandardScaler class </a:t>
            </a:r>
            <a:r>
              <a:rPr lang="en-IN" sz="1452" dirty="0" smtClean="0"/>
              <a:t>?</a:t>
            </a:r>
          </a:p>
          <a:p>
            <a:pPr marL="0" indent="0">
              <a:buNone/>
            </a:pP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It is a class </a:t>
            </a:r>
            <a:r>
              <a:rPr lang="en-IN" sz="1452" dirty="0" err="1">
                <a:solidFill>
                  <a:schemeClr val="accent1">
                    <a:lumMod val="50000"/>
                  </a:schemeClr>
                </a:solidFill>
              </a:rPr>
              <a:t>sklearn</a:t>
            </a: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 package which scales date and makes sure that no parameter important in weights just because of it’s higher numeric value</a:t>
            </a:r>
          </a:p>
          <a:p>
            <a:pPr marL="0" indent="0">
              <a:buNone/>
            </a:pPr>
            <a:r>
              <a:rPr lang="en-IN" sz="1452" dirty="0" err="1">
                <a:solidFill>
                  <a:schemeClr val="accent1">
                    <a:lumMod val="50000"/>
                  </a:schemeClr>
                </a:solidFill>
              </a:rPr>
              <a:t>Eg</a:t>
            </a: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. Age: 50 years</a:t>
            </a:r>
          </a:p>
          <a:p>
            <a:pPr marL="0" indent="0">
              <a:buNone/>
            </a:pP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Weight </a:t>
            </a:r>
            <a:r>
              <a:rPr lang="en-IN" sz="1452" dirty="0" err="1">
                <a:solidFill>
                  <a:schemeClr val="accent1">
                    <a:lumMod val="50000"/>
                  </a:schemeClr>
                </a:solidFill>
              </a:rPr>
              <a:t>inpounds</a:t>
            </a: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 :200 pounds.</a:t>
            </a:r>
          </a:p>
          <a:p>
            <a:pPr marL="0" indent="0">
              <a:buNone/>
            </a:pP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Here weight has more numeric value and has equal importance as age in parameter. So both parameters are scaled in such a way </a:t>
            </a:r>
          </a:p>
          <a:p>
            <a:pPr marL="0" indent="0">
              <a:buNone/>
            </a:pPr>
            <a:r>
              <a:rPr lang="en-IN" sz="1452" dirty="0">
                <a:solidFill>
                  <a:schemeClr val="accent1">
                    <a:lumMod val="50000"/>
                  </a:schemeClr>
                </a:solidFill>
              </a:rPr>
              <a:t>It wont hurt the importance of other because of it usual higher numeric value</a:t>
            </a:r>
            <a:endParaRPr lang="en-IN" sz="1452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sz="1452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316" y="158876"/>
            <a:ext cx="3397684" cy="28188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8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6254" y="1283289"/>
            <a:ext cx="7684655" cy="44524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361" dirty="0"/>
              <a:t>Module 3 - Regression-</a:t>
            </a:r>
            <a:r>
              <a:rPr lang="en-IN" sz="1361" dirty="0" err="1"/>
              <a:t>LinearRegression.ipynb</a:t>
            </a:r>
            <a:endParaRPr lang="en-IN" sz="1361" dirty="0"/>
          </a:p>
          <a:p>
            <a:endParaRPr lang="en-IN" sz="1361" dirty="0"/>
          </a:p>
          <a:p>
            <a:r>
              <a:rPr lang="en-IN" sz="1361" dirty="0"/>
              <a:t>Tutorial name – Predict house prices based on area of the house</a:t>
            </a:r>
          </a:p>
          <a:p>
            <a:endParaRPr lang="en-IN" sz="1361" dirty="0"/>
          </a:p>
          <a:p>
            <a:r>
              <a:rPr lang="en-IN" sz="1361" dirty="0"/>
              <a:t>Exercise –</a:t>
            </a:r>
          </a:p>
          <a:p>
            <a:r>
              <a:rPr lang="en-IN" sz="1361" dirty="0"/>
              <a:t>Q1 - Is the trained model accurate and why </a:t>
            </a:r>
            <a:r>
              <a:rPr lang="en-IN" sz="1361" dirty="0" smtClean="0"/>
              <a:t>?</a:t>
            </a:r>
          </a:p>
          <a:p>
            <a:r>
              <a:rPr lang="en-IN" sz="1361" dirty="0" smtClean="0">
                <a:solidFill>
                  <a:srgbClr val="00B0F0"/>
                </a:solidFill>
              </a:rPr>
              <a:t>Yes. The regression line passes thru the </a:t>
            </a:r>
            <a:r>
              <a:rPr lang="en-IN" sz="1361" dirty="0" err="1" smtClean="0">
                <a:solidFill>
                  <a:srgbClr val="00B0F0"/>
                </a:solidFill>
              </a:rPr>
              <a:t>center</a:t>
            </a:r>
            <a:r>
              <a:rPr lang="en-IN" sz="1361" dirty="0" smtClean="0">
                <a:solidFill>
                  <a:srgbClr val="00B0F0"/>
                </a:solidFill>
              </a:rPr>
              <a:t> of all values</a:t>
            </a:r>
            <a:endParaRPr lang="en-IN" sz="1361" dirty="0">
              <a:solidFill>
                <a:srgbClr val="00B0F0"/>
              </a:solidFill>
            </a:endParaRPr>
          </a:p>
          <a:p>
            <a:r>
              <a:rPr lang="en-IN" sz="1361" dirty="0"/>
              <a:t>Q2 - What is the approximate price of the house for houses with area (give approx. values)</a:t>
            </a:r>
          </a:p>
          <a:p>
            <a:pPr lvl="1"/>
            <a:r>
              <a:rPr lang="en-IN" sz="1361" dirty="0" smtClean="0">
                <a:solidFill>
                  <a:srgbClr val="00B0F0"/>
                </a:solidFill>
              </a:rPr>
              <a:t>1700=8000</a:t>
            </a:r>
            <a:endParaRPr lang="en-IN" sz="1361" dirty="0">
              <a:solidFill>
                <a:srgbClr val="00B0F0"/>
              </a:solidFill>
            </a:endParaRPr>
          </a:p>
          <a:p>
            <a:pPr lvl="1"/>
            <a:r>
              <a:rPr lang="en-IN" sz="1361" dirty="0" smtClean="0">
                <a:solidFill>
                  <a:srgbClr val="00B0F0"/>
                </a:solidFill>
              </a:rPr>
              <a:t>1900=8500s</a:t>
            </a:r>
            <a:endParaRPr lang="en-IN" sz="136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872" y="3666783"/>
            <a:ext cx="4602927" cy="2002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171" y="1481262"/>
            <a:ext cx="4354574" cy="1993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Tutorial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6300" y="1504961"/>
            <a:ext cx="10439400" cy="4858893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sz="1800" dirty="0"/>
              <a:t>Module 3 - </a:t>
            </a:r>
            <a:r>
              <a:rPr lang="en-IN" sz="1800" dirty="0" smtClean="0"/>
              <a:t>Regression-</a:t>
            </a:r>
            <a:r>
              <a:rPr lang="en-IN" sz="1800" dirty="0" err="1" smtClean="0"/>
              <a:t>PolynomialRegression.ipynb</a:t>
            </a:r>
            <a:endParaRPr lang="en-IN" sz="1800" dirty="0"/>
          </a:p>
          <a:p>
            <a:r>
              <a:rPr lang="en-IN" sz="1800" dirty="0"/>
              <a:t>Tutorial name – Insurance Premium Calculation based on </a:t>
            </a:r>
            <a:r>
              <a:rPr lang="en-IN" sz="1800" dirty="0" smtClean="0"/>
              <a:t>age</a:t>
            </a:r>
            <a:endParaRPr lang="en-IN" sz="1800" dirty="0"/>
          </a:p>
          <a:p>
            <a:r>
              <a:rPr lang="en-IN" sz="1800" dirty="0"/>
              <a:t>Exercise –</a:t>
            </a:r>
          </a:p>
          <a:p>
            <a:r>
              <a:rPr lang="en-IN" sz="1800" dirty="0"/>
              <a:t>Q1 – For this dataset of insurance premium calculation, which is a better model Linear Regression or Polynomial Regression and why </a:t>
            </a:r>
            <a:r>
              <a:rPr lang="en-IN" sz="1800" dirty="0" smtClean="0"/>
              <a:t>?</a:t>
            </a:r>
          </a:p>
          <a:p>
            <a:r>
              <a:rPr lang="en-IN" sz="1800" dirty="0" smtClean="0">
                <a:solidFill>
                  <a:srgbClr val="00B0F0"/>
                </a:solidFill>
              </a:rPr>
              <a:t>Polynomial Regression is best fit because data is distributed in curved way and Linear regression may match only highest and low values where the values in </a:t>
            </a:r>
            <a:r>
              <a:rPr lang="en-IN" sz="1800" dirty="0" err="1" smtClean="0">
                <a:solidFill>
                  <a:srgbClr val="00B0F0"/>
                </a:solidFill>
              </a:rPr>
              <a:t>center</a:t>
            </a:r>
            <a:r>
              <a:rPr lang="en-IN" sz="1800" dirty="0" smtClean="0">
                <a:solidFill>
                  <a:srgbClr val="00B0F0"/>
                </a:solidFill>
              </a:rPr>
              <a:t> misses the context.</a:t>
            </a:r>
            <a:endParaRPr lang="en-IN" sz="1800" dirty="0">
              <a:solidFill>
                <a:srgbClr val="00B0F0"/>
              </a:solidFill>
            </a:endParaRPr>
          </a:p>
          <a:p>
            <a:r>
              <a:rPr lang="en-IN" sz="1800" dirty="0"/>
              <a:t>Q2 – Try Polynomial regression with 2,3,4, 10 degree polynomials and interpret the results. Which one is best for this dataset provided </a:t>
            </a:r>
            <a:r>
              <a:rPr lang="en-IN" sz="1800" dirty="0" smtClean="0"/>
              <a:t>?</a:t>
            </a:r>
          </a:p>
          <a:p>
            <a:r>
              <a:rPr lang="en-IN" sz="1800" dirty="0" smtClean="0">
                <a:solidFill>
                  <a:srgbClr val="00B0F0"/>
                </a:solidFill>
              </a:rPr>
              <a:t>Degree 2 is under fitting and 10 is over </a:t>
            </a:r>
            <a:r>
              <a:rPr lang="en-IN" sz="1800" dirty="0" err="1" smtClean="0">
                <a:solidFill>
                  <a:srgbClr val="00B0F0"/>
                </a:solidFill>
              </a:rPr>
              <a:t>fitting..Here</a:t>
            </a:r>
            <a:r>
              <a:rPr lang="en-IN" sz="1800" dirty="0" smtClean="0">
                <a:solidFill>
                  <a:srgbClr val="00B0F0"/>
                </a:solidFill>
              </a:rPr>
              <a:t> 4 should be good.</a:t>
            </a:r>
            <a:endParaRPr lang="en-IN" sz="1800" dirty="0">
              <a:solidFill>
                <a:srgbClr val="00B0F0"/>
              </a:solidFill>
            </a:endParaRPr>
          </a:p>
          <a:p>
            <a:r>
              <a:rPr lang="en-IN" sz="1800" dirty="0"/>
              <a:t>Q3 – For degree 3 polynomial regression, what is the predicted insurance premium for ages 29, 45, 53 and 80 ? </a:t>
            </a:r>
            <a:endParaRPr lang="en-IN" sz="1800" dirty="0" smtClean="0"/>
          </a:p>
          <a:p>
            <a:r>
              <a:rPr lang="en-IN" sz="1800" dirty="0" smtClean="0">
                <a:solidFill>
                  <a:srgbClr val="00B0F0"/>
                </a:solidFill>
              </a:rPr>
              <a:t>7059 8327 14075 217503</a:t>
            </a:r>
            <a:endParaRPr lang="en-IN" sz="18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885" y="6220946"/>
            <a:ext cx="1734950" cy="4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9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510</Words>
  <Application>Microsoft Office PowerPoint</Application>
  <PresentationFormat>Widescreen</PresentationFormat>
  <Paragraphs>56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Tutorial</vt:lpstr>
      <vt:lpstr>Tutorial</vt:lpstr>
      <vt:lpstr>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</dc:creator>
  <cp:lastModifiedBy>Amarendra Edara</cp:lastModifiedBy>
  <cp:revision>18</cp:revision>
  <dcterms:created xsi:type="dcterms:W3CDTF">2018-08-08T04:16:44Z</dcterms:created>
  <dcterms:modified xsi:type="dcterms:W3CDTF">2019-03-21T06:09:42Z</dcterms:modified>
</cp:coreProperties>
</file>