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2" r:id="rId3"/>
    <p:sldId id="260" r:id="rId4"/>
    <p:sldId id="261" r:id="rId5"/>
    <p:sldId id="262" r:id="rId6"/>
    <p:sldId id="263" r:id="rId7"/>
    <p:sldId id="264" r:id="rId8"/>
    <p:sldId id="289" r:id="rId9"/>
    <p:sldId id="291" r:id="rId10"/>
    <p:sldId id="293" r:id="rId11"/>
    <p:sldId id="294" r:id="rId12"/>
    <p:sldId id="295" r:id="rId13"/>
    <p:sldId id="265" r:id="rId14"/>
    <p:sldId id="266" r:id="rId15"/>
    <p:sldId id="267" r:id="rId16"/>
    <p:sldId id="268" r:id="rId17"/>
    <p:sldId id="269" r:id="rId18"/>
    <p:sldId id="270" r:id="rId19"/>
    <p:sldId id="280" r:id="rId20"/>
    <p:sldId id="279" r:id="rId21"/>
    <p:sldId id="277" r:id="rId22"/>
    <p:sldId id="288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95968"/>
  </p:normalViewPr>
  <p:slideViewPr>
    <p:cSldViewPr snapToGrid="0">
      <p:cViewPr varScale="1">
        <p:scale>
          <a:sx n="91" d="100"/>
          <a:sy n="91" d="100"/>
        </p:scale>
        <p:origin x="63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B7DA-BCCD-42B4-8C71-92EE245E53F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E593D-251B-46F0-80D4-7C2F304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E593D-251B-46F0-80D4-7C2F30420B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5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0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0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5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90E-49B1-4F83-B1A8-60D4C12FC081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3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790E-49B1-4F83-B1A8-60D4C12FC081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D12E-883C-4D96-9850-3169E35C4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9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jpe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jpeg"/><Relationship Id="rId30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6" Type="http://schemas.openxmlformats.org/officeDocument/2006/relationships/image" Target="../media/image34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7.png"/><Relationship Id="rId25" Type="http://schemas.openxmlformats.org/officeDocument/2006/relationships/image" Target="../media/image33.jpeg"/><Relationship Id="rId2" Type="http://schemas.openxmlformats.org/officeDocument/2006/relationships/image" Target="../media/image1.png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29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27.png"/><Relationship Id="rId5" Type="http://schemas.openxmlformats.org/officeDocument/2006/relationships/image" Target="../media/image4.jpeg"/><Relationship Id="rId15" Type="http://schemas.openxmlformats.org/officeDocument/2006/relationships/image" Target="../media/image15.png"/><Relationship Id="rId23" Type="http://schemas.openxmlformats.org/officeDocument/2006/relationships/image" Target="../media/image31.jpeg"/><Relationship Id="rId28" Type="http://schemas.openxmlformats.org/officeDocument/2006/relationships/image" Target="../media/image36.jpeg"/><Relationship Id="rId10" Type="http://schemas.openxmlformats.org/officeDocument/2006/relationships/image" Target="../media/image29.jpeg"/><Relationship Id="rId19" Type="http://schemas.openxmlformats.org/officeDocument/2006/relationships/image" Target="../media/image19.png"/><Relationship Id="rId31" Type="http://schemas.openxmlformats.org/officeDocument/2006/relationships/image" Target="../media/image3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30.jpeg"/><Relationship Id="rId22" Type="http://schemas.openxmlformats.org/officeDocument/2006/relationships/image" Target="../media/image22.jpeg"/><Relationship Id="rId27" Type="http://schemas.openxmlformats.org/officeDocument/2006/relationships/image" Target="../media/image35.png"/><Relationship Id="rId30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Cookie Dough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 Advertising Flow, As-Is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4" y="1478849"/>
            <a:ext cx="9772651" cy="42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01840"/>
            <a:ext cx="10515600" cy="1325563"/>
          </a:xfrm>
        </p:spPr>
        <p:txBody>
          <a:bodyPr/>
          <a:lstStyle/>
          <a:p>
            <a:r>
              <a:rPr lang="en-US" dirty="0" smtClean="0"/>
              <a:t>Bank of You Solution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17" y="1179791"/>
            <a:ext cx="9772651" cy="53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Churn: good idea but how do you get companies to buy into it?</a:t>
            </a:r>
          </a:p>
          <a:p>
            <a:r>
              <a:rPr lang="en-US" dirty="0" smtClean="0"/>
              <a:t>Xuan: not sure about the values to users to get over the hurdle of installing a plug-in; not everybody cares about their information being used</a:t>
            </a:r>
          </a:p>
          <a:p>
            <a:r>
              <a:rPr lang="en-US" dirty="0" smtClean="0"/>
              <a:t>9/5/15 </a:t>
            </a:r>
            <a:r>
              <a:rPr lang="en-US" dirty="0" err="1" smtClean="0"/>
              <a:t>Wing&amp;Glen</a:t>
            </a:r>
            <a:r>
              <a:rPr lang="en-US" dirty="0" smtClean="0"/>
              <a:t>: benefits for customers are to empower and protect their information.  The messaging is a little conflicting: protect the message but selling it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and Apps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sites wouldn’t like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legal professionals to enter digested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Team/Hires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3 of us are and what do we do for LA</a:t>
            </a:r>
          </a:p>
          <a:p>
            <a:pPr lvl="1"/>
            <a:r>
              <a:rPr lang="en-US" dirty="0" smtClean="0"/>
              <a:t>Experienced Legal Application Solution</a:t>
            </a:r>
          </a:p>
          <a:p>
            <a:r>
              <a:rPr lang="en-US" dirty="0" smtClean="0"/>
              <a:t>Sales</a:t>
            </a:r>
          </a:p>
          <a:p>
            <a:r>
              <a:rPr lang="en-US" dirty="0" smtClean="0"/>
              <a:t>Marketing </a:t>
            </a:r>
          </a:p>
          <a:p>
            <a:r>
              <a:rPr lang="en-US" dirty="0" smtClean="0"/>
              <a:t>Consulting Team</a:t>
            </a:r>
          </a:p>
          <a:p>
            <a:r>
              <a:rPr lang="en-US" dirty="0" smtClean="0"/>
              <a:t>Technology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and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going to achieve in the next 3-6 months, 1 year and 3 years</a:t>
            </a:r>
          </a:p>
          <a:p>
            <a:pPr lvl="1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Contributors to the content</a:t>
            </a:r>
          </a:p>
          <a:p>
            <a:r>
              <a:rPr lang="en-US" dirty="0" smtClean="0"/>
              <a:t>How are we getting there and what do we need to get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doing this?</a:t>
            </a:r>
          </a:p>
          <a:p>
            <a:r>
              <a:rPr lang="en-US" dirty="0" smtClean="0"/>
              <a:t>What do we have others don’t? can we file any patents?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Parties (advertisers, exchange etc.)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parties: </a:t>
            </a:r>
            <a:r>
              <a:rPr lang="en-US" dirty="0" err="1"/>
              <a:t>Doubleclick</a:t>
            </a:r>
            <a:r>
              <a:rPr lang="en-US" dirty="0"/>
              <a:t>, Atlas, </a:t>
            </a:r>
            <a:r>
              <a:rPr lang="en-US" dirty="0" err="1"/>
              <a:t>Mediamind</a:t>
            </a:r>
            <a:r>
              <a:rPr lang="en-US" dirty="0"/>
              <a:t>, </a:t>
            </a:r>
            <a:r>
              <a:rPr lang="en-US" dirty="0" err="1"/>
              <a:t>Vindico</a:t>
            </a:r>
            <a:r>
              <a:rPr lang="en-US" dirty="0"/>
              <a:t>, right media, ADSDAQ</a:t>
            </a:r>
          </a:p>
          <a:p>
            <a:pPr lvl="1"/>
            <a:r>
              <a:rPr lang="en-US" dirty="0"/>
              <a:t>How do they work? Can you sign up with many of them? i.e. Amazon buys from all of them?</a:t>
            </a:r>
          </a:p>
          <a:p>
            <a:pPr lvl="1"/>
            <a:r>
              <a:rPr lang="en-US" dirty="0"/>
              <a:t>Big portals have their own ad servers like fb blocking </a:t>
            </a:r>
            <a:r>
              <a:rPr lang="en-US" dirty="0" err="1"/>
              <a:t>doubleclick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92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28911" cy="4351338"/>
          </a:xfrm>
        </p:spPr>
        <p:txBody>
          <a:bodyPr/>
          <a:lstStyle/>
          <a:p>
            <a:r>
              <a:rPr lang="en-US" dirty="0" smtClean="0"/>
              <a:t>Elevator Pitch</a:t>
            </a:r>
          </a:p>
          <a:p>
            <a:r>
              <a:rPr lang="en-US" dirty="0" smtClean="0"/>
              <a:t>The Problems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Market Size</a:t>
            </a:r>
          </a:p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1627" y="1825625"/>
            <a:ext cx="3807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Proprietary Tech </a:t>
            </a:r>
          </a:p>
          <a:p>
            <a:r>
              <a:rPr lang="en-US" dirty="0" smtClean="0"/>
              <a:t>Competition</a:t>
            </a:r>
          </a:p>
          <a:p>
            <a:r>
              <a:rPr lang="en-US" dirty="0" smtClean="0"/>
              <a:t>Marketing Plan</a:t>
            </a:r>
          </a:p>
          <a:p>
            <a:r>
              <a:rPr lang="en-US" dirty="0" smtClean="0"/>
              <a:t>Team/Hires</a:t>
            </a:r>
          </a:p>
          <a:p>
            <a:r>
              <a:rPr lang="en-US" dirty="0" smtClean="0"/>
              <a:t>Money/</a:t>
            </a:r>
            <a:r>
              <a:rPr lang="en-US" dirty="0" err="1" smtClean="0"/>
              <a:t>Milestons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Exchange/Retargeting (</a:t>
            </a:r>
            <a:r>
              <a:rPr lang="en-US" dirty="0"/>
              <a:t>like </a:t>
            </a:r>
            <a:r>
              <a:rPr lang="en-US" dirty="0" err="1"/>
              <a:t>BlueKai</a:t>
            </a:r>
            <a:r>
              <a:rPr lang="en-US" dirty="0"/>
              <a:t> or </a:t>
            </a:r>
            <a:r>
              <a:rPr lang="en-US" dirty="0" err="1"/>
              <a:t>eXelate</a:t>
            </a:r>
            <a:r>
              <a:rPr lang="en-US" dirty="0"/>
              <a:t>), which are marketplaces where individual data providers can sell their cookie data to advertisers looking to target ads.</a:t>
            </a:r>
          </a:p>
          <a:p>
            <a:pPr lvl="1"/>
            <a:r>
              <a:rPr lang="en-US" dirty="0"/>
              <a:t>Demand-side-platforms? Ad-network solutions?</a:t>
            </a:r>
          </a:p>
          <a:p>
            <a:pPr lvl="1"/>
            <a:r>
              <a:rPr lang="en-US" dirty="0"/>
              <a:t>data providers (like </a:t>
            </a:r>
            <a:r>
              <a:rPr lang="en-US" dirty="0" err="1"/>
              <a:t>DataLogix</a:t>
            </a:r>
            <a:r>
              <a:rPr lang="en-US" dirty="0"/>
              <a:t> or Experian) or </a:t>
            </a:r>
          </a:p>
          <a:p>
            <a:pPr lvl="1"/>
            <a:r>
              <a:rPr lang="en-US" dirty="0"/>
              <a:t>? Does this mean anybody who has smart cookie related algorithm can leave their own cookies on consumer browsers and then sell the result (cookie derived</a:t>
            </a:r>
            <a:r>
              <a:rPr lang="en-US" dirty="0" smtClean="0"/>
              <a:t>)?</a:t>
            </a:r>
          </a:p>
          <a:p>
            <a:r>
              <a:rPr lang="en-US" dirty="0"/>
              <a:t>Demand Side Platform: </a:t>
            </a:r>
            <a:r>
              <a:rPr lang="en-US" dirty="0" err="1"/>
              <a:t>MediaMath</a:t>
            </a:r>
            <a:r>
              <a:rPr lang="en-US" dirty="0"/>
              <a:t>, Invite Media, Turn, </a:t>
            </a:r>
            <a:r>
              <a:rPr lang="en-US" dirty="0" err="1"/>
              <a:t>DataXu</a:t>
            </a:r>
            <a:r>
              <a:rPr lang="en-US" dirty="0"/>
              <a:t>, </a:t>
            </a:r>
            <a:r>
              <a:rPr lang="en-US" dirty="0" err="1"/>
              <a:t>Triggit</a:t>
            </a:r>
            <a:r>
              <a:rPr lang="en-US" dirty="0"/>
              <a:t>, X+1, Lucid Media, BRANDSCREEN and </a:t>
            </a:r>
            <a:r>
              <a:rPr lang="en-US" dirty="0" err="1"/>
              <a:t>Adchemy</a:t>
            </a:r>
            <a:r>
              <a:rPr lang="en-US" dirty="0"/>
              <a:t> (</a:t>
            </a:r>
            <a:r>
              <a:rPr lang="en-US" dirty="0" err="1"/>
              <a:t>AppNexus</a:t>
            </a:r>
            <a:r>
              <a:rPr lang="en-US" dirty="0"/>
              <a:t>?)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frontier… web first then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87220"/>
            <a:ext cx="10515600" cy="553088"/>
          </a:xfrm>
        </p:spPr>
        <p:txBody>
          <a:bodyPr>
            <a:noAutofit/>
          </a:bodyPr>
          <a:lstStyle/>
          <a:p>
            <a:r>
              <a:rPr lang="en-US" sz="3200" dirty="0"/>
              <a:t>Where are cookies set </a:t>
            </a:r>
            <a:r>
              <a:rPr lang="en-US" sz="3200"/>
              <a:t>and read? (v0)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111307" y="4031015"/>
            <a:ext cx="78572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Consumer uses Browser to navigate to a Publisher website (Google, FB etc.)for a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ublisher Webserver talks back to Browser with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Page content such as media and text files and how to format the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Scripts including setting/reading the cookies and Ad code to get ads</a:t>
            </a:r>
          </a:p>
          <a:p>
            <a:pPr lvl="1"/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Consumer browser executes Ad code and reaches out to Publisher Ad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Publisher Ad Server crunches numbers with all the parameters including consumer’s cookies, and tell Browser to get ads from a Marketer Ad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Marketer Ad Server figures out what ad contents to redirect Browser to put on</a:t>
            </a:r>
            <a:r>
              <a:rPr lang="en-US" sz="1600" dirty="0"/>
              <a:t> 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Browser contacts Content Distribution Network to get the actual advertising creatives.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41" y="789348"/>
            <a:ext cx="740117" cy="632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56" y="1255099"/>
            <a:ext cx="1125751" cy="711701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9" idx="1"/>
            <a:endCxn id="10" idx="0"/>
          </p:cNvCxnSpPr>
          <p:nvPr/>
        </p:nvCxnSpPr>
        <p:spPr>
          <a:xfrm rot="10800000" flipV="1">
            <a:off x="2523833" y="1105543"/>
            <a:ext cx="3202109" cy="1495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9" idx="1"/>
          </p:cNvCxnSpPr>
          <p:nvPr/>
        </p:nvCxnSpPr>
        <p:spPr>
          <a:xfrm flipV="1">
            <a:off x="3086707" y="1105543"/>
            <a:ext cx="2639234" cy="50540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adgear.com/video-ad-server-platform/images/chain%20network%20and%20aud-crop-u130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72" y="2221853"/>
            <a:ext cx="1312675" cy="10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>
            <a:endCxn id="1028" idx="3"/>
          </p:cNvCxnSpPr>
          <p:nvPr/>
        </p:nvCxnSpPr>
        <p:spPr>
          <a:xfrm rot="10800000" flipV="1">
            <a:off x="3493948" y="1424789"/>
            <a:ext cx="2476547" cy="1316188"/>
          </a:xfrm>
          <a:prstGeom prst="bentConnector3">
            <a:avLst>
              <a:gd name="adj1" fmla="val 2574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28" idx="2"/>
            <a:endCxn id="9" idx="2"/>
          </p:cNvCxnSpPr>
          <p:nvPr/>
        </p:nvCxnSpPr>
        <p:spPr>
          <a:xfrm rot="5400000" flipH="1" flipV="1">
            <a:off x="3547623" y="711724"/>
            <a:ext cx="1838364" cy="3258390"/>
          </a:xfrm>
          <a:prstGeom prst="bentConnector3">
            <a:avLst>
              <a:gd name="adj1" fmla="val -1243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8" descr="http://alladsnetwork.com/wp-content/uploads/2015/07/adserver-logo-660x33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45" y="2865024"/>
            <a:ext cx="1618154" cy="80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9" name="Group 1048"/>
          <p:cNvGrpSpPr/>
          <p:nvPr/>
        </p:nvGrpSpPr>
        <p:grpSpPr>
          <a:xfrm>
            <a:off x="8374541" y="939660"/>
            <a:ext cx="2427930" cy="1798867"/>
            <a:chOff x="7262917" y="1240648"/>
            <a:chExt cx="2427930" cy="1798867"/>
          </a:xfrm>
        </p:grpSpPr>
        <p:sp>
          <p:nvSpPr>
            <p:cNvPr id="1048" name="Cloud 1047"/>
            <p:cNvSpPr/>
            <p:nvPr/>
          </p:nvSpPr>
          <p:spPr>
            <a:xfrm>
              <a:off x="7262917" y="1240648"/>
              <a:ext cx="2427930" cy="179886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12" descr="https://encrypted-tbn2.gstatic.com/images?q=tbn:ANd9GcRVAB71lbmY411D5BiKYqH4SBBe6cGbtsX2UBV12ob05XH1xgkc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034" y="1635404"/>
              <a:ext cx="1043950" cy="103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1" name="Elbow Connector 60"/>
          <p:cNvCxnSpPr>
            <a:endCxn id="1045" idx="1"/>
          </p:cNvCxnSpPr>
          <p:nvPr/>
        </p:nvCxnSpPr>
        <p:spPr>
          <a:xfrm rot="16200000" flipH="1">
            <a:off x="5710052" y="1923270"/>
            <a:ext cx="1847824" cy="84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V="1">
            <a:off x="6258962" y="1613479"/>
            <a:ext cx="1494237" cy="1256688"/>
          </a:xfrm>
          <a:prstGeom prst="bentConnector3">
            <a:avLst>
              <a:gd name="adj1" fmla="val 2720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6466057" y="1334416"/>
            <a:ext cx="1908484" cy="976784"/>
          </a:xfrm>
          <a:prstGeom prst="bentConnector3">
            <a:avLst>
              <a:gd name="adj1" fmla="val 143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9" idx="3"/>
          </p:cNvCxnSpPr>
          <p:nvPr/>
        </p:nvCxnSpPr>
        <p:spPr>
          <a:xfrm rot="10800000">
            <a:off x="6466058" y="1105543"/>
            <a:ext cx="1832284" cy="9744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29552" y="565147"/>
            <a:ext cx="1886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Consumer and Browser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111307" y="1271393"/>
            <a:ext cx="1129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Publisher and its </a:t>
            </a:r>
            <a:r>
              <a:rPr lang="en-US" sz="1400" dirty="0" err="1" smtClean="0"/>
              <a:t>WebServer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326776" y="2394808"/>
            <a:ext cx="14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Publisher Ad Server/Provider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8575926" y="3292351"/>
            <a:ext cx="2145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Marketer (like who) and its Ad Server/Provider (like who?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7693495" y="1256272"/>
            <a:ext cx="1607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 Content Delivery Network</a:t>
            </a:r>
            <a:endParaRPr lang="en-US" sz="1400" dirty="0"/>
          </a:p>
        </p:txBody>
      </p:sp>
      <p:sp>
        <p:nvSpPr>
          <p:cNvPr id="49" name="Heptagon 48"/>
          <p:cNvSpPr/>
          <p:nvPr/>
        </p:nvSpPr>
        <p:spPr>
          <a:xfrm>
            <a:off x="1326776" y="4009983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3" name="Heptagon 92"/>
          <p:cNvSpPr/>
          <p:nvPr/>
        </p:nvSpPr>
        <p:spPr>
          <a:xfrm>
            <a:off x="3295124" y="88316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Heptagon 93"/>
          <p:cNvSpPr/>
          <p:nvPr/>
        </p:nvSpPr>
        <p:spPr>
          <a:xfrm>
            <a:off x="1326775" y="4286215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5" name="Heptagon 94"/>
          <p:cNvSpPr/>
          <p:nvPr/>
        </p:nvSpPr>
        <p:spPr>
          <a:xfrm>
            <a:off x="3404760" y="1411222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6" name="Heptagon 95"/>
          <p:cNvSpPr/>
          <p:nvPr/>
        </p:nvSpPr>
        <p:spPr>
          <a:xfrm>
            <a:off x="1326774" y="5213272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8" name="Heptagon 97"/>
          <p:cNvSpPr/>
          <p:nvPr/>
        </p:nvSpPr>
        <p:spPr>
          <a:xfrm>
            <a:off x="5701148" y="118815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9" name="Heptagon 98"/>
          <p:cNvSpPr/>
          <p:nvPr/>
        </p:nvSpPr>
        <p:spPr>
          <a:xfrm>
            <a:off x="4863629" y="5218319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0" name="Heptagon 99"/>
          <p:cNvSpPr/>
          <p:nvPr/>
        </p:nvSpPr>
        <p:spPr>
          <a:xfrm>
            <a:off x="4237717" y="3276058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Heptagon 100"/>
          <p:cNvSpPr/>
          <p:nvPr/>
        </p:nvSpPr>
        <p:spPr>
          <a:xfrm>
            <a:off x="4357961" y="253634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2" name="Heptagon 101"/>
          <p:cNvSpPr/>
          <p:nvPr/>
        </p:nvSpPr>
        <p:spPr>
          <a:xfrm>
            <a:off x="2847560" y="283050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3" name="Heptagon 102"/>
          <p:cNvSpPr/>
          <p:nvPr/>
        </p:nvSpPr>
        <p:spPr>
          <a:xfrm>
            <a:off x="2422839" y="5733759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Heptagon 103"/>
          <p:cNvSpPr/>
          <p:nvPr/>
        </p:nvSpPr>
        <p:spPr>
          <a:xfrm>
            <a:off x="1322566" y="5563486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5" name="Heptagon 104"/>
          <p:cNvSpPr/>
          <p:nvPr/>
        </p:nvSpPr>
        <p:spPr>
          <a:xfrm>
            <a:off x="3734371" y="5706863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6" name="Heptagon 105"/>
          <p:cNvSpPr/>
          <p:nvPr/>
        </p:nvSpPr>
        <p:spPr>
          <a:xfrm>
            <a:off x="6200131" y="273852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7" name="Heptagon 106"/>
          <p:cNvSpPr/>
          <p:nvPr/>
        </p:nvSpPr>
        <p:spPr>
          <a:xfrm>
            <a:off x="1322566" y="5950300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8" name="Heptagon 107"/>
          <p:cNvSpPr/>
          <p:nvPr/>
        </p:nvSpPr>
        <p:spPr>
          <a:xfrm>
            <a:off x="7753432" y="3234158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9" name="Heptagon 108"/>
          <p:cNvSpPr/>
          <p:nvPr/>
        </p:nvSpPr>
        <p:spPr>
          <a:xfrm>
            <a:off x="5678739" y="5950300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0" name="Heptagon 109"/>
          <p:cNvSpPr/>
          <p:nvPr/>
        </p:nvSpPr>
        <p:spPr>
          <a:xfrm>
            <a:off x="6389540" y="2240275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1" name="Heptagon 110"/>
          <p:cNvSpPr/>
          <p:nvPr/>
        </p:nvSpPr>
        <p:spPr>
          <a:xfrm>
            <a:off x="1322565" y="6226532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3" name="Heptagon 112"/>
          <p:cNvSpPr/>
          <p:nvPr/>
        </p:nvSpPr>
        <p:spPr>
          <a:xfrm>
            <a:off x="6752338" y="1654528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4" name="Heptagon 113"/>
          <p:cNvSpPr/>
          <p:nvPr/>
        </p:nvSpPr>
        <p:spPr>
          <a:xfrm>
            <a:off x="5624949" y="6223916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5" name="Heptagon 114"/>
          <p:cNvSpPr/>
          <p:nvPr/>
        </p:nvSpPr>
        <p:spPr>
          <a:xfrm>
            <a:off x="7402208" y="1589463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8968517" y="4195825"/>
            <a:ext cx="2498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Cookies are set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2, 3, 6, 9,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Cookies are 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2, 3, 4, 7, 9, b</a:t>
            </a:r>
          </a:p>
        </p:txBody>
      </p:sp>
    </p:spTree>
    <p:extLst>
      <p:ext uri="{BB962C8B-B14F-4D97-AF65-F5344CB8AC3E}">
        <p14:creationId xmlns:p14="http://schemas.microsoft.com/office/powerpoint/2010/main" val="26376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87220"/>
            <a:ext cx="10515600" cy="553088"/>
          </a:xfrm>
        </p:spPr>
        <p:txBody>
          <a:bodyPr>
            <a:noAutofit/>
          </a:bodyPr>
          <a:lstStyle/>
          <a:p>
            <a:r>
              <a:rPr lang="en-US" sz="3200" dirty="0" smtClean="0"/>
              <a:t>Where are cookies set and read?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111307" y="4031015"/>
            <a:ext cx="7857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Consumer uses Browser to navigate to a Publisher website (Google, FB etc.)for a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ublisher Webserver talks back to Browser with the following: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Page content such as media and text files and how to format the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Scripts including setting/reading the cookies and Ad code to get ads</a:t>
            </a:r>
          </a:p>
          <a:p>
            <a:pPr lvl="1"/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Consumer browser executes Ad code and reaches out to Publisher Ad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Publisher Ad Server crunches numbers with all the parameters including consumer’s cookies, and tell Browser to get ads from a Marketer Ad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Marketer Ad Server figures out what ad contents to redirect Browser to put on</a:t>
            </a:r>
            <a:r>
              <a:rPr lang="en-US" sz="1600" dirty="0"/>
              <a:t> </a:t>
            </a:r>
            <a:r>
              <a:rPr lang="en-US" sz="1600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41" y="789348"/>
            <a:ext cx="740117" cy="632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56" y="1255099"/>
            <a:ext cx="1125751" cy="711701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9" idx="1"/>
            <a:endCxn id="10" idx="0"/>
          </p:cNvCxnSpPr>
          <p:nvPr/>
        </p:nvCxnSpPr>
        <p:spPr>
          <a:xfrm rot="10800000" flipV="1">
            <a:off x="2523833" y="1105543"/>
            <a:ext cx="3202109" cy="1495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9" idx="1"/>
          </p:cNvCxnSpPr>
          <p:nvPr/>
        </p:nvCxnSpPr>
        <p:spPr>
          <a:xfrm flipV="1">
            <a:off x="3086707" y="1105543"/>
            <a:ext cx="2639234" cy="50540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adgear.com/video-ad-server-platform/images/chain%20network%20and%20aud-crop-u130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72" y="2221853"/>
            <a:ext cx="1312675" cy="10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>
            <a:endCxn id="1028" idx="3"/>
          </p:cNvCxnSpPr>
          <p:nvPr/>
        </p:nvCxnSpPr>
        <p:spPr>
          <a:xfrm rot="10800000" flipV="1">
            <a:off x="3493948" y="1424789"/>
            <a:ext cx="2476547" cy="1316188"/>
          </a:xfrm>
          <a:prstGeom prst="bentConnector3">
            <a:avLst>
              <a:gd name="adj1" fmla="val 2574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28" idx="2"/>
            <a:endCxn id="9" idx="2"/>
          </p:cNvCxnSpPr>
          <p:nvPr/>
        </p:nvCxnSpPr>
        <p:spPr>
          <a:xfrm rot="5400000" flipH="1" flipV="1">
            <a:off x="3547623" y="711724"/>
            <a:ext cx="1838364" cy="3258390"/>
          </a:xfrm>
          <a:prstGeom prst="bentConnector3">
            <a:avLst>
              <a:gd name="adj1" fmla="val -1243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8" descr="http://alladsnetwork.com/wp-content/uploads/2015/07/adserver-logo-660x33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45" y="2865024"/>
            <a:ext cx="1618154" cy="80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Elbow Connector 60"/>
          <p:cNvCxnSpPr>
            <a:endCxn id="1045" idx="1"/>
          </p:cNvCxnSpPr>
          <p:nvPr/>
        </p:nvCxnSpPr>
        <p:spPr>
          <a:xfrm rot="16200000" flipH="1">
            <a:off x="5710052" y="1923270"/>
            <a:ext cx="1847824" cy="8447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V="1">
            <a:off x="6258962" y="1613479"/>
            <a:ext cx="1494237" cy="1256688"/>
          </a:xfrm>
          <a:prstGeom prst="bentConnector3">
            <a:avLst>
              <a:gd name="adj1" fmla="val 2720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29552" y="565147"/>
            <a:ext cx="1886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Consumer and Browser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111307" y="1271393"/>
            <a:ext cx="1129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Publisher and its </a:t>
            </a:r>
            <a:r>
              <a:rPr lang="en-US" sz="1400" dirty="0" err="1" smtClean="0"/>
              <a:t>WebServer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326776" y="2394808"/>
            <a:ext cx="14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Publisher Ad Server/Provider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8575926" y="3292351"/>
            <a:ext cx="2145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Marketer (like who) and its Ad Server/Provider (like who?</a:t>
            </a:r>
            <a:endParaRPr lang="en-US" sz="1400" dirty="0"/>
          </a:p>
        </p:txBody>
      </p:sp>
      <p:sp>
        <p:nvSpPr>
          <p:cNvPr id="49" name="Heptagon 48"/>
          <p:cNvSpPr/>
          <p:nvPr/>
        </p:nvSpPr>
        <p:spPr>
          <a:xfrm>
            <a:off x="1326776" y="4009983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3" name="Heptagon 92"/>
          <p:cNvSpPr/>
          <p:nvPr/>
        </p:nvSpPr>
        <p:spPr>
          <a:xfrm>
            <a:off x="3295124" y="88316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4" name="Heptagon 93"/>
          <p:cNvSpPr/>
          <p:nvPr/>
        </p:nvSpPr>
        <p:spPr>
          <a:xfrm>
            <a:off x="1326775" y="4286215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5" name="Heptagon 94"/>
          <p:cNvSpPr/>
          <p:nvPr/>
        </p:nvSpPr>
        <p:spPr>
          <a:xfrm>
            <a:off x="3404760" y="1411222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6" name="Heptagon 95"/>
          <p:cNvSpPr/>
          <p:nvPr/>
        </p:nvSpPr>
        <p:spPr>
          <a:xfrm>
            <a:off x="1326774" y="5213272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8" name="Heptagon 97"/>
          <p:cNvSpPr/>
          <p:nvPr/>
        </p:nvSpPr>
        <p:spPr>
          <a:xfrm>
            <a:off x="5701148" y="118815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9" name="Heptagon 98"/>
          <p:cNvSpPr/>
          <p:nvPr/>
        </p:nvSpPr>
        <p:spPr>
          <a:xfrm>
            <a:off x="4863629" y="5218319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0" name="Heptagon 99"/>
          <p:cNvSpPr/>
          <p:nvPr/>
        </p:nvSpPr>
        <p:spPr>
          <a:xfrm>
            <a:off x="4237717" y="3276058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Heptagon 100"/>
          <p:cNvSpPr/>
          <p:nvPr/>
        </p:nvSpPr>
        <p:spPr>
          <a:xfrm>
            <a:off x="4357961" y="253634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2" name="Heptagon 101"/>
          <p:cNvSpPr/>
          <p:nvPr/>
        </p:nvSpPr>
        <p:spPr>
          <a:xfrm>
            <a:off x="2847560" y="283050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3" name="Heptagon 102"/>
          <p:cNvSpPr/>
          <p:nvPr/>
        </p:nvSpPr>
        <p:spPr>
          <a:xfrm>
            <a:off x="2422839" y="5733759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4" name="Heptagon 103"/>
          <p:cNvSpPr/>
          <p:nvPr/>
        </p:nvSpPr>
        <p:spPr>
          <a:xfrm>
            <a:off x="1322566" y="5563486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5" name="Heptagon 104"/>
          <p:cNvSpPr/>
          <p:nvPr/>
        </p:nvSpPr>
        <p:spPr>
          <a:xfrm>
            <a:off x="3734371" y="5706863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6" name="Heptagon 105"/>
          <p:cNvSpPr/>
          <p:nvPr/>
        </p:nvSpPr>
        <p:spPr>
          <a:xfrm>
            <a:off x="6200131" y="2738527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7" name="Heptagon 106"/>
          <p:cNvSpPr/>
          <p:nvPr/>
        </p:nvSpPr>
        <p:spPr>
          <a:xfrm>
            <a:off x="1322566" y="5950300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8" name="Heptagon 107"/>
          <p:cNvSpPr/>
          <p:nvPr/>
        </p:nvSpPr>
        <p:spPr>
          <a:xfrm>
            <a:off x="7753432" y="3234158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9" name="Heptagon 108"/>
          <p:cNvSpPr/>
          <p:nvPr/>
        </p:nvSpPr>
        <p:spPr>
          <a:xfrm>
            <a:off x="5678739" y="5950300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0" name="Heptagon 109"/>
          <p:cNvSpPr/>
          <p:nvPr/>
        </p:nvSpPr>
        <p:spPr>
          <a:xfrm>
            <a:off x="6389540" y="2240275"/>
            <a:ext cx="201983" cy="190029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968517" y="4195825"/>
            <a:ext cx="2498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Cookies are set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2, 3, 6, 9,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Cookies are 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2, 3, 4, 7, 9, b</a:t>
            </a:r>
          </a:p>
        </p:txBody>
      </p:sp>
    </p:spTree>
    <p:extLst>
      <p:ext uri="{BB962C8B-B14F-4D97-AF65-F5344CB8AC3E}">
        <p14:creationId xmlns:p14="http://schemas.microsoft.com/office/powerpoint/2010/main" val="4877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V1.  Consumers online activities is personal, private and valuable.  We empower consumers to protect their online activities from being tracked and used without their explicit consent.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V2. We enable marketers to </a:t>
            </a:r>
            <a:r>
              <a:rPr lang="en-US" dirty="0"/>
              <a:t>provide more targeted advertisement to </a:t>
            </a:r>
            <a:r>
              <a:rPr lang="en-US" dirty="0" smtClean="0"/>
              <a:t>consumers and to gain better conversion rate.  We also help consumers to </a:t>
            </a:r>
            <a:r>
              <a:rPr lang="en-US" dirty="0"/>
              <a:t>choose who </a:t>
            </a:r>
            <a:r>
              <a:rPr lang="en-US" dirty="0" smtClean="0"/>
              <a:t>can </a:t>
            </a:r>
            <a:r>
              <a:rPr lang="en-US" dirty="0"/>
              <a:t>know about their internet activities and reward </a:t>
            </a:r>
            <a:r>
              <a:rPr lang="en-US" dirty="0" smtClean="0"/>
              <a:t>them with direct financial </a:t>
            </a:r>
            <a:r>
              <a:rPr lang="en-US" dirty="0"/>
              <a:t>benefit from sharing </a:t>
            </a:r>
            <a:r>
              <a:rPr lang="en-US" dirty="0" smtClean="0"/>
              <a:t>their information securely.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03" y="282996"/>
            <a:ext cx="10729599" cy="1325563"/>
          </a:xfrm>
        </p:spPr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94" y="1397381"/>
            <a:ext cx="5307328" cy="5156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Marketers only have </a:t>
            </a:r>
            <a:r>
              <a:rPr lang="en-US" b="1" dirty="0" smtClean="0">
                <a:solidFill>
                  <a:srgbClr val="FF0000"/>
                </a:solidFill>
              </a:rPr>
              <a:t>partial!</a:t>
            </a:r>
            <a:r>
              <a:rPr lang="en-US" dirty="0" smtClean="0"/>
              <a:t> consumer information.  They do not have the visibility outside of their own ad network.  It makes conversions and complete re-targeting very difficult.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Consumers do not have control over </a:t>
            </a:r>
            <a:r>
              <a:rPr lang="en-US" b="1" dirty="0" smtClean="0">
                <a:solidFill>
                  <a:srgbClr val="FF0000"/>
                </a:solidFill>
              </a:rPr>
              <a:t>who?</a:t>
            </a:r>
            <a:r>
              <a:rPr lang="en-US" dirty="0" smtClean="0"/>
              <a:t> can see their online activities and how the information is used.  Nor do consumers get the rightful financial benefits from sharing their information.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196201" y="297579"/>
            <a:ext cx="7046367" cy="6251975"/>
            <a:chOff x="442954" y="189032"/>
            <a:chExt cx="7736831" cy="6288220"/>
          </a:xfrm>
        </p:grpSpPr>
        <p:sp>
          <p:nvSpPr>
            <p:cNvPr id="49" name="Oval 48"/>
            <p:cNvSpPr/>
            <p:nvPr/>
          </p:nvSpPr>
          <p:spPr>
            <a:xfrm>
              <a:off x="442954" y="982925"/>
              <a:ext cx="5405389" cy="549432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372" y="3053814"/>
              <a:ext cx="1205057" cy="1033463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2736344" y="4445643"/>
              <a:ext cx="1696133" cy="1370959"/>
              <a:chOff x="2258626" y="4509385"/>
              <a:chExt cx="1982315" cy="1604321"/>
            </a:xfrm>
            <a:pattFill prst="ltDnDiag">
              <a:fgClr>
                <a:schemeClr val="accent1"/>
              </a:fgClr>
              <a:bgClr>
                <a:schemeClr val="bg1"/>
              </a:bgClr>
            </a:pattFill>
          </p:grpSpPr>
          <p:sp>
            <p:nvSpPr>
              <p:cNvPr id="92" name="Rectangle 91"/>
              <p:cNvSpPr/>
              <p:nvPr/>
            </p:nvSpPr>
            <p:spPr>
              <a:xfrm>
                <a:off x="2258626" y="4509385"/>
                <a:ext cx="1982315" cy="584776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My Complete</a:t>
                </a:r>
              </a:p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</a:t>
                </a:r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Search</a:t>
                </a:r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history</a:t>
                </a:r>
                <a:endParaRPr lang="en-US" sz="16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8801" y="5187953"/>
                <a:ext cx="1182906" cy="925753"/>
              </a:xfrm>
              <a:prstGeom prst="rect">
                <a:avLst/>
              </a:prstGeom>
              <a:grpFill/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2625028" y="1451680"/>
              <a:ext cx="1854751" cy="1469820"/>
              <a:chOff x="5510159" y="2599178"/>
              <a:chExt cx="2235596" cy="1585418"/>
            </a:xfrm>
            <a:pattFill prst="ltDnDiag">
              <a:fgClr>
                <a:schemeClr val="accent1"/>
              </a:fgClr>
              <a:bgClr>
                <a:schemeClr val="bg1"/>
              </a:bgClr>
            </a:pattFill>
          </p:grpSpPr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9492" y="3216772"/>
                <a:ext cx="1450209" cy="967824"/>
              </a:xfrm>
              <a:prstGeom prst="rect">
                <a:avLst/>
              </a:prstGeom>
              <a:grpFill/>
            </p:spPr>
          </p:pic>
          <p:sp>
            <p:nvSpPr>
              <p:cNvPr id="91" name="Rectangle 90"/>
              <p:cNvSpPr/>
              <p:nvPr/>
            </p:nvSpPr>
            <p:spPr>
              <a:xfrm>
                <a:off x="5510159" y="2599178"/>
                <a:ext cx="2235596" cy="634423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My Complete</a:t>
                </a:r>
              </a:p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</a:t>
                </a:r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Social Activities</a:t>
                </a:r>
                <a:endParaRPr lang="en-US" sz="16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105110" y="2093819"/>
              <a:ext cx="1519918" cy="1169549"/>
              <a:chOff x="1081903" y="2272573"/>
              <a:chExt cx="1982315" cy="1335167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081903" y="2272573"/>
                <a:ext cx="1982315" cy="1335167"/>
                <a:chOff x="396782" y="2169825"/>
                <a:chExt cx="1982315" cy="1335167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894" y="2717582"/>
                  <a:ext cx="1260092" cy="787410"/>
                </a:xfrm>
                <a:prstGeom prst="rect">
                  <a:avLst/>
                </a:prstGeom>
              </p:spPr>
            </p:pic>
            <p:sp>
              <p:nvSpPr>
                <p:cNvPr id="89" name="Rectangle 88"/>
                <p:cNvSpPr/>
                <p:nvPr/>
              </p:nvSpPr>
              <p:spPr>
                <a:xfrm>
                  <a:off x="396782" y="2169825"/>
                  <a:ext cx="1982315" cy="584775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My Complete 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Purchase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 history</a:t>
                  </a:r>
                  <a:endParaRPr lang="en-US" sz="16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</p:grpSp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7659" y="2922990"/>
                <a:ext cx="535401" cy="294471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4146" y="3112016"/>
                <a:ext cx="321828" cy="321828"/>
              </a:xfrm>
              <a:prstGeom prst="rect">
                <a:avLst/>
              </a:prstGeom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827395" y="3506877"/>
              <a:ext cx="1890337" cy="1440884"/>
              <a:chOff x="963111" y="3713898"/>
              <a:chExt cx="1982315" cy="1526607"/>
            </a:xfrm>
            <a:pattFill prst="ltUpDiag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81" name="Group 80"/>
              <p:cNvGrpSpPr/>
              <p:nvPr/>
            </p:nvGrpSpPr>
            <p:grpSpPr>
              <a:xfrm>
                <a:off x="963111" y="3713898"/>
                <a:ext cx="1982315" cy="1526607"/>
                <a:chOff x="612244" y="3840970"/>
                <a:chExt cx="1982315" cy="1526607"/>
              </a:xfrm>
              <a:grpFill/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612244" y="3840970"/>
                  <a:ext cx="1982315" cy="584775"/>
                </a:xfrm>
                <a:prstGeom prst="rect">
                  <a:avLst/>
                </a:prstGeom>
                <a:grp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My Complete 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Browsing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 history</a:t>
                  </a:r>
                  <a:endParaRPr lang="en-US" sz="16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4281" y="4425745"/>
                  <a:ext cx="1158240" cy="941832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5060" y="4282029"/>
                <a:ext cx="614683" cy="337793"/>
              </a:xfrm>
              <a:prstGeom prst="rect">
                <a:avLst/>
              </a:prstGeom>
              <a:grpFill/>
            </p:spPr>
          </p:pic>
        </p:grpSp>
        <p:grpSp>
          <p:nvGrpSpPr>
            <p:cNvPr id="46" name="Group 45"/>
            <p:cNvGrpSpPr/>
            <p:nvPr/>
          </p:nvGrpSpPr>
          <p:grpSpPr>
            <a:xfrm rot="21202604">
              <a:off x="4520976" y="189032"/>
              <a:ext cx="3658809" cy="2525294"/>
              <a:chOff x="4921515" y="1729847"/>
              <a:chExt cx="3658809" cy="2525294"/>
            </a:xfrm>
          </p:grpSpPr>
          <p:sp>
            <p:nvSpPr>
              <p:cNvPr id="72" name="Cloud 71"/>
              <p:cNvSpPr/>
              <p:nvPr/>
            </p:nvSpPr>
            <p:spPr>
              <a:xfrm rot="17438172">
                <a:off x="5672611" y="1347428"/>
                <a:ext cx="2525294" cy="3290132"/>
              </a:xfrm>
              <a:prstGeom prst="cloud">
                <a:avLst/>
              </a:prstGeom>
              <a:solidFill>
                <a:schemeClr val="accent1">
                  <a:alpha val="4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5408" y="3125013"/>
                <a:ext cx="492396" cy="592544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2589" y="1885752"/>
                <a:ext cx="1106454" cy="362917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4557" y="2333224"/>
                <a:ext cx="986425" cy="542080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29507">
                <a:off x="4921515" y="2578051"/>
                <a:ext cx="1007827" cy="654338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49575" flipH="1" flipV="1">
                <a:off x="5307699" y="3425153"/>
                <a:ext cx="906830" cy="648694"/>
              </a:xfrm>
              <a:prstGeom prst="rect">
                <a:avLst/>
              </a:prstGeom>
            </p:spPr>
          </p:pic>
        </p:grpSp>
        <p:grpSp>
          <p:nvGrpSpPr>
            <p:cNvPr id="47" name="Group 46"/>
            <p:cNvGrpSpPr/>
            <p:nvPr/>
          </p:nvGrpSpPr>
          <p:grpSpPr>
            <a:xfrm rot="19676673">
              <a:off x="5059024" y="4407312"/>
              <a:ext cx="1691245" cy="1682610"/>
              <a:chOff x="4087308" y="4581277"/>
              <a:chExt cx="1691245" cy="1682610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0708">
                <a:off x="4291158" y="4581277"/>
                <a:ext cx="476573" cy="573504"/>
              </a:xfrm>
              <a:prstGeom prst="rect">
                <a:avLst/>
              </a:prstGeom>
            </p:spPr>
          </p:pic>
          <p:grpSp>
            <p:nvGrpSpPr>
              <p:cNvPr id="63" name="Group 62"/>
              <p:cNvGrpSpPr/>
              <p:nvPr/>
            </p:nvGrpSpPr>
            <p:grpSpPr>
              <a:xfrm>
                <a:off x="4087308" y="5256569"/>
                <a:ext cx="1691245" cy="1007318"/>
                <a:chOff x="4172483" y="4709778"/>
                <a:chExt cx="1691245" cy="1007318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01031" y="4758482"/>
                  <a:ext cx="547692" cy="157164"/>
                </a:xfrm>
                <a:prstGeom prst="rect">
                  <a:avLst/>
                </a:prstGeom>
              </p:spPr>
            </p:pic>
            <p:sp>
              <p:nvSpPr>
                <p:cNvPr id="67" name="Cloud 66"/>
                <p:cNvSpPr/>
                <p:nvPr/>
              </p:nvSpPr>
              <p:spPr>
                <a:xfrm rot="17438172">
                  <a:off x="4514447" y="4367814"/>
                  <a:ext cx="1007318" cy="1691245"/>
                </a:xfrm>
                <a:prstGeom prst="cloud">
                  <a:avLst/>
                </a:prstGeom>
                <a:solidFill>
                  <a:schemeClr val="accent4">
                    <a:lumMod val="60000"/>
                    <a:lumOff val="40000"/>
                    <a:alpha val="4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1485" y="4973502"/>
                  <a:ext cx="643281" cy="361846"/>
                </a:xfrm>
                <a:prstGeom prst="rect">
                  <a:avLst/>
                </a:prstGeom>
              </p:spPr>
            </p:pic>
          </p:grp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680464" flipH="1" flipV="1">
                <a:off x="4033227" y="4689857"/>
                <a:ext cx="557634" cy="398899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24746" flipH="1" flipV="1">
                <a:off x="4577321" y="4665917"/>
                <a:ext cx="557634" cy="398899"/>
              </a:xfrm>
              <a:prstGeom prst="rect">
                <a:avLst/>
              </a:prstGeom>
            </p:spPr>
          </p:pic>
        </p:grpSp>
        <p:grpSp>
          <p:nvGrpSpPr>
            <p:cNvPr id="48" name="Group 47"/>
            <p:cNvGrpSpPr/>
            <p:nvPr/>
          </p:nvGrpSpPr>
          <p:grpSpPr>
            <a:xfrm rot="20718890">
              <a:off x="5542913" y="2909070"/>
              <a:ext cx="1809181" cy="1720986"/>
              <a:chOff x="5359354" y="3728267"/>
              <a:chExt cx="1809181" cy="1720986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238968" flipH="1" flipV="1">
                <a:off x="5389753" y="3728267"/>
                <a:ext cx="866268" cy="619678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06080" y="4308035"/>
                <a:ext cx="462455" cy="435516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13492" y="3730089"/>
                <a:ext cx="483932" cy="434464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2246" y="4832954"/>
                <a:ext cx="321828" cy="321828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3224" y="5154782"/>
                <a:ext cx="535401" cy="294471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803" y="4129357"/>
                <a:ext cx="644822" cy="775974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590453" flipH="1" flipV="1">
                <a:off x="5236059" y="4309982"/>
                <a:ext cx="866268" cy="619678"/>
              </a:xfrm>
              <a:prstGeom prst="rect">
                <a:avLst/>
              </a:prstGeom>
            </p:spPr>
          </p:pic>
        </p:grpSp>
      </p:grpSp>
      <p:sp>
        <p:nvSpPr>
          <p:cNvPr id="97" name="Rectangle 96"/>
          <p:cNvSpPr/>
          <p:nvPr/>
        </p:nvSpPr>
        <p:spPr>
          <a:xfrm>
            <a:off x="10066825" y="1603299"/>
            <a:ext cx="3057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3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453122" y="3608803"/>
            <a:ext cx="3057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3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482930" y="5205819"/>
            <a:ext cx="3057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3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0953061" y="551754"/>
            <a:ext cx="351378" cy="523220"/>
            <a:chOff x="12476925" y="2823274"/>
            <a:chExt cx="351378" cy="523220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629325" y="2975674"/>
            <a:ext cx="351378" cy="523220"/>
            <a:chOff x="12476925" y="2823274"/>
            <a:chExt cx="351378" cy="523220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09" name="Rectangle 108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1202545" y="1064716"/>
            <a:ext cx="351378" cy="523220"/>
            <a:chOff x="12476925" y="2823274"/>
            <a:chExt cx="351378" cy="523220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12" name="Rectangle 111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1585904" y="1468181"/>
            <a:ext cx="351378" cy="523220"/>
            <a:chOff x="12476925" y="2823274"/>
            <a:chExt cx="351378" cy="523220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15" name="Rectangle 114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1378234" y="1924304"/>
            <a:ext cx="351378" cy="523220"/>
            <a:chOff x="12476925" y="2823274"/>
            <a:chExt cx="351378" cy="523220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18" name="Rectangle 117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90133" y="5651042"/>
            <a:ext cx="336757" cy="506508"/>
            <a:chOff x="12476925" y="2823274"/>
            <a:chExt cx="351378" cy="523220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21" name="Rectangle 120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0664166" y="5518400"/>
            <a:ext cx="351378" cy="523220"/>
            <a:chOff x="12476925" y="2823274"/>
            <a:chExt cx="351378" cy="523220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124" name="Rectangle 123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58" y="1858923"/>
            <a:ext cx="514915" cy="466856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60" y="5400854"/>
            <a:ext cx="514915" cy="466856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2" y="1176385"/>
            <a:ext cx="647789" cy="5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Bank of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5944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Securely</a:t>
            </a:r>
            <a:r>
              <a:rPr lang="en-US" dirty="0" smtClean="0"/>
              <a:t> manages and </a:t>
            </a:r>
            <a:r>
              <a:rPr lang="en-US" dirty="0" smtClean="0">
                <a:solidFill>
                  <a:srgbClr val="00B050"/>
                </a:solidFill>
              </a:rPr>
              <a:t>selectively </a:t>
            </a:r>
            <a:r>
              <a:rPr lang="en-US" dirty="0" smtClean="0"/>
              <a:t>shares     consumer information with marketers relevant and </a:t>
            </a:r>
            <a:r>
              <a:rPr lang="en-US" b="1" dirty="0" smtClean="0">
                <a:solidFill>
                  <a:srgbClr val="00B050"/>
                </a:solidFill>
              </a:rPr>
              <a:t>award$</a:t>
            </a:r>
            <a:r>
              <a:rPr lang="en-US" dirty="0" smtClean="0"/>
              <a:t> consumers for sharing their info so that</a:t>
            </a:r>
          </a:p>
          <a:p>
            <a:pPr>
              <a:buFontTx/>
              <a:buChar char="-"/>
            </a:pPr>
            <a:r>
              <a:rPr lang="en-US" dirty="0" smtClean="0"/>
              <a:t>Marketers target better and gain better conversion rates</a:t>
            </a:r>
          </a:p>
          <a:p>
            <a:pPr>
              <a:buFontTx/>
              <a:buChar char="-"/>
            </a:pPr>
            <a:r>
              <a:rPr lang="en-US" dirty="0" smtClean="0"/>
              <a:t>Consumers get to protect their online activities and get paid!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80870" y="318565"/>
            <a:ext cx="7067174" cy="6090398"/>
            <a:chOff x="5180870" y="318565"/>
            <a:chExt cx="7067174" cy="6090398"/>
          </a:xfrm>
        </p:grpSpPr>
        <p:sp>
          <p:nvSpPr>
            <p:cNvPr id="14" name="Oval 13"/>
            <p:cNvSpPr/>
            <p:nvPr/>
          </p:nvSpPr>
          <p:spPr>
            <a:xfrm>
              <a:off x="5180870" y="946305"/>
              <a:ext cx="4922992" cy="546265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28000"/>
              </a:schemeClr>
            </a:solidFill>
            <a:ln>
              <a:solidFill>
                <a:schemeClr val="accent1">
                  <a:shade val="50000"/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3764" y="3166835"/>
              <a:ext cx="1097513" cy="1027506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7290396" y="4550641"/>
              <a:ext cx="1544764" cy="1363057"/>
              <a:chOff x="2258626" y="4509385"/>
              <a:chExt cx="1982315" cy="1604321"/>
            </a:xfrm>
            <a:pattFill prst="ltDnDiag">
              <a:fgClr>
                <a:schemeClr val="accent1"/>
              </a:fgClr>
              <a:bgClr>
                <a:schemeClr val="bg1"/>
              </a:bgClr>
            </a:pattFill>
          </p:grpSpPr>
          <p:sp>
            <p:nvSpPr>
              <p:cNvPr id="60" name="Rectangle 59"/>
              <p:cNvSpPr/>
              <p:nvPr/>
            </p:nvSpPr>
            <p:spPr>
              <a:xfrm>
                <a:off x="2258626" y="4509385"/>
                <a:ext cx="1982315" cy="688281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My </a:t>
                </a:r>
                <a:r>
                  <a:rPr lang="en-US" sz="1600" b="1" u="sng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Complete</a:t>
                </a:r>
              </a:p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</a:t>
                </a:r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Search</a:t>
                </a:r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history</a:t>
                </a:r>
                <a:endParaRPr lang="en-US" sz="16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8801" y="5187953"/>
                <a:ext cx="1182906" cy="925753"/>
              </a:xfrm>
              <a:prstGeom prst="rect">
                <a:avLst/>
              </a:prstGeom>
              <a:grpFill/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7273446" y="1573935"/>
              <a:ext cx="1604796" cy="1461348"/>
              <a:chOff x="5621898" y="2599178"/>
              <a:chExt cx="2123857" cy="1585418"/>
            </a:xfrm>
            <a:pattFill prst="ltDnDiag">
              <a:fgClr>
                <a:schemeClr val="accent1"/>
              </a:fgClr>
              <a:bgClr>
                <a:schemeClr val="bg1"/>
              </a:bgClr>
            </a:pattFill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9492" y="3216772"/>
                <a:ext cx="1450209" cy="967824"/>
              </a:xfrm>
              <a:prstGeom prst="rect">
                <a:avLst/>
              </a:prstGeom>
              <a:grpFill/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5621898" y="2599178"/>
                <a:ext cx="2123857" cy="634423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My </a:t>
                </a:r>
                <a:r>
                  <a:rPr lang="en-US" sz="1600" b="1" u="sng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Complete</a:t>
                </a:r>
              </a:p>
              <a:p>
                <a:pPr algn="ctr"/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 </a:t>
                </a:r>
                <a:r>
                  <a:rPr lang="en-US" sz="1600" b="1" dirty="0" smtClean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Social Activities</a:t>
                </a:r>
                <a:endParaRPr lang="en-US" sz="16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804740" y="2212373"/>
              <a:ext cx="1384275" cy="1162808"/>
              <a:chOff x="1081903" y="2272573"/>
              <a:chExt cx="1982315" cy="1335167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081903" y="2272573"/>
                <a:ext cx="1982315" cy="1335167"/>
                <a:chOff x="396782" y="2169825"/>
                <a:chExt cx="1982315" cy="1335167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894" y="2717582"/>
                  <a:ext cx="1260092" cy="787410"/>
                </a:xfrm>
                <a:prstGeom prst="rect">
                  <a:avLst/>
                </a:prstGeom>
              </p:spPr>
            </p:pic>
            <p:sp>
              <p:nvSpPr>
                <p:cNvPr id="57" name="Rectangle 56"/>
                <p:cNvSpPr/>
                <p:nvPr/>
              </p:nvSpPr>
              <p:spPr>
                <a:xfrm>
                  <a:off x="396782" y="2169825"/>
                  <a:ext cx="1982315" cy="954173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My </a:t>
                  </a:r>
                  <a:r>
                    <a:rPr lang="en-US" sz="1600" b="1" u="sng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Complete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 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Purchase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 history</a:t>
                  </a:r>
                  <a:endParaRPr lang="en-US" sz="16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</p:grp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7659" y="2922990"/>
                <a:ext cx="535401" cy="294471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4146" y="3112016"/>
                <a:ext cx="321828" cy="321828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5551809" y="3617286"/>
              <a:ext cx="1721636" cy="1432579"/>
              <a:chOff x="963111" y="3713898"/>
              <a:chExt cx="1982315" cy="1526607"/>
            </a:xfrm>
            <a:pattFill prst="ltUpDiag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49" name="Group 48"/>
              <p:cNvGrpSpPr/>
              <p:nvPr/>
            </p:nvGrpSpPr>
            <p:grpSpPr>
              <a:xfrm>
                <a:off x="963111" y="3713898"/>
                <a:ext cx="1982315" cy="1526607"/>
                <a:chOff x="612244" y="3840970"/>
                <a:chExt cx="1982315" cy="1526607"/>
              </a:xfrm>
              <a:grpFill/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612244" y="3840970"/>
                  <a:ext cx="1982315" cy="623157"/>
                </a:xfrm>
                <a:prstGeom prst="rect">
                  <a:avLst/>
                </a:prstGeom>
                <a:grp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My </a:t>
                  </a:r>
                  <a:r>
                    <a:rPr lang="en-US" sz="1600" b="1" u="sng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Complete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 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0000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Browsing</a:t>
                  </a:r>
                  <a:r>
                    <a:rPr lang="en-US" sz="1600" b="1" dirty="0" smtClean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rPr>
                    <a:t> history</a:t>
                  </a:r>
                  <a:endParaRPr lang="en-US" sz="16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4281" y="4425745"/>
                  <a:ext cx="1158240" cy="941832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5060" y="4282029"/>
                <a:ext cx="614683" cy="337793"/>
              </a:xfrm>
              <a:prstGeom prst="rect">
                <a:avLst/>
              </a:prstGeom>
              <a:grpFill/>
            </p:spPr>
          </p:pic>
        </p:grpSp>
        <p:grpSp>
          <p:nvGrpSpPr>
            <p:cNvPr id="11" name="Group 10"/>
            <p:cNvGrpSpPr/>
            <p:nvPr/>
          </p:nvGrpSpPr>
          <p:grpSpPr>
            <a:xfrm rot="21202604">
              <a:off x="8915761" y="318565"/>
              <a:ext cx="3332283" cy="2510738"/>
              <a:chOff x="4921515" y="1729847"/>
              <a:chExt cx="3658809" cy="2525294"/>
            </a:xfrm>
          </p:grpSpPr>
          <p:sp>
            <p:nvSpPr>
              <p:cNvPr id="41" name="Cloud 40"/>
              <p:cNvSpPr/>
              <p:nvPr/>
            </p:nvSpPr>
            <p:spPr>
              <a:xfrm rot="17438172">
                <a:off x="5672611" y="1347428"/>
                <a:ext cx="2525294" cy="3290132"/>
              </a:xfrm>
              <a:prstGeom prst="cloud">
                <a:avLst/>
              </a:prstGeom>
              <a:solidFill>
                <a:schemeClr val="accent1">
                  <a:alpha val="4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3880" y="3275404"/>
                <a:ext cx="497364" cy="59852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32589" y="1885752"/>
                <a:ext cx="1106454" cy="362917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4557" y="2333224"/>
                <a:ext cx="986425" cy="542080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29507">
                <a:off x="4921515" y="2578051"/>
                <a:ext cx="1007827" cy="654338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 rot="19676673">
              <a:off x="9558348" y="4611956"/>
              <a:ext cx="1540312" cy="1667669"/>
              <a:chOff x="4087308" y="4586550"/>
              <a:chExt cx="1691245" cy="1677337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98473">
                <a:off x="4346710" y="4653043"/>
                <a:ext cx="433038" cy="521115"/>
              </a:xfrm>
              <a:prstGeom prst="rect">
                <a:avLst/>
              </a:prstGeom>
            </p:spPr>
          </p:pic>
          <p:grpSp>
            <p:nvGrpSpPr>
              <p:cNvPr id="33" name="Group 32"/>
              <p:cNvGrpSpPr/>
              <p:nvPr/>
            </p:nvGrpSpPr>
            <p:grpSpPr>
              <a:xfrm>
                <a:off x="4087308" y="5256569"/>
                <a:ext cx="1691245" cy="1007318"/>
                <a:chOff x="4172483" y="4709778"/>
                <a:chExt cx="1691245" cy="1007318"/>
              </a:xfrm>
            </p:grpSpPr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01031" y="4758482"/>
                  <a:ext cx="547692" cy="157164"/>
                </a:xfrm>
                <a:prstGeom prst="rect">
                  <a:avLst/>
                </a:prstGeom>
              </p:spPr>
            </p:pic>
            <p:sp>
              <p:nvSpPr>
                <p:cNvPr id="36" name="Cloud 35"/>
                <p:cNvSpPr/>
                <p:nvPr/>
              </p:nvSpPr>
              <p:spPr>
                <a:xfrm rot="17438172">
                  <a:off x="4514447" y="4367814"/>
                  <a:ext cx="1007318" cy="1691245"/>
                </a:xfrm>
                <a:prstGeom prst="cloud">
                  <a:avLst/>
                </a:prstGeom>
                <a:solidFill>
                  <a:schemeClr val="accent4">
                    <a:lumMod val="60000"/>
                    <a:lumOff val="40000"/>
                    <a:alpha val="43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1485" y="4973502"/>
                  <a:ext cx="643281" cy="361846"/>
                </a:xfrm>
                <a:prstGeom prst="rect">
                  <a:avLst/>
                </a:prstGeom>
              </p:spPr>
            </p:pic>
          </p:grp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24746" flipH="1" flipV="1">
                <a:off x="4577321" y="4665917"/>
                <a:ext cx="557634" cy="398899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 rot="20718890">
              <a:off x="9873730" y="3019416"/>
              <a:ext cx="1620037" cy="1711066"/>
              <a:chOff x="5389753" y="3728267"/>
              <a:chExt cx="1778782" cy="1720986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238968" flipH="1" flipV="1">
                <a:off x="5389753" y="3728267"/>
                <a:ext cx="866268" cy="619678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06080" y="4308035"/>
                <a:ext cx="462455" cy="435516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13492" y="3730089"/>
                <a:ext cx="483932" cy="434464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2246" y="4832954"/>
                <a:ext cx="321828" cy="321828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3224" y="5154782"/>
                <a:ext cx="535401" cy="294471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559">
                <a:off x="5846272" y="4306239"/>
                <a:ext cx="536673" cy="645828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69794">
              <a:off x="10004138" y="2277756"/>
              <a:ext cx="536475" cy="96301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8821" y="2648248"/>
              <a:ext cx="699217" cy="4642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851" y="3753544"/>
              <a:ext cx="699217" cy="4642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24030">
              <a:off x="10054804" y="3909804"/>
              <a:ext cx="419662" cy="7533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11197">
              <a:off x="9383723" y="5109812"/>
              <a:ext cx="339782" cy="60993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2373" y="4680692"/>
              <a:ext cx="686562" cy="45587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10970334" y="657360"/>
            <a:ext cx="351378" cy="523220"/>
            <a:chOff x="12476925" y="2823274"/>
            <a:chExt cx="351378" cy="52322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781725" y="3128074"/>
            <a:ext cx="351378" cy="523220"/>
            <a:chOff x="12476925" y="2823274"/>
            <a:chExt cx="351378" cy="52322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214797" y="1155129"/>
            <a:ext cx="351378" cy="523220"/>
            <a:chOff x="12476925" y="2823274"/>
            <a:chExt cx="351378" cy="523220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373189" y="1734884"/>
            <a:ext cx="351378" cy="523220"/>
            <a:chOff x="12476925" y="2823274"/>
            <a:chExt cx="351378" cy="52322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285114" y="2219082"/>
            <a:ext cx="351378" cy="523220"/>
            <a:chOff x="12476925" y="2823274"/>
            <a:chExt cx="351378" cy="523220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385132" y="5811126"/>
            <a:ext cx="351378" cy="523220"/>
            <a:chOff x="12476925" y="2823274"/>
            <a:chExt cx="351378" cy="52322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784787" y="5627821"/>
            <a:ext cx="351378" cy="523220"/>
            <a:chOff x="12476925" y="2823274"/>
            <a:chExt cx="351378" cy="52322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590" y="2885378"/>
              <a:ext cx="313455" cy="341361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12476925" y="2823274"/>
              <a:ext cx="3513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?</a:t>
              </a:r>
              <a:endParaRPr lang="en-US" sz="2800" dirty="0"/>
            </a:p>
          </p:txBody>
        </p:sp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32" y="2186735"/>
            <a:ext cx="246298" cy="442126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3" y="1547157"/>
            <a:ext cx="1005377" cy="667570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9996502" y="28803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$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9815679" y="41974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$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9218854" y="541848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$</a:t>
            </a:r>
            <a:endParaRPr lang="en-US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235" y="2205388"/>
            <a:ext cx="514915" cy="46685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38" y="5495442"/>
            <a:ext cx="514915" cy="4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750"/>
            <a:ext cx="10515600" cy="1325563"/>
          </a:xfrm>
        </p:spPr>
        <p:txBody>
          <a:bodyPr/>
          <a:lstStyle/>
          <a:p>
            <a:r>
              <a:rPr lang="en-US" dirty="0" smtClean="0"/>
              <a:t>Market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562" y="1690688"/>
            <a:ext cx="3733800" cy="4351338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2014, US online advertising revenue is 130B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8% of internet users are blocking but want Ads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3072" y="2401237"/>
            <a:ext cx="3733800" cy="160005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Initial Market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11B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8575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Free for consumers to download and install Browser plug-ins</a:t>
            </a:r>
          </a:p>
          <a:p>
            <a:pPr marL="0" indent="0">
              <a:buNone/>
            </a:pPr>
            <a:r>
              <a:rPr lang="en-US" dirty="0" smtClean="0"/>
              <a:t>Free for consumers to create personal </a:t>
            </a:r>
            <a:r>
              <a:rPr lang="en-US" dirty="0" err="1" smtClean="0"/>
              <a:t>safebox</a:t>
            </a:r>
            <a:r>
              <a:rPr lang="en-US" dirty="0" smtClean="0"/>
              <a:t> on his/her computers</a:t>
            </a:r>
          </a:p>
          <a:p>
            <a:pPr marL="0" indent="0">
              <a:buNone/>
            </a:pPr>
            <a:r>
              <a:rPr lang="en-US" dirty="0" smtClean="0"/>
              <a:t>Charges Marketers on leasing consumer info</a:t>
            </a:r>
          </a:p>
          <a:p>
            <a:pPr marL="0" indent="0">
              <a:buNone/>
            </a:pPr>
            <a:r>
              <a:rPr lang="en-US" dirty="0" smtClean="0"/>
              <a:t>Raising impressions efficiency: instead of </a:t>
            </a:r>
            <a:r>
              <a:rPr lang="en-US" dirty="0"/>
              <a:t>$1 to $2 for a thousand impressions. </a:t>
            </a:r>
            <a:r>
              <a:rPr lang="en-US" dirty="0" smtClean="0"/>
              <a:t>We will be able to charge $10-$15 for a thousand impressions.</a:t>
            </a:r>
          </a:p>
        </p:txBody>
      </p:sp>
    </p:spTree>
    <p:extLst>
      <p:ext uri="{BB962C8B-B14F-4D97-AF65-F5344CB8AC3E}">
        <p14:creationId xmlns:p14="http://schemas.microsoft.com/office/powerpoint/2010/main" val="4710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</a:p>
          <a:p>
            <a:r>
              <a:rPr lang="en-US" dirty="0" smtClean="0"/>
              <a:t>Technical Flow</a:t>
            </a:r>
          </a:p>
          <a:p>
            <a:r>
              <a:rPr lang="en-US" dirty="0" smtClean="0"/>
              <a:t>Rougher points…</a:t>
            </a:r>
          </a:p>
          <a:p>
            <a:r>
              <a:rPr lang="en-US" dirty="0" smtClean="0"/>
              <a:t>What People have said…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prototype to manage browser cookies, keep track of http calls, and block/unblock ads selectively</a:t>
            </a:r>
          </a:p>
          <a:p>
            <a:r>
              <a:rPr lang="en-US" dirty="0" smtClean="0"/>
              <a:t>Keep working on this pitch deck</a:t>
            </a:r>
          </a:p>
          <a:p>
            <a:r>
              <a:rPr lang="en-US" dirty="0" smtClean="0"/>
              <a:t>Get some feedback from smart people on</a:t>
            </a:r>
          </a:p>
          <a:p>
            <a:pPr lvl="1"/>
            <a:r>
              <a:rPr lang="en-US" dirty="0" smtClean="0"/>
              <a:t>Does the idea make sense?</a:t>
            </a:r>
          </a:p>
          <a:p>
            <a:pPr lvl="1"/>
            <a:r>
              <a:rPr lang="en-US" dirty="0" smtClean="0"/>
              <a:t>Technically possible?</a:t>
            </a:r>
          </a:p>
          <a:p>
            <a:pPr lvl="1"/>
            <a:r>
              <a:rPr lang="en-US" dirty="0" smtClean="0"/>
              <a:t>Who else may be doing it?</a:t>
            </a:r>
          </a:p>
          <a:p>
            <a:r>
              <a:rPr lang="en-US" dirty="0" smtClean="0"/>
              <a:t>File a patent or 2</a:t>
            </a:r>
          </a:p>
          <a:p>
            <a:r>
              <a:rPr lang="en-US" dirty="0" smtClean="0"/>
              <a:t>Get some funding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35076</TotalTime>
  <Words>1147</Words>
  <Application>Microsoft Office PowerPoint</Application>
  <PresentationFormat>Widescreen</PresentationFormat>
  <Paragraphs>201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Cookie Dough</vt:lpstr>
      <vt:lpstr>Content</vt:lpstr>
      <vt:lpstr>Elevator Pitch</vt:lpstr>
      <vt:lpstr>The Problems</vt:lpstr>
      <vt:lpstr>Solution – Bank of You</vt:lpstr>
      <vt:lpstr>Market Size</vt:lpstr>
      <vt:lpstr>Business Model</vt:lpstr>
      <vt:lpstr>Appendix</vt:lpstr>
      <vt:lpstr>The plan</vt:lpstr>
      <vt:lpstr>General Advertising Flow, As-Is</vt:lpstr>
      <vt:lpstr>Bank of You Solution</vt:lpstr>
      <vt:lpstr>Feedback</vt:lpstr>
      <vt:lpstr>User and Apps analysis</vt:lpstr>
      <vt:lpstr>Competition</vt:lpstr>
      <vt:lpstr>Marketing Plan</vt:lpstr>
      <vt:lpstr>Team/Hires</vt:lpstr>
      <vt:lpstr>Money and Milestones</vt:lpstr>
      <vt:lpstr>Open Issues</vt:lpstr>
      <vt:lpstr>Third Parties (advertisers, exchange etc.)</vt:lpstr>
      <vt:lpstr>More on Ads…</vt:lpstr>
      <vt:lpstr>Mobile Devices</vt:lpstr>
      <vt:lpstr>Where are cookies set and read? (v0)</vt:lpstr>
      <vt:lpstr>Where are cookies set and read?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Atlas</dc:title>
  <dc:creator>Chopin Yen</dc:creator>
  <cp:lastModifiedBy>Chopin Yen</cp:lastModifiedBy>
  <cp:revision>135</cp:revision>
  <dcterms:created xsi:type="dcterms:W3CDTF">2014-12-15T05:30:04Z</dcterms:created>
  <dcterms:modified xsi:type="dcterms:W3CDTF">2015-09-12T03:11:58Z</dcterms:modified>
</cp:coreProperties>
</file>