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91440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i6GWdQNFtyptMKazKyhXWjt0RrY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Clara Ceerl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customschemas.google.com/relationships/presentationmetadata" Target="meta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7-03T01:49:12.143">
    <p:pos x="6000" y="0"/>
    <p:text>i think its great for people who use spreadsheets for lots of different types of data— that includes people making spreadsheets that are meant to be interacted with (autosheets) and people processing data for ml (haha ml angle) too</p:text>
    <p:extLst>
      <p:ext uri="{C676402C-5697-4E1C-873F-D02D1690AC5C}">
        <p15:threadingInfo timeZoneBias="0"/>
      </p:ext>
      <p:ext uri="http://customooxmlschemas.google.com/">
        <go:slidesCustomData xmlns:go="http://customooxmlschemas.google.com/" commentPostId="AAABm6iEehU"/>
      </p:ext>
    </p:extLst>
  </p:cm>
  <p:cm authorId="0" idx="2" dt="2025-07-03T01:48:17.253">
    <p:pos x="6000" y="100"/>
    <p:text>im trapped in the comments because my phone is old + wont load other apps rn and also my laptop overheated and its nic doesnt work rn</p:text>
    <p:extLst>
      <p:ext uri="{C676402C-5697-4E1C-873F-D02D1690AC5C}">
        <p15:threadingInfo timeZoneBias="0"/>
      </p:ext>
      <p:ext uri="http://customooxmlschemas.google.com/">
        <go:slidesCustomData xmlns:go="http://customooxmlschemas.google.com/" commentPostId="AAABm6iEehQ"/>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7-03T01:49:39.102">
    <p:pos x="6000" y="0"/>
    <p:text>my thought: we get to the point where you can create, edit, and run a spreadsheet</p:text>
    <p:extLst>
      <p:ext uri="{C676402C-5697-4E1C-873F-D02D1690AC5C}">
        <p15:threadingInfo timeZoneBias="0"/>
      </p:ext>
      <p:ext uri="http://customooxmlschemas.google.com/">
        <go:slidesCustomData xmlns:go="http://customooxmlschemas.google.com/" commentPostId="AAABm6iEeh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8: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701025" y="4415775"/>
            <a:ext cx="5608300" cy="41833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12"/>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 name="Google Shape;13;p12"/>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21"/>
          <p:cNvSpPr txBox="1"/>
          <p:nvPr>
            <p:ph idx="1" type="body"/>
          </p:nvPr>
        </p:nvSpPr>
        <p:spPr>
          <a:xfrm rot="5400000">
            <a:off x="2309019" y="-251618"/>
            <a:ext cx="4525963" cy="82296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8" y="2171701"/>
            <a:ext cx="5851525" cy="20574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6" name="Google Shape;76;p22"/>
          <p:cNvSpPr txBox="1"/>
          <p:nvPr>
            <p:ph idx="1" type="body"/>
          </p:nvPr>
        </p:nvSpPr>
        <p:spPr>
          <a:xfrm rot="5400000">
            <a:off x="541338" y="190500"/>
            <a:ext cx="5851525" cy="6019800"/>
          </a:xfrm>
          <a:prstGeom prst="rect">
            <a:avLst/>
          </a:prstGeom>
          <a:noFill/>
          <a:ln>
            <a:noFill/>
          </a:ln>
        </p:spPr>
        <p:txBody>
          <a:bodyPr anchorCtr="0" anchor="t" bIns="45675" lIns="91375" spcFirstLastPara="1" rIns="91375" wrap="square" tIns="45675">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3"/>
          <p:cNvSpPr txBox="1"/>
          <p:nvPr>
            <p:ph type="ctrTitle"/>
          </p:nvPr>
        </p:nvSpPr>
        <p:spPr>
          <a:xfrm>
            <a:off x="685800" y="2130426"/>
            <a:ext cx="7772400" cy="14700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13"/>
          <p:cNvSpPr txBox="1"/>
          <p:nvPr>
            <p:ph idx="1" type="subTitle"/>
          </p:nvPr>
        </p:nvSpPr>
        <p:spPr>
          <a:xfrm>
            <a:off x="1371600" y="3886200"/>
            <a:ext cx="6400800" cy="1752600"/>
          </a:xfrm>
          <a:prstGeom prst="rect">
            <a:avLst/>
          </a:prstGeom>
          <a:noFill/>
          <a:ln>
            <a:noFill/>
          </a:ln>
        </p:spPr>
        <p:txBody>
          <a:bodyPr anchorCtr="0" anchor="t" bIns="45675" lIns="91375" spcFirstLastPara="1" rIns="91375" wrap="square" tIns="45675">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675" lIns="91375" spcFirstLastPara="1" rIns="91375" wrap="square" tIns="45675">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675" lIns="91375" spcFirstLastPara="1" rIns="91375" wrap="square" tIns="45675">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1" name="Google Shape;31;p15"/>
          <p:cNvSpPr txBox="1"/>
          <p:nvPr>
            <p:ph idx="1" type="body"/>
          </p:nvPr>
        </p:nvSpPr>
        <p:spPr>
          <a:xfrm>
            <a:off x="457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2"/>
            <a:ext cx="4038600" cy="4525963"/>
          </a:xfrm>
          <a:prstGeom prst="rect">
            <a:avLst/>
          </a:prstGeom>
          <a:noFill/>
          <a:ln>
            <a:noFill/>
          </a:ln>
        </p:spPr>
        <p:txBody>
          <a:bodyPr anchorCtr="0" anchor="t" bIns="45675" lIns="91375" spcFirstLastPara="1" rIns="91375" wrap="square" tIns="45675">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6"/>
            <a:ext cx="4040188"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30" y="1535113"/>
            <a:ext cx="4041775" cy="639762"/>
          </a:xfrm>
          <a:prstGeom prst="rect">
            <a:avLst/>
          </a:prstGeom>
          <a:noFill/>
          <a:ln>
            <a:noFill/>
          </a:ln>
        </p:spPr>
        <p:txBody>
          <a:bodyPr anchorCtr="0" anchor="b" bIns="45675" lIns="91375" spcFirstLastPara="1" rIns="91375" wrap="square" tIns="45675">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30" y="2174876"/>
            <a:ext cx="4041775" cy="3951288"/>
          </a:xfrm>
          <a:prstGeom prst="rect">
            <a:avLst/>
          </a:prstGeom>
          <a:noFill/>
          <a:ln>
            <a:noFill/>
          </a:ln>
        </p:spPr>
        <p:txBody>
          <a:bodyPr anchorCtr="0" anchor="t" bIns="45675" lIns="91375" spcFirstLastPara="1" rIns="91375" wrap="square" tIns="45675">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2" y="273051"/>
            <a:ext cx="3008313" cy="1162050"/>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675" lIns="91375" spcFirstLastPara="1" rIns="91375" wrap="square" tIns="45675">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2" y="1435105"/>
            <a:ext cx="3008313" cy="4691063"/>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675" lIns="91375" spcFirstLastPara="1" rIns="91375" wrap="square" tIns="45675">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675" lIns="91375" spcFirstLastPara="1" rIns="91375" wrap="square" tIns="45675">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675" lIns="91375" spcFirstLastPara="1" rIns="91375" wrap="square" tIns="45675">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675" lIns="91375" spcFirstLastPara="1" rIns="91375" wrap="square" tIns="45675">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675" lIns="91375" spcFirstLastPara="1" rIns="91375" wrap="square" tIns="45675">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675" lIns="91375" spcFirstLastPara="1" rIns="91375" wrap="square" tIns="45675">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flipH="1" rot="10800000">
            <a:off x="0" y="6858000"/>
            <a:ext cx="9144000" cy="46038"/>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85" name="Google Shape;85;p1"/>
          <p:cNvPicPr preferRelativeResize="0"/>
          <p:nvPr/>
        </p:nvPicPr>
        <p:blipFill rotWithShape="1">
          <a:blip r:embed="rId3">
            <a:alphaModFix/>
          </a:blip>
          <a:srcRect b="0" l="0" r="0" t="0"/>
          <a:stretch/>
        </p:blipFill>
        <p:spPr>
          <a:xfrm>
            <a:off x="6934200" y="71438"/>
            <a:ext cx="2209800" cy="895350"/>
          </a:xfrm>
          <a:prstGeom prst="rect">
            <a:avLst/>
          </a:prstGeom>
          <a:noFill/>
          <a:ln>
            <a:noFill/>
          </a:ln>
        </p:spPr>
      </p:pic>
      <p:sp>
        <p:nvSpPr>
          <p:cNvPr id="86" name="Google Shape;86;p1"/>
          <p:cNvSpPr txBox="1"/>
          <p:nvPr>
            <p:ph idx="1" type="body"/>
          </p:nvPr>
        </p:nvSpPr>
        <p:spPr>
          <a:xfrm>
            <a:off x="457200" y="2438400"/>
            <a:ext cx="8229600" cy="3687763"/>
          </a:xfrm>
          <a:prstGeom prst="rect">
            <a:avLst/>
          </a:prstGeom>
          <a:noFill/>
          <a:ln>
            <a:noFill/>
          </a:ln>
        </p:spPr>
        <p:txBody>
          <a:bodyPr anchorCtr="0" anchor="t" bIns="45675" lIns="91375" spcFirstLastPara="1" rIns="91375" wrap="square" tIns="45675">
            <a:noAutofit/>
          </a:bodyPr>
          <a:lstStyle/>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Team name Parasheet</a:t>
            </a:r>
            <a:endParaRPr/>
          </a:p>
          <a:p>
            <a:pPr indent="0" lvl="0" marL="0" rtl="0" algn="l">
              <a:spcBef>
                <a:spcPts val="560"/>
              </a:spcBef>
              <a:spcAft>
                <a:spcPts val="0"/>
              </a:spcAft>
              <a:buClr>
                <a:schemeClr val="dk1"/>
              </a:buClr>
              <a:buSzPts val="2800"/>
              <a:buFont typeface="Arial"/>
              <a:buNone/>
            </a:pPr>
            <a:r>
              <a:rPr lang="en-US" sz="2800">
                <a:latin typeface="Times New Roman"/>
                <a:ea typeface="Times New Roman"/>
                <a:cs typeface="Times New Roman"/>
                <a:sym typeface="Times New Roman"/>
              </a:rPr>
              <a:t>Team member names </a:t>
            </a:r>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Product Owner: Clara Ceerla</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a:t>
            </a:r>
            <a:r>
              <a:rPr lang="en-US" sz="2000">
                <a:latin typeface="Times New Roman"/>
                <a:ea typeface="Times New Roman"/>
                <a:cs typeface="Times New Roman"/>
                <a:sym typeface="Times New Roman"/>
              </a:rPr>
              <a:t>Scrum Master: Allex Smith</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Eric Weng</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Elijah Hantman</a:t>
            </a:r>
            <a:endParaRPr sz="2000">
              <a:latin typeface="Times New Roman"/>
              <a:ea typeface="Times New Roman"/>
              <a:cs typeface="Times New Roman"/>
              <a:sym typeface="Times New Roman"/>
            </a:endParaRPr>
          </a:p>
          <a:p>
            <a:pPr indent="0" lvl="0" marL="0" rtl="0" algn="l">
              <a:spcBef>
                <a:spcPts val="400"/>
              </a:spcBef>
              <a:spcAft>
                <a:spcPts val="0"/>
              </a:spcAft>
              <a:buClr>
                <a:schemeClr val="dk1"/>
              </a:buClr>
              <a:buSzPts val="2000"/>
              <a:buFont typeface="Arial"/>
              <a:buNone/>
            </a:pPr>
            <a:r>
              <a:rPr lang="en-US" sz="2000">
                <a:latin typeface="Times New Roman"/>
                <a:ea typeface="Times New Roman"/>
                <a:cs typeface="Times New Roman"/>
                <a:sym typeface="Times New Roman"/>
              </a:rPr>
              <a:t>     Quincy Strange</a:t>
            </a:r>
            <a:endParaRPr sz="2000">
              <a:latin typeface="Times New Roman"/>
              <a:ea typeface="Times New Roman"/>
              <a:cs typeface="Times New Roman"/>
              <a:sym typeface="Times New Roman"/>
            </a:endParaRPr>
          </a:p>
          <a:p>
            <a:pPr indent="0" lvl="0" marL="0" rtl="0" algn="ctr">
              <a:spcBef>
                <a:spcPts val="400"/>
              </a:spcBef>
              <a:spcAft>
                <a:spcPts val="0"/>
              </a:spcAft>
              <a:buClr>
                <a:schemeClr val="dk1"/>
              </a:buClr>
              <a:buSzPts val="2000"/>
              <a:buFont typeface="Arial"/>
              <a:buNone/>
            </a:pPr>
            <a:r>
              <a:t/>
            </a:r>
            <a:endParaRPr sz="2000">
              <a:latin typeface="Times New Roman"/>
              <a:ea typeface="Times New Roman"/>
              <a:cs typeface="Times New Roman"/>
              <a:sym typeface="Times New Roman"/>
            </a:endParaRPr>
          </a:p>
          <a:p>
            <a:pPr indent="0" lvl="0" marL="0" rtl="0" algn="ctr">
              <a:spcBef>
                <a:spcPts val="560"/>
              </a:spcBef>
              <a:spcAft>
                <a:spcPts val="0"/>
              </a:spcAft>
              <a:buClr>
                <a:schemeClr val="dk1"/>
              </a:buClr>
              <a:buSzPts val="2800"/>
              <a:buFont typeface="Arial"/>
              <a:buNone/>
            </a:pPr>
            <a:r>
              <a:t/>
            </a:r>
            <a:endParaRPr sz="2800">
              <a:latin typeface="Times New Roman"/>
              <a:ea typeface="Times New Roman"/>
              <a:cs typeface="Times New Roman"/>
              <a:sym typeface="Times New Roman"/>
            </a:endParaRPr>
          </a:p>
          <a:p>
            <a:pPr indent="0" lvl="0" marL="0" rtl="0" algn="ctr">
              <a:spcBef>
                <a:spcPts val="640"/>
              </a:spcBef>
              <a:spcAft>
                <a:spcPts val="0"/>
              </a:spcAft>
              <a:buClr>
                <a:schemeClr val="dk1"/>
              </a:buClr>
              <a:buSzPts val="3200"/>
              <a:buFont typeface="Arial"/>
              <a:buNone/>
            </a:pPr>
            <a:r>
              <a:t/>
            </a:r>
            <a:endParaRPr>
              <a:latin typeface="Times New Roman"/>
              <a:ea typeface="Times New Roman"/>
              <a:cs typeface="Times New Roman"/>
              <a:sym typeface="Times New Roman"/>
            </a:endParaRPr>
          </a:p>
        </p:txBody>
      </p:sp>
      <p:sp>
        <p:nvSpPr>
          <p:cNvPr id="87" name="Google Shape;87;p1"/>
          <p:cNvSpPr txBox="1"/>
          <p:nvPr>
            <p:ph type="title"/>
          </p:nvPr>
        </p:nvSpPr>
        <p:spPr>
          <a:xfrm>
            <a:off x="457200" y="1046163"/>
            <a:ext cx="8229600" cy="1262100"/>
          </a:xfrm>
          <a:prstGeom prst="rect">
            <a:avLst/>
          </a:prstGeom>
          <a:noFill/>
          <a:ln>
            <a:noFill/>
          </a:ln>
        </p:spPr>
        <p:txBody>
          <a:bodyPr anchorCtr="0" anchor="ctr" bIns="45675" lIns="91375" spcFirstLastPara="1" rIns="91375" wrap="square" tIns="45675">
            <a:spAutoFit/>
          </a:bodyPr>
          <a:lstStyle/>
          <a:p>
            <a:pPr indent="0" lvl="0" marL="0" rtl="0" algn="ctr">
              <a:spcBef>
                <a:spcPts val="0"/>
              </a:spcBef>
              <a:spcAft>
                <a:spcPts val="0"/>
              </a:spcAft>
              <a:buNone/>
            </a:pPr>
            <a:r>
              <a:rPr lang="en-US" sz="4000">
                <a:latin typeface="Times New Roman"/>
                <a:ea typeface="Times New Roman"/>
                <a:cs typeface="Times New Roman"/>
                <a:sym typeface="Times New Roman"/>
              </a:rPr>
              <a:t>Executable Spreadsheet</a:t>
            </a:r>
            <a:br>
              <a:rPr lang="en-US" sz="4000">
                <a:latin typeface="Times New Roman"/>
                <a:ea typeface="Times New Roman"/>
                <a:cs typeface="Times New Roman"/>
                <a:sym typeface="Times New Roman"/>
              </a:rPr>
            </a:br>
            <a:r>
              <a:rPr lang="en-US" sz="3600">
                <a:latin typeface="Times New Roman"/>
                <a:ea typeface="Times New Roman"/>
                <a:cs typeface="Times New Roman"/>
                <a:sym typeface="Times New Roman"/>
              </a:rPr>
              <a:t>7/2/2025</a:t>
            </a:r>
            <a:endParaRPr/>
          </a:p>
        </p:txBody>
      </p:sp>
      <p:sp>
        <p:nvSpPr>
          <p:cNvPr id="88" name="Google Shape;88;p1"/>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0"/>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9" name="Google Shape;169;p10"/>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l">
              <a:spcBef>
                <a:spcPts val="0"/>
              </a:spcBef>
              <a:spcAft>
                <a:spcPts val="0"/>
              </a:spcAft>
              <a:buNone/>
            </a:pPr>
            <a:r>
              <a:rPr lang="en-US">
                <a:latin typeface="Times New Roman"/>
                <a:ea typeface="Times New Roman"/>
                <a:cs typeface="Times New Roman"/>
                <a:sym typeface="Times New Roman"/>
              </a:rPr>
              <a:t>Minimum Viable Product</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(MVP)</a:t>
            </a:r>
            <a:endParaRPr/>
          </a:p>
        </p:txBody>
      </p:sp>
      <p:sp>
        <p:nvSpPr>
          <p:cNvPr id="170" name="Google Shape;170;p10"/>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t/>
            </a:r>
            <a:endParaRPr>
              <a:latin typeface="Times New Roman"/>
              <a:ea typeface="Times New Roman"/>
              <a:cs typeface="Times New Roman"/>
              <a:sym typeface="Times New Roman"/>
            </a:endParaRPr>
          </a:p>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Open/Create Spreadsheet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Edit Spreadsheet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Run Spreadsheet</a:t>
            </a:r>
            <a:endParaRPr>
              <a:latin typeface="Times New Roman"/>
              <a:ea typeface="Times New Roman"/>
              <a:cs typeface="Times New Roman"/>
              <a:sym typeface="Times New Roman"/>
            </a:endParaRPr>
          </a:p>
        </p:txBody>
      </p:sp>
      <p:sp>
        <p:nvSpPr>
          <p:cNvPr id="171" name="Google Shape;171;p10"/>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94" name="Google Shape;94;p2"/>
          <p:cNvPicPr preferRelativeResize="0"/>
          <p:nvPr/>
        </p:nvPicPr>
        <p:blipFill rotWithShape="1">
          <a:blip r:embed="rId4">
            <a:alphaModFix/>
          </a:blip>
          <a:srcRect b="0" l="0" r="0" t="0"/>
          <a:stretch/>
        </p:blipFill>
        <p:spPr>
          <a:xfrm>
            <a:off x="6934200" y="0"/>
            <a:ext cx="2209800" cy="895350"/>
          </a:xfrm>
          <a:prstGeom prst="rect">
            <a:avLst/>
          </a:prstGeom>
          <a:noFill/>
          <a:ln>
            <a:noFill/>
          </a:ln>
        </p:spPr>
      </p:pic>
      <p:sp>
        <p:nvSpPr>
          <p:cNvPr id="95" name="Google Shape;95;p2"/>
          <p:cNvSpPr txBox="1"/>
          <p:nvPr>
            <p:ph type="title"/>
          </p:nvPr>
        </p:nvSpPr>
        <p:spPr>
          <a:xfrm>
            <a:off x="0" y="98625"/>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Executable Spreadsheet</a:t>
            </a:r>
            <a:endParaRPr/>
          </a:p>
        </p:txBody>
      </p:sp>
      <p:sp>
        <p:nvSpPr>
          <p:cNvPr id="96" name="Google Shape;96;p2"/>
          <p:cNvSpPr txBox="1"/>
          <p:nvPr>
            <p:ph idx="1" type="body"/>
          </p:nvPr>
        </p:nvSpPr>
        <p:spPr>
          <a:xfrm>
            <a:off x="457200" y="1508913"/>
            <a:ext cx="8229600" cy="3840300"/>
          </a:xfrm>
          <a:prstGeom prst="rect">
            <a:avLst/>
          </a:prstGeom>
          <a:noFill/>
          <a:ln>
            <a:noFill/>
          </a:ln>
        </p:spPr>
        <p:txBody>
          <a:bodyPr anchorCtr="0" anchor="t" bIns="45675" lIns="91375" spcFirstLastPara="1" rIns="91375" wrap="square" tIns="45675">
            <a:noAutofit/>
          </a:bodyPr>
          <a:lstStyle/>
          <a:p>
            <a:pPr indent="-341313" lvl="0" marL="341313" rtl="0" algn="l">
              <a:spcBef>
                <a:spcPts val="0"/>
              </a:spcBef>
              <a:spcAft>
                <a:spcPts val="0"/>
              </a:spcAft>
              <a:buClr>
                <a:schemeClr val="dk1"/>
              </a:buClr>
              <a:buSzPts val="3200"/>
              <a:buChar char="•"/>
            </a:pPr>
            <a:r>
              <a:rPr lang="en-US">
                <a:latin typeface="Times New Roman"/>
                <a:ea typeface="Times New Roman"/>
                <a:cs typeface="Times New Roman"/>
                <a:sym typeface="Times New Roman"/>
              </a:rPr>
              <a:t>Brief outline of problem/opportunity</a:t>
            </a:r>
            <a:endParaRPr/>
          </a:p>
          <a:p>
            <a:pPr indent="-284162" lvl="1" marL="741362" rtl="0" algn="l">
              <a:spcBef>
                <a:spcPts val="560"/>
              </a:spcBef>
              <a:spcAft>
                <a:spcPts val="0"/>
              </a:spcAft>
              <a:buClr>
                <a:schemeClr val="dk1"/>
              </a:buClr>
              <a:buSzPts val="2800"/>
              <a:buChar char="–"/>
            </a:pPr>
            <a:r>
              <a:rPr lang="en-US">
                <a:latin typeface="Times New Roman"/>
                <a:ea typeface="Times New Roman"/>
                <a:cs typeface="Times New Roman"/>
                <a:sym typeface="Times New Roman"/>
              </a:rPr>
              <a:t>Spreadsheet users such as accountants, banks, or any logistical management utilizing spreadsheets.</a:t>
            </a:r>
            <a:endParaRPr>
              <a:latin typeface="Times New Roman"/>
              <a:ea typeface="Times New Roman"/>
              <a:cs typeface="Times New Roman"/>
              <a:sym typeface="Times New Roman"/>
            </a:endParaRPr>
          </a:p>
          <a:p>
            <a:pPr indent="-220662" lvl="1" marL="741362" rtl="0" algn="l">
              <a:spcBef>
                <a:spcPts val="560"/>
              </a:spcBef>
              <a:spcAft>
                <a:spcPts val="0"/>
              </a:spcAft>
              <a:buSzPts val="1800"/>
              <a:buFont typeface="Times New Roman"/>
              <a:buChar char="–"/>
            </a:pPr>
            <a:r>
              <a:rPr lang="en-US">
                <a:latin typeface="Times New Roman"/>
                <a:ea typeface="Times New Roman"/>
                <a:cs typeface="Times New Roman"/>
                <a:sym typeface="Times New Roman"/>
              </a:rPr>
              <a:t>People processing data through spreadsheets for ML</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102" name="Google Shape;102;p3"/>
          <p:cNvPicPr preferRelativeResize="0"/>
          <p:nvPr/>
        </p:nvPicPr>
        <p:blipFill rotWithShape="1">
          <a:blip r:embed="rId4">
            <a:alphaModFix/>
          </a:blip>
          <a:srcRect b="0" l="0" r="0" t="0"/>
          <a:stretch/>
        </p:blipFill>
        <p:spPr>
          <a:xfrm>
            <a:off x="6934200" y="0"/>
            <a:ext cx="2209800" cy="895350"/>
          </a:xfrm>
          <a:prstGeom prst="rect">
            <a:avLst/>
          </a:prstGeom>
          <a:noFill/>
          <a:ln>
            <a:noFill/>
          </a:ln>
        </p:spPr>
      </p:pic>
      <p:sp>
        <p:nvSpPr>
          <p:cNvPr id="103" name="Google Shape;103;p3"/>
          <p:cNvSpPr txBox="1"/>
          <p:nvPr>
            <p:ph type="title"/>
          </p:nvPr>
        </p:nvSpPr>
        <p:spPr>
          <a:xfrm>
            <a:off x="0" y="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Project Scope</a:t>
            </a:r>
            <a:endParaRPr/>
          </a:p>
        </p:txBody>
      </p:sp>
      <p:sp>
        <p:nvSpPr>
          <p:cNvPr id="104" name="Google Shape;104;p3"/>
          <p:cNvSpPr txBox="1"/>
          <p:nvPr>
            <p:ph idx="1" type="body"/>
          </p:nvPr>
        </p:nvSpPr>
        <p:spPr>
          <a:xfrm>
            <a:off x="378300" y="1694150"/>
            <a:ext cx="8229600" cy="3840300"/>
          </a:xfrm>
          <a:prstGeom prst="rect">
            <a:avLst/>
          </a:prstGeom>
          <a:noFill/>
          <a:ln>
            <a:noFill/>
          </a:ln>
        </p:spPr>
        <p:txBody>
          <a:bodyPr anchorCtr="0" anchor="t" bIns="45675" lIns="91375" spcFirstLastPara="1" rIns="91375" wrap="square" tIns="45675">
            <a:noAutofit/>
          </a:bodyPr>
          <a:lstStyle/>
          <a:p>
            <a:pPr indent="-252412" lvl="0" marL="341312" rtl="0" algn="l">
              <a:spcBef>
                <a:spcPts val="0"/>
              </a:spcBef>
              <a:spcAft>
                <a:spcPts val="0"/>
              </a:spcAft>
              <a:buSzPts val="1800"/>
              <a:buFont typeface="Times New Roman"/>
              <a:buChar char="•"/>
            </a:pPr>
            <a:r>
              <a:rPr lang="en-US">
                <a:latin typeface="Times New Roman"/>
                <a:ea typeface="Times New Roman"/>
                <a:cs typeface="Times New Roman"/>
                <a:sym typeface="Times New Roman"/>
              </a:rPr>
              <a:t>Create, edit and run spreadsheet</a:t>
            </a:r>
            <a:endParaRPr>
              <a:latin typeface="Times New Roman"/>
              <a:ea typeface="Times New Roman"/>
              <a:cs typeface="Times New Roman"/>
              <a:sym typeface="Times New Roman"/>
            </a:endParaRPr>
          </a:p>
          <a:p>
            <a:pPr indent="-252412" lvl="0" marL="341312" rtl="0" algn="l">
              <a:spcBef>
                <a:spcPts val="0"/>
              </a:spcBef>
              <a:spcAft>
                <a:spcPts val="0"/>
              </a:spcAft>
              <a:buSzPts val="1800"/>
              <a:buFont typeface="Times New Roman"/>
              <a:buChar char="•"/>
            </a:pPr>
            <a:r>
              <a:rPr lang="en-US">
                <a:latin typeface="Times New Roman"/>
                <a:ea typeface="Times New Roman"/>
                <a:cs typeface="Times New Roman"/>
                <a:sym typeface="Times New Roman"/>
              </a:rPr>
              <a:t>B</a:t>
            </a:r>
            <a:r>
              <a:rPr lang="en-US">
                <a:latin typeface="Times New Roman"/>
                <a:ea typeface="Times New Roman"/>
                <a:cs typeface="Times New Roman"/>
                <a:sym typeface="Times New Roman"/>
              </a:rPr>
              <a:t>uilt in</a:t>
            </a:r>
            <a:r>
              <a:rPr lang="en-US">
                <a:latin typeface="Times New Roman"/>
                <a:ea typeface="Times New Roman"/>
                <a:cs typeface="Times New Roman"/>
                <a:sym typeface="Times New Roman"/>
              </a:rPr>
              <a:t> interpreter</a:t>
            </a:r>
            <a:endParaRPr>
              <a:latin typeface="Times New Roman"/>
              <a:ea typeface="Times New Roman"/>
              <a:cs typeface="Times New Roman"/>
              <a:sym typeface="Times New Roman"/>
            </a:endParaRPr>
          </a:p>
          <a:p>
            <a:pPr indent="-284162" lvl="1" marL="741362" rtl="0" algn="l">
              <a:spcBef>
                <a:spcPts val="0"/>
              </a:spcBef>
              <a:spcAft>
                <a:spcPts val="0"/>
              </a:spcAft>
              <a:buSzPts val="1800"/>
              <a:buFont typeface="Times New Roman"/>
              <a:buChar char="–"/>
            </a:pPr>
            <a:r>
              <a:rPr lang="en-US">
                <a:latin typeface="Times New Roman"/>
                <a:ea typeface="Times New Roman"/>
                <a:cs typeface="Times New Roman"/>
                <a:sym typeface="Times New Roman"/>
              </a:rPr>
              <a:t>File I/O</a:t>
            </a:r>
            <a:endParaRPr>
              <a:latin typeface="Times New Roman"/>
              <a:ea typeface="Times New Roman"/>
              <a:cs typeface="Times New Roman"/>
              <a:sym typeface="Times New Roman"/>
            </a:endParaRPr>
          </a:p>
          <a:p>
            <a:pPr indent="-284162" lvl="1" marL="741362" rtl="0" algn="l">
              <a:spcBef>
                <a:spcPts val="0"/>
              </a:spcBef>
              <a:spcAft>
                <a:spcPts val="0"/>
              </a:spcAft>
              <a:buSzPts val="1800"/>
              <a:buFont typeface="Times New Roman"/>
              <a:buChar char="–"/>
            </a:pPr>
            <a:r>
              <a:rPr lang="en-US">
                <a:latin typeface="Times New Roman"/>
                <a:ea typeface="Times New Roman"/>
                <a:cs typeface="Times New Roman"/>
                <a:sym typeface="Times New Roman"/>
              </a:rPr>
              <a:t>Complex Math</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0" name="Google Shape;110;p4"/>
          <p:cNvSpPr txBox="1"/>
          <p:nvPr>
            <p:ph type="title"/>
          </p:nvPr>
        </p:nvSpPr>
        <p:spPr>
          <a:xfrm>
            <a:off x="533400" y="20097"/>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1</a:t>
            </a:r>
            <a:endParaRPr/>
          </a:p>
        </p:txBody>
      </p:sp>
      <p:sp>
        <p:nvSpPr>
          <p:cNvPr id="111" name="Google Shape;111;p4"/>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Font typeface="Arial"/>
              <a:buNone/>
            </a:pPr>
            <a:r>
              <a:rPr lang="en-US" sz="2700">
                <a:latin typeface="Times New Roman"/>
                <a:ea typeface="Times New Roman"/>
                <a:cs typeface="Times New Roman"/>
                <a:sym typeface="Times New Roman"/>
              </a:rPr>
              <a:t>User Stories</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Save to file (1 SP)</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Load CSV (3 SP)</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Display Spreadsheet (3 SP)</a:t>
            </a:r>
            <a:endParaRPr sz="2700">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rPr lang="en-US" sz="2700">
                <a:latin typeface="Times New Roman"/>
                <a:ea typeface="Times New Roman"/>
                <a:cs typeface="Times New Roman"/>
                <a:sym typeface="Times New Roman"/>
              </a:rPr>
              <a:t>Spikes</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Spreadsheet Data Structures</a:t>
            </a:r>
            <a:endParaRPr sz="2700">
              <a:latin typeface="Times New Roman"/>
              <a:ea typeface="Times New Roman"/>
              <a:cs typeface="Times New Roman"/>
              <a:sym typeface="Times New Roman"/>
            </a:endParaRPr>
          </a:p>
          <a:p>
            <a:pPr indent="-400050" lvl="0" marL="457200" rtl="0" algn="l">
              <a:spcBef>
                <a:spcPts val="0"/>
              </a:spcBef>
              <a:spcAft>
                <a:spcPts val="0"/>
              </a:spcAft>
              <a:buSzPts val="2700"/>
              <a:buFont typeface="Times New Roman"/>
              <a:buChar char="-"/>
            </a:pPr>
            <a:r>
              <a:rPr lang="en-US" sz="2700">
                <a:latin typeface="Times New Roman"/>
                <a:ea typeface="Times New Roman"/>
                <a:cs typeface="Times New Roman"/>
                <a:sym typeface="Times New Roman"/>
              </a:rPr>
              <a:t>Language Grammar</a:t>
            </a:r>
            <a:endParaRPr sz="2700">
              <a:latin typeface="Times New Roman"/>
              <a:ea typeface="Times New Roman"/>
              <a:cs typeface="Times New Roman"/>
              <a:sym typeface="Times New Roman"/>
            </a:endParaRPr>
          </a:p>
          <a:p>
            <a:pPr indent="0" lvl="0" marL="0" marR="0" rtl="0" algn="l">
              <a:lnSpc>
                <a:spcPct val="100000"/>
              </a:lnSpc>
              <a:spcBef>
                <a:spcPts val="640"/>
              </a:spcBef>
              <a:spcAft>
                <a:spcPts val="0"/>
              </a:spcAft>
              <a:buClr>
                <a:schemeClr val="dk1"/>
              </a:buClr>
              <a:buSzPts val="3200"/>
              <a:buFont typeface="Arial"/>
              <a:buNone/>
            </a:pPr>
            <a:r>
              <a:rPr lang="en-US" sz="2700">
                <a:latin typeface="Times New Roman"/>
                <a:ea typeface="Times New Roman"/>
                <a:cs typeface="Times New Roman"/>
                <a:sym typeface="Times New Roman"/>
              </a:rPr>
              <a:t>Infrastructure</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Build System</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Git system</a:t>
            </a:r>
            <a:endParaRPr sz="2700">
              <a:latin typeface="Times New Roman"/>
              <a:ea typeface="Times New Roman"/>
              <a:cs typeface="Times New Roman"/>
              <a:sym typeface="Times New Roman"/>
            </a:endParaRPr>
          </a:p>
          <a:p>
            <a:pPr indent="-400050" lvl="0" marL="457200" marR="0" rtl="0" algn="l">
              <a:lnSpc>
                <a:spcPct val="100000"/>
              </a:lnSpc>
              <a:spcBef>
                <a:spcPts val="0"/>
              </a:spcBef>
              <a:spcAft>
                <a:spcPts val="0"/>
              </a:spcAft>
              <a:buSzPts val="2700"/>
              <a:buFont typeface="Times New Roman"/>
              <a:buChar char="-"/>
            </a:pPr>
            <a:r>
              <a:rPr lang="en-US" sz="2700">
                <a:latin typeface="Times New Roman"/>
                <a:ea typeface="Times New Roman"/>
                <a:cs typeface="Times New Roman"/>
                <a:sym typeface="Times New Roman"/>
              </a:rPr>
              <a:t>Architecture Design</a:t>
            </a:r>
            <a:endParaRPr sz="2700">
              <a:latin typeface="Times New Roman"/>
              <a:ea typeface="Times New Roman"/>
              <a:cs typeface="Times New Roman"/>
              <a:sym typeface="Times New Roman"/>
            </a:endParaRPr>
          </a:p>
        </p:txBody>
      </p:sp>
      <p:sp>
        <p:nvSpPr>
          <p:cNvPr id="112" name="Google Shape;112;p4"/>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pic>
        <p:nvPicPr>
          <p:cNvPr id="117" name="Google Shape;117;p5"/>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18" name="Google Shape;118;p5"/>
          <p:cNvSpPr txBox="1"/>
          <p:nvPr>
            <p:ph type="title"/>
          </p:nvPr>
        </p:nvSpPr>
        <p:spPr>
          <a:xfrm>
            <a:off x="6096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2</a:t>
            </a:r>
            <a:endParaRPr/>
          </a:p>
        </p:txBody>
      </p:sp>
      <p:sp>
        <p:nvSpPr>
          <p:cNvPr id="119" name="Google Shape;119;p5"/>
          <p:cNvSpPr txBox="1"/>
          <p:nvPr>
            <p:ph idx="1" type="body"/>
          </p:nvPr>
        </p:nvSpPr>
        <p:spPr>
          <a:xfrm>
            <a:off x="457200" y="1295400"/>
            <a:ext cx="8229600" cy="48307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User Stories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Execute a single cell (8 SP)</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None/>
            </a:pPr>
            <a:r>
              <a:rPr lang="en-US">
                <a:latin typeface="Times New Roman"/>
                <a:ea typeface="Times New Roman"/>
                <a:cs typeface="Times New Roman"/>
                <a:sym typeface="Times New Roman"/>
              </a:rPr>
              <a:t>Infrastructure</a:t>
            </a:r>
            <a:endParaRPr>
              <a:latin typeface="Times New Roman"/>
              <a:ea typeface="Times New Roman"/>
              <a:cs typeface="Times New Roman"/>
              <a:sym typeface="Times New Roman"/>
            </a:endParaRPr>
          </a:p>
          <a:p>
            <a:pPr indent="-342900" lvl="0" marL="457200" rtl="0" algn="l">
              <a:spcBef>
                <a:spcPts val="640"/>
              </a:spcBef>
              <a:spcAft>
                <a:spcPts val="0"/>
              </a:spcAft>
              <a:buSzPts val="1800"/>
              <a:buFont typeface="Times New Roman"/>
              <a:buChar char="-"/>
            </a:pPr>
            <a:r>
              <a:rPr lang="en-US">
                <a:latin typeface="Times New Roman"/>
                <a:ea typeface="Times New Roman"/>
                <a:cs typeface="Times New Roman"/>
                <a:sym typeface="Times New Roman"/>
              </a:rPr>
              <a:t>Testing Framework</a:t>
            </a:r>
            <a:endParaRPr/>
          </a:p>
        </p:txBody>
      </p:sp>
      <p:sp>
        <p:nvSpPr>
          <p:cNvPr id="120" name="Google Shape;120;p5"/>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6"/>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26" name="Google Shape;126;p6"/>
          <p:cNvSpPr txBox="1"/>
          <p:nvPr>
            <p:ph type="title"/>
          </p:nvPr>
        </p:nvSpPr>
        <p:spPr>
          <a:xfrm>
            <a:off x="489857" y="6029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Sprint 3</a:t>
            </a:r>
            <a:endParaRPr/>
          </a:p>
        </p:txBody>
      </p:sp>
      <p:sp>
        <p:nvSpPr>
          <p:cNvPr id="127" name="Google Shape;127;p6"/>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0" lvl="0" marL="0" rtl="0" algn="l">
              <a:spcBef>
                <a:spcPts val="0"/>
              </a:spcBef>
              <a:spcAft>
                <a:spcPts val="0"/>
              </a:spcAft>
              <a:buClr>
                <a:schemeClr val="dk1"/>
              </a:buClr>
              <a:buSzPts val="3200"/>
              <a:buNone/>
            </a:pPr>
            <a:r>
              <a:rPr lang="en-US">
                <a:latin typeface="Times New Roman"/>
                <a:ea typeface="Times New Roman"/>
                <a:cs typeface="Times New Roman"/>
                <a:sym typeface="Times New Roman"/>
              </a:rPr>
              <a:t>User Stories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Execute Spreadsheet (2 SP)</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Edit Spreadsheet (2 SP)</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Edit Cell in Text Editor (1 SP)</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28" name="Google Shape;128;p6"/>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7"/>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34" name="Google Shape;134;p7"/>
          <p:cNvSpPr txBox="1"/>
          <p:nvPr>
            <p:ph type="title"/>
          </p:nvPr>
        </p:nvSpPr>
        <p:spPr>
          <a:xfrm>
            <a:off x="5334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Architecture</a:t>
            </a:r>
            <a:endParaRPr/>
          </a:p>
        </p:txBody>
      </p:sp>
      <p:sp>
        <p:nvSpPr>
          <p:cNvPr id="135" name="Google Shape;135;p7"/>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7"/>
          <p:cNvSpPr/>
          <p:nvPr/>
        </p:nvSpPr>
        <p:spPr>
          <a:xfrm>
            <a:off x="638400" y="1414525"/>
            <a:ext cx="3933600" cy="138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Editor</a:t>
            </a:r>
            <a:endParaRPr sz="1800">
              <a:latin typeface="Calibri"/>
              <a:ea typeface="Calibri"/>
              <a:cs typeface="Calibri"/>
              <a:sym typeface="Calibri"/>
            </a:endParaRPr>
          </a:p>
        </p:txBody>
      </p:sp>
      <p:sp>
        <p:nvSpPr>
          <p:cNvPr id="137" name="Google Shape;137;p7"/>
          <p:cNvSpPr/>
          <p:nvPr/>
        </p:nvSpPr>
        <p:spPr>
          <a:xfrm>
            <a:off x="638400" y="3609225"/>
            <a:ext cx="3933600" cy="1389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1800">
                <a:latin typeface="Calibri"/>
                <a:ea typeface="Calibri"/>
                <a:cs typeface="Calibri"/>
                <a:sym typeface="Calibri"/>
              </a:rPr>
              <a:t>Engine</a:t>
            </a:r>
            <a:endParaRPr sz="1800">
              <a:latin typeface="Calibri"/>
              <a:ea typeface="Calibri"/>
              <a:cs typeface="Calibri"/>
              <a:sym typeface="Calibri"/>
            </a:endParaRPr>
          </a:p>
        </p:txBody>
      </p:sp>
      <p:sp>
        <p:nvSpPr>
          <p:cNvPr id="138" name="Google Shape;138;p7"/>
          <p:cNvSpPr/>
          <p:nvPr/>
        </p:nvSpPr>
        <p:spPr>
          <a:xfrm>
            <a:off x="721025" y="4179950"/>
            <a:ext cx="1859700" cy="60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Parser</a:t>
            </a:r>
            <a:endParaRPr>
              <a:solidFill>
                <a:srgbClr val="FFFFFF"/>
              </a:solidFill>
              <a:latin typeface="Calibri"/>
              <a:ea typeface="Calibri"/>
              <a:cs typeface="Calibri"/>
              <a:sym typeface="Calibri"/>
            </a:endParaRPr>
          </a:p>
        </p:txBody>
      </p:sp>
      <p:sp>
        <p:nvSpPr>
          <p:cNvPr id="139" name="Google Shape;139;p7"/>
          <p:cNvSpPr/>
          <p:nvPr/>
        </p:nvSpPr>
        <p:spPr>
          <a:xfrm>
            <a:off x="2629650" y="4179950"/>
            <a:ext cx="1859700" cy="60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Interpreter</a:t>
            </a:r>
            <a:endParaRPr>
              <a:solidFill>
                <a:srgbClr val="FFFFFF"/>
              </a:solidFill>
              <a:latin typeface="Calibri"/>
              <a:ea typeface="Calibri"/>
              <a:cs typeface="Calibri"/>
              <a:sym typeface="Calibri"/>
            </a:endParaRPr>
          </a:p>
        </p:txBody>
      </p:sp>
      <p:sp>
        <p:nvSpPr>
          <p:cNvPr id="140" name="Google Shape;140;p7"/>
          <p:cNvSpPr/>
          <p:nvPr/>
        </p:nvSpPr>
        <p:spPr>
          <a:xfrm>
            <a:off x="721038" y="2043700"/>
            <a:ext cx="1859700" cy="609600"/>
          </a:xfrm>
          <a:prstGeom prst="roundRect">
            <a:avLst>
              <a:gd fmla="val 16667" name="adj"/>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latin typeface="Calibri"/>
                <a:ea typeface="Calibri"/>
                <a:cs typeface="Calibri"/>
                <a:sym typeface="Calibri"/>
              </a:rPr>
              <a:t>Display/Renderer</a:t>
            </a:r>
            <a:endParaRPr>
              <a:solidFill>
                <a:srgbClr val="FFFFFF"/>
              </a:solidFill>
              <a:latin typeface="Calibri"/>
              <a:ea typeface="Calibri"/>
              <a:cs typeface="Calibri"/>
              <a:sym typeface="Calibri"/>
            </a:endParaRPr>
          </a:p>
        </p:txBody>
      </p:sp>
      <p:sp>
        <p:nvSpPr>
          <p:cNvPr id="141" name="Google Shape;141;p7"/>
          <p:cNvSpPr txBox="1"/>
          <p:nvPr/>
        </p:nvSpPr>
        <p:spPr>
          <a:xfrm>
            <a:off x="5999700" y="1878475"/>
            <a:ext cx="1368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Opens VIM</a:t>
            </a:r>
            <a:endParaRPr sz="1800">
              <a:solidFill>
                <a:schemeClr val="dk1"/>
              </a:solidFill>
              <a:latin typeface="Calibri"/>
              <a:ea typeface="Calibri"/>
              <a:cs typeface="Calibri"/>
              <a:sym typeface="Calibri"/>
            </a:endParaRPr>
          </a:p>
        </p:txBody>
      </p:sp>
      <p:cxnSp>
        <p:nvCxnSpPr>
          <p:cNvPr id="142" name="Google Shape;142;p7"/>
          <p:cNvCxnSpPr>
            <a:stCxn id="136" idx="3"/>
            <a:endCxn id="141" idx="0"/>
          </p:cNvCxnSpPr>
          <p:nvPr/>
        </p:nvCxnSpPr>
        <p:spPr>
          <a:xfrm flipH="1" rot="10800000">
            <a:off x="4572000" y="1878625"/>
            <a:ext cx="2112000" cy="230700"/>
          </a:xfrm>
          <a:prstGeom prst="curvedConnector4">
            <a:avLst>
              <a:gd fmla="val 33800" name="adj1"/>
              <a:gd fmla="val 203283" name="adj2"/>
            </a:avLst>
          </a:prstGeom>
          <a:noFill/>
          <a:ln cap="flat" cmpd="sng" w="38100">
            <a:solidFill>
              <a:schemeClr val="dk2"/>
            </a:solidFill>
            <a:prstDash val="solid"/>
            <a:round/>
            <a:headEnd len="med" w="med" type="none"/>
            <a:tailEnd len="med" w="med" type="triangle"/>
          </a:ln>
        </p:spPr>
      </p:cxnSp>
      <p:cxnSp>
        <p:nvCxnSpPr>
          <p:cNvPr id="143" name="Google Shape;143;p7"/>
          <p:cNvCxnSpPr>
            <a:stCxn id="138" idx="0"/>
            <a:endCxn id="140" idx="2"/>
          </p:cNvCxnSpPr>
          <p:nvPr/>
        </p:nvCxnSpPr>
        <p:spPr>
          <a:xfrm rot="10800000">
            <a:off x="1650875" y="2653250"/>
            <a:ext cx="0" cy="1526700"/>
          </a:xfrm>
          <a:prstGeom prst="straightConnector1">
            <a:avLst/>
          </a:prstGeom>
          <a:noFill/>
          <a:ln cap="flat" cmpd="sng" w="38100">
            <a:solidFill>
              <a:schemeClr val="dk2"/>
            </a:solidFill>
            <a:prstDash val="solid"/>
            <a:round/>
            <a:headEnd len="med" w="med" type="none"/>
            <a:tailEnd len="med" w="med" type="triangle"/>
          </a:ln>
        </p:spPr>
      </p:cxnSp>
      <p:sp>
        <p:nvSpPr>
          <p:cNvPr id="144" name="Google Shape;144;p7"/>
          <p:cNvSpPr txBox="1"/>
          <p:nvPr/>
        </p:nvSpPr>
        <p:spPr>
          <a:xfrm>
            <a:off x="721050" y="2948225"/>
            <a:ext cx="83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Errors detected</a:t>
            </a:r>
            <a:endParaRPr>
              <a:solidFill>
                <a:schemeClr val="dk1"/>
              </a:solidFill>
              <a:latin typeface="Calibri"/>
              <a:ea typeface="Calibri"/>
              <a:cs typeface="Calibri"/>
              <a:sym typeface="Calibri"/>
            </a:endParaRPr>
          </a:p>
        </p:txBody>
      </p:sp>
      <p:cxnSp>
        <p:nvCxnSpPr>
          <p:cNvPr id="145" name="Google Shape;145;p7"/>
          <p:cNvCxnSpPr>
            <a:stCxn id="139" idx="0"/>
            <a:endCxn id="140" idx="3"/>
          </p:cNvCxnSpPr>
          <p:nvPr/>
        </p:nvCxnSpPr>
        <p:spPr>
          <a:xfrm rot="10800000">
            <a:off x="2580600" y="2348450"/>
            <a:ext cx="978900" cy="1831500"/>
          </a:xfrm>
          <a:prstGeom prst="straightConnector1">
            <a:avLst/>
          </a:prstGeom>
          <a:noFill/>
          <a:ln cap="flat" cmpd="sng" w="38100">
            <a:solidFill>
              <a:schemeClr val="dk2"/>
            </a:solidFill>
            <a:prstDash val="solid"/>
            <a:round/>
            <a:headEnd len="med" w="med" type="none"/>
            <a:tailEnd len="med" w="med" type="triangle"/>
          </a:ln>
        </p:spPr>
      </p:cxnSp>
      <p:cxnSp>
        <p:nvCxnSpPr>
          <p:cNvPr id="146" name="Google Shape;146;p7"/>
          <p:cNvCxnSpPr>
            <a:stCxn id="136" idx="3"/>
            <a:endCxn id="138" idx="2"/>
          </p:cNvCxnSpPr>
          <p:nvPr/>
        </p:nvCxnSpPr>
        <p:spPr>
          <a:xfrm flipH="1">
            <a:off x="1650900" y="2109325"/>
            <a:ext cx="2921100" cy="2680200"/>
          </a:xfrm>
          <a:prstGeom prst="curvedConnector4">
            <a:avLst>
              <a:gd fmla="val -20585" name="adj1"/>
              <a:gd fmla="val 123214" name="adj2"/>
            </a:avLst>
          </a:prstGeom>
          <a:noFill/>
          <a:ln cap="flat" cmpd="sng" w="38100">
            <a:solidFill>
              <a:schemeClr val="dk2"/>
            </a:solidFill>
            <a:prstDash val="solid"/>
            <a:round/>
            <a:headEnd len="med" w="med" type="none"/>
            <a:tailEnd len="med" w="med" type="triangle"/>
          </a:ln>
        </p:spPr>
      </p:cxnSp>
      <p:sp>
        <p:nvSpPr>
          <p:cNvPr id="147" name="Google Shape;147;p7"/>
          <p:cNvSpPr txBox="1"/>
          <p:nvPr/>
        </p:nvSpPr>
        <p:spPr>
          <a:xfrm>
            <a:off x="3210475" y="2959717"/>
            <a:ext cx="1072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Calibri"/>
                <a:ea typeface="Calibri"/>
                <a:cs typeface="Calibri"/>
                <a:sym typeface="Calibri"/>
              </a:rPr>
              <a:t>Values after execution</a:t>
            </a:r>
            <a:endParaRPr>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8"/>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53" name="Google Shape;153;p8"/>
          <p:cNvSpPr txBox="1"/>
          <p:nvPr>
            <p:ph type="title"/>
          </p:nvPr>
        </p:nvSpPr>
        <p:spPr>
          <a:xfrm>
            <a:off x="457200" y="76200"/>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latin typeface="Times New Roman"/>
                <a:ea typeface="Times New Roman"/>
                <a:cs typeface="Times New Roman"/>
                <a:sym typeface="Times New Roman"/>
              </a:rPr>
              <a:t>Technologies</a:t>
            </a:r>
            <a:endParaRPr/>
          </a:p>
        </p:txBody>
      </p:sp>
      <p:sp>
        <p:nvSpPr>
          <p:cNvPr id="154" name="Google Shape;154;p8"/>
          <p:cNvSpPr txBox="1"/>
          <p:nvPr>
            <p:ph idx="1" type="body"/>
          </p:nvPr>
        </p:nvSpPr>
        <p:spPr>
          <a:xfrm>
            <a:off x="457200" y="1219200"/>
            <a:ext cx="8229600" cy="4906963"/>
          </a:xfrm>
          <a:prstGeom prst="rect">
            <a:avLst/>
          </a:prstGeom>
          <a:noFill/>
          <a:ln>
            <a:noFill/>
          </a:ln>
        </p:spPr>
        <p:txBody>
          <a:bodyPr anchorCtr="0" anchor="t" bIns="45675" lIns="91375" spcFirstLastPara="1" rIns="91375" wrap="square" tIns="45675">
            <a:noAutofit/>
          </a:bodyPr>
          <a:lstStyle/>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C Programming </a:t>
            </a:r>
            <a:r>
              <a:rPr lang="en-US">
                <a:latin typeface="Times New Roman"/>
                <a:ea typeface="Times New Roman"/>
                <a:cs typeface="Times New Roman"/>
                <a:sym typeface="Times New Roman"/>
              </a:rPr>
              <a:t>Language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Spreadsheets</a:t>
            </a:r>
            <a:endParaRPr>
              <a:latin typeface="Times New Roman"/>
              <a:ea typeface="Times New Roman"/>
              <a:cs typeface="Times New Roman"/>
              <a:sym typeface="Times New Roman"/>
            </a:endParaRPr>
          </a:p>
          <a:p>
            <a:pPr indent="-342900" lvl="0" marL="457200" rtl="0" algn="l">
              <a:spcBef>
                <a:spcPts val="0"/>
              </a:spcBef>
              <a:spcAft>
                <a:spcPts val="0"/>
              </a:spcAft>
              <a:buSzPts val="1800"/>
              <a:buChar char="-"/>
            </a:pPr>
            <a:r>
              <a:rPr lang="en-US">
                <a:latin typeface="Times New Roman"/>
                <a:ea typeface="Times New Roman"/>
                <a:cs typeface="Times New Roman"/>
                <a:sym typeface="Times New Roman"/>
              </a:rPr>
              <a:t>CSV Files</a:t>
            </a:r>
            <a:endParaRPr/>
          </a:p>
          <a:p>
            <a:pPr indent="-342900" lvl="0" marL="457200" rtl="0" algn="l">
              <a:spcBef>
                <a:spcPts val="0"/>
              </a:spcBef>
              <a:spcAft>
                <a:spcPts val="0"/>
              </a:spcAft>
              <a:buSzPts val="1800"/>
              <a:buChar char="-"/>
            </a:pPr>
            <a:r>
              <a:rPr lang="en-US">
                <a:latin typeface="Times New Roman"/>
                <a:ea typeface="Times New Roman"/>
                <a:cs typeface="Times New Roman"/>
                <a:sym typeface="Times New Roman"/>
              </a:rPr>
              <a:t>GNU Make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Clang/llvm</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Unix</a:t>
            </a:r>
            <a:endParaRPr>
              <a:latin typeface="Times New Roman"/>
              <a:ea typeface="Times New Roman"/>
              <a:cs typeface="Times New Roman"/>
              <a:sym typeface="Times New Roman"/>
            </a:endParaRPr>
          </a:p>
          <a:p>
            <a:pPr indent="0" lvl="0" marL="0" rtl="0" algn="l">
              <a:spcBef>
                <a:spcPts val="640"/>
              </a:spcBef>
              <a:spcAft>
                <a:spcPts val="0"/>
              </a:spcAft>
              <a:buClr>
                <a:schemeClr val="dk1"/>
              </a:buClr>
              <a:buSzPts val="3200"/>
              <a:buFont typeface="Arial"/>
              <a:buNone/>
            </a:pPr>
            <a:r>
              <a:t/>
            </a:r>
            <a:endParaRPr/>
          </a:p>
        </p:txBody>
      </p:sp>
      <p:sp>
        <p:nvSpPr>
          <p:cNvPr id="155" name="Google Shape;155;p8"/>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9"/>
          <p:cNvPicPr preferRelativeResize="0"/>
          <p:nvPr/>
        </p:nvPicPr>
        <p:blipFill rotWithShape="1">
          <a:blip r:embed="rId3">
            <a:alphaModFix/>
          </a:blip>
          <a:srcRect b="0" l="0" r="0" t="0"/>
          <a:stretch/>
        </p:blipFill>
        <p:spPr>
          <a:xfrm>
            <a:off x="6915150" y="76200"/>
            <a:ext cx="2209800" cy="895350"/>
          </a:xfrm>
          <a:prstGeom prst="rect">
            <a:avLst/>
          </a:prstGeom>
          <a:noFill/>
          <a:ln>
            <a:noFill/>
          </a:ln>
        </p:spPr>
      </p:pic>
      <p:sp>
        <p:nvSpPr>
          <p:cNvPr id="161" name="Google Shape;161;p9"/>
          <p:cNvSpPr txBox="1"/>
          <p:nvPr>
            <p:ph type="title"/>
          </p:nvPr>
        </p:nvSpPr>
        <p:spPr>
          <a:xfrm>
            <a:off x="609600" y="103833"/>
            <a:ext cx="8229600" cy="1143000"/>
          </a:xfrm>
          <a:prstGeom prst="rect">
            <a:avLst/>
          </a:prstGeom>
          <a:noFill/>
          <a:ln>
            <a:noFill/>
          </a:ln>
        </p:spPr>
        <p:txBody>
          <a:bodyPr anchorCtr="0" anchor="ctr" bIns="45675" lIns="91375" spcFirstLastPara="1" rIns="91375" wrap="square" tIns="45675">
            <a:noAutofit/>
          </a:bodyPr>
          <a:lstStyle/>
          <a:p>
            <a:pPr indent="0" lvl="0" marL="0" rtl="0" algn="ctr">
              <a:spcBef>
                <a:spcPts val="0"/>
              </a:spcBef>
              <a:spcAft>
                <a:spcPts val="0"/>
              </a:spcAft>
              <a:buNone/>
            </a:pPr>
            <a:r>
              <a:rPr lang="en-US">
                <a:solidFill>
                  <a:srgbClr val="17365D"/>
                </a:solidFill>
                <a:latin typeface="Times New Roman"/>
                <a:ea typeface="Times New Roman"/>
                <a:cs typeface="Times New Roman"/>
                <a:sym typeface="Times New Roman"/>
              </a:rPr>
              <a:t>Challenges/Risks</a:t>
            </a:r>
            <a:endParaRPr/>
          </a:p>
        </p:txBody>
      </p:sp>
      <p:sp>
        <p:nvSpPr>
          <p:cNvPr id="162" name="Google Shape;162;p9"/>
          <p:cNvSpPr txBox="1"/>
          <p:nvPr>
            <p:ph idx="1" type="body"/>
          </p:nvPr>
        </p:nvSpPr>
        <p:spPr>
          <a:xfrm>
            <a:off x="457200" y="1371600"/>
            <a:ext cx="8229600" cy="4754700"/>
          </a:xfrm>
          <a:prstGeom prst="rect">
            <a:avLst/>
          </a:prstGeom>
          <a:noFill/>
          <a:ln>
            <a:noFill/>
          </a:ln>
        </p:spPr>
        <p:txBody>
          <a:bodyPr anchorCtr="0" anchor="t" bIns="45675" lIns="91375" spcFirstLastPara="1" rIns="91375" wrap="square" tIns="45675">
            <a:noAutofit/>
          </a:bodyPr>
          <a:lstStyle/>
          <a:p>
            <a:pPr indent="-342900" lvl="0" marL="457200" rtl="0" algn="l">
              <a:spcBef>
                <a:spcPts val="640"/>
              </a:spcBef>
              <a:spcAft>
                <a:spcPts val="0"/>
              </a:spcAft>
              <a:buSzPts val="1800"/>
              <a:buChar char="-"/>
            </a:pPr>
            <a:r>
              <a:rPr lang="en-US">
                <a:latin typeface="Times New Roman"/>
                <a:ea typeface="Times New Roman"/>
                <a:cs typeface="Times New Roman"/>
                <a:sym typeface="Times New Roman"/>
              </a:rPr>
              <a:t>New Programming Language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Developing an Editor</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Spreadsheet IDE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Parsing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US">
                <a:latin typeface="Times New Roman"/>
                <a:ea typeface="Times New Roman"/>
                <a:cs typeface="Times New Roman"/>
                <a:sym typeface="Times New Roman"/>
              </a:rPr>
              <a:t>Interpreted VM</a:t>
            </a:r>
            <a:endParaRPr>
              <a:latin typeface="Times New Roman"/>
              <a:ea typeface="Times New Roman"/>
              <a:cs typeface="Times New Roman"/>
              <a:sym typeface="Times New Roman"/>
            </a:endParaRPr>
          </a:p>
        </p:txBody>
      </p:sp>
      <p:sp>
        <p:nvSpPr>
          <p:cNvPr id="163" name="Google Shape;163;p9"/>
          <p:cNvSpPr/>
          <p:nvPr/>
        </p:nvSpPr>
        <p:spPr>
          <a:xfrm>
            <a:off x="0" y="6248400"/>
            <a:ext cx="9144000" cy="609600"/>
          </a:xfrm>
          <a:prstGeom prst="rect">
            <a:avLst/>
          </a:prstGeom>
          <a:gradFill>
            <a:gsLst>
              <a:gs pos="0">
                <a:srgbClr val="1F447F"/>
              </a:gs>
              <a:gs pos="50000">
                <a:srgbClr val="BFCFEC"/>
              </a:gs>
              <a:gs pos="100000">
                <a:srgbClr val="E0E8F4"/>
              </a:gs>
            </a:gsLst>
            <a:lin ang="0" scaled="0"/>
          </a:gradFill>
          <a:ln>
            <a:noFill/>
          </a:ln>
        </p:spPr>
        <p:txBody>
          <a:bodyPr anchorCtr="0" anchor="ctr" bIns="45675" lIns="91375" spcFirstLastPara="1" rIns="91375" wrap="square" tIns="4567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2008-09-30T23:31:36Z</dcterms:created>
  <dc:creator>drecept</dc:creator>
</cp:coreProperties>
</file>