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6858000" cx="9144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7" roundtripDataSignature="AMtx7mhg0x3p38PbkUCPMyZrz+G4MWRBU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Clara Ceerl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customschemas.google.com/relationships/presentationmetadata" Target="metadata"/><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5-07-03T01:49:12.143">
    <p:pos x="6000" y="0"/>
    <p:text>i think its great for people who use spreadsheets for lots of different types of data— that includes people making spreadsheets that are meant to be interacted with (autosheets) and people processing data for ml (haha ml angle) too</p:text>
    <p:extLst>
      <p:ext uri="{C676402C-5697-4E1C-873F-D02D1690AC5C}">
        <p15:threadingInfo timeZoneBias="0"/>
      </p:ext>
      <p:ext uri="http://customooxmlschemas.google.com/">
        <go:slidesCustomData xmlns:go="http://customooxmlschemas.google.com/" commentPostId="AAABm6iEehU"/>
      </p:ext>
    </p:extLst>
  </p:cm>
  <p:cm authorId="0" idx="2" dt="2025-07-03T01:48:17.253">
    <p:pos x="6000" y="100"/>
    <p:text>im trapped in the comments because my phone is old + wont load other apps rn and also my laptop overheated and its nic doesnt work rn</p:text>
    <p:extLst>
      <p:ext uri="{C676402C-5697-4E1C-873F-D02D1690AC5C}">
        <p15:threadingInfo timeZoneBias="0"/>
      </p:ext>
      <p:ext uri="http://customooxmlschemas.google.com/">
        <go:slidesCustomData xmlns:go="http://customooxmlschemas.google.com/" commentPostId="AAABm6iEehQ"/>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5-07-03T01:49:39.102">
    <p:pos x="6000" y="0"/>
    <p:text>my thought: we get to the point where you can create, edit, and run a spreadsheet</p:text>
    <p:extLst>
      <p:ext uri="{C676402C-5697-4E1C-873F-D02D1690AC5C}">
        <p15:threadingInfo timeZoneBias="0"/>
      </p:ext>
      <p:ext uri="http://customooxmlschemas.google.com/">
        <go:slidesCustomData xmlns:go="http://customooxmlschemas.google.com/" commentPostId="AAABm6iEehY"/>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0: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0: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12"/>
          <p:cNvSpPr txBox="1"/>
          <p:nvPr>
            <p:ph type="title"/>
          </p:nvPr>
        </p:nvSpPr>
        <p:spPr>
          <a:xfrm>
            <a:off x="457200" y="274638"/>
            <a:ext cx="8229600" cy="1143000"/>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 name="Google Shape;13;p12"/>
          <p:cNvSpPr txBox="1"/>
          <p:nvPr>
            <p:ph idx="1" type="body"/>
          </p:nvPr>
        </p:nvSpPr>
        <p:spPr>
          <a:xfrm>
            <a:off x="457200" y="1600200"/>
            <a:ext cx="8229600" cy="4525963"/>
          </a:xfrm>
          <a:prstGeom prst="rect">
            <a:avLst/>
          </a:prstGeom>
          <a:noFill/>
          <a:ln>
            <a:noFill/>
          </a:ln>
        </p:spPr>
        <p:txBody>
          <a:bodyPr anchorCtr="0" anchor="t" bIns="45675" lIns="91375" spcFirstLastPara="1" rIns="91375" wrap="square" tIns="4567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 name="Google Shape;14;p12"/>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2"/>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2"/>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457200" y="274638"/>
            <a:ext cx="8229600" cy="1143000"/>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0" name="Google Shape;70;p21"/>
          <p:cNvSpPr txBox="1"/>
          <p:nvPr>
            <p:ph idx="1" type="body"/>
          </p:nvPr>
        </p:nvSpPr>
        <p:spPr>
          <a:xfrm rot="5400000">
            <a:off x="2309019" y="-251618"/>
            <a:ext cx="4525963" cy="8229600"/>
          </a:xfrm>
          <a:prstGeom prst="rect">
            <a:avLst/>
          </a:prstGeom>
          <a:noFill/>
          <a:ln>
            <a:noFill/>
          </a:ln>
        </p:spPr>
        <p:txBody>
          <a:bodyPr anchorCtr="0" anchor="t" bIns="45675" lIns="91375" spcFirstLastPara="1" rIns="91375" wrap="square" tIns="4567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1"/>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4732338" y="2171701"/>
            <a:ext cx="5851525" cy="2057400"/>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6" name="Google Shape;76;p22"/>
          <p:cNvSpPr txBox="1"/>
          <p:nvPr>
            <p:ph idx="1" type="body"/>
          </p:nvPr>
        </p:nvSpPr>
        <p:spPr>
          <a:xfrm rot="5400000">
            <a:off x="541338" y="190500"/>
            <a:ext cx="5851525" cy="6019800"/>
          </a:xfrm>
          <a:prstGeom prst="rect">
            <a:avLst/>
          </a:prstGeom>
          <a:noFill/>
          <a:ln>
            <a:noFill/>
          </a:ln>
        </p:spPr>
        <p:txBody>
          <a:bodyPr anchorCtr="0" anchor="t" bIns="45675" lIns="91375" spcFirstLastPara="1" rIns="91375" wrap="square" tIns="4567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2"/>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13"/>
          <p:cNvSpPr txBox="1"/>
          <p:nvPr>
            <p:ph type="ctrTitle"/>
          </p:nvPr>
        </p:nvSpPr>
        <p:spPr>
          <a:xfrm>
            <a:off x="685800" y="2130426"/>
            <a:ext cx="7772400" cy="1470025"/>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 name="Google Shape;19;p13"/>
          <p:cNvSpPr txBox="1"/>
          <p:nvPr>
            <p:ph idx="1" type="subTitle"/>
          </p:nvPr>
        </p:nvSpPr>
        <p:spPr>
          <a:xfrm>
            <a:off x="1371600" y="3886200"/>
            <a:ext cx="6400800" cy="1752600"/>
          </a:xfrm>
          <a:prstGeom prst="rect">
            <a:avLst/>
          </a:prstGeom>
          <a:noFill/>
          <a:ln>
            <a:noFill/>
          </a:ln>
        </p:spPr>
        <p:txBody>
          <a:bodyPr anchorCtr="0" anchor="t" bIns="45675" lIns="91375" spcFirstLastPara="1" rIns="91375" wrap="square" tIns="45675">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0" name="Google Shape;20;p13"/>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3"/>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4"/>
          <p:cNvSpPr txBox="1"/>
          <p:nvPr>
            <p:ph type="title"/>
          </p:nvPr>
        </p:nvSpPr>
        <p:spPr>
          <a:xfrm>
            <a:off x="722313" y="4406900"/>
            <a:ext cx="7772400" cy="1362075"/>
          </a:xfrm>
          <a:prstGeom prst="rect">
            <a:avLst/>
          </a:prstGeom>
          <a:noFill/>
          <a:ln>
            <a:noFill/>
          </a:ln>
        </p:spPr>
        <p:txBody>
          <a:bodyPr anchorCtr="0" anchor="t" bIns="45675" lIns="91375" spcFirstLastPara="1" rIns="91375" wrap="square" tIns="45675">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 name="Google Shape;25;p14"/>
          <p:cNvSpPr txBox="1"/>
          <p:nvPr>
            <p:ph idx="1" type="body"/>
          </p:nvPr>
        </p:nvSpPr>
        <p:spPr>
          <a:xfrm>
            <a:off x="722313" y="2906713"/>
            <a:ext cx="7772400" cy="1500187"/>
          </a:xfrm>
          <a:prstGeom prst="rect">
            <a:avLst/>
          </a:prstGeom>
          <a:noFill/>
          <a:ln>
            <a:noFill/>
          </a:ln>
        </p:spPr>
        <p:txBody>
          <a:bodyPr anchorCtr="0" anchor="b" bIns="45675" lIns="91375" spcFirstLastPara="1" rIns="91375" wrap="square" tIns="45675">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14"/>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5"/>
          <p:cNvSpPr txBox="1"/>
          <p:nvPr>
            <p:ph type="title"/>
          </p:nvPr>
        </p:nvSpPr>
        <p:spPr>
          <a:xfrm>
            <a:off x="457200" y="274638"/>
            <a:ext cx="8229600" cy="1143000"/>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 name="Google Shape;31;p15"/>
          <p:cNvSpPr txBox="1"/>
          <p:nvPr>
            <p:ph idx="1" type="body"/>
          </p:nvPr>
        </p:nvSpPr>
        <p:spPr>
          <a:xfrm>
            <a:off x="457200" y="1600202"/>
            <a:ext cx="4038600" cy="4525963"/>
          </a:xfrm>
          <a:prstGeom prst="rect">
            <a:avLst/>
          </a:prstGeom>
          <a:noFill/>
          <a:ln>
            <a:noFill/>
          </a:ln>
        </p:spPr>
        <p:txBody>
          <a:bodyPr anchorCtr="0" anchor="t" bIns="45675" lIns="91375" spcFirstLastPara="1" rIns="91375" wrap="square" tIns="45675">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15"/>
          <p:cNvSpPr txBox="1"/>
          <p:nvPr>
            <p:ph idx="2" type="body"/>
          </p:nvPr>
        </p:nvSpPr>
        <p:spPr>
          <a:xfrm>
            <a:off x="4648200" y="1600202"/>
            <a:ext cx="4038600" cy="4525963"/>
          </a:xfrm>
          <a:prstGeom prst="rect">
            <a:avLst/>
          </a:prstGeom>
          <a:noFill/>
          <a:ln>
            <a:noFill/>
          </a:ln>
        </p:spPr>
        <p:txBody>
          <a:bodyPr anchorCtr="0" anchor="t" bIns="45675" lIns="91375" spcFirstLastPara="1" rIns="91375" wrap="square" tIns="45675">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15"/>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6"/>
          <p:cNvSpPr txBox="1"/>
          <p:nvPr>
            <p:ph type="title"/>
          </p:nvPr>
        </p:nvSpPr>
        <p:spPr>
          <a:xfrm>
            <a:off x="457200" y="274638"/>
            <a:ext cx="8229600" cy="1143000"/>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16"/>
          <p:cNvSpPr txBox="1"/>
          <p:nvPr>
            <p:ph idx="1" type="body"/>
          </p:nvPr>
        </p:nvSpPr>
        <p:spPr>
          <a:xfrm>
            <a:off x="457200" y="1535113"/>
            <a:ext cx="4040188" cy="639762"/>
          </a:xfrm>
          <a:prstGeom prst="rect">
            <a:avLst/>
          </a:prstGeom>
          <a:noFill/>
          <a:ln>
            <a:noFill/>
          </a:ln>
        </p:spPr>
        <p:txBody>
          <a:bodyPr anchorCtr="0" anchor="b" bIns="45675" lIns="91375" spcFirstLastPara="1" rIns="91375" wrap="square" tIns="45675">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16"/>
          <p:cNvSpPr txBox="1"/>
          <p:nvPr>
            <p:ph idx="2" type="body"/>
          </p:nvPr>
        </p:nvSpPr>
        <p:spPr>
          <a:xfrm>
            <a:off x="457200" y="2174876"/>
            <a:ext cx="4040188" cy="3951288"/>
          </a:xfrm>
          <a:prstGeom prst="rect">
            <a:avLst/>
          </a:prstGeom>
          <a:noFill/>
          <a:ln>
            <a:noFill/>
          </a:ln>
        </p:spPr>
        <p:txBody>
          <a:bodyPr anchorCtr="0" anchor="t" bIns="45675" lIns="91375" spcFirstLastPara="1" rIns="91375" wrap="square" tIns="45675">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16"/>
          <p:cNvSpPr txBox="1"/>
          <p:nvPr>
            <p:ph idx="3" type="body"/>
          </p:nvPr>
        </p:nvSpPr>
        <p:spPr>
          <a:xfrm>
            <a:off x="4645030" y="1535113"/>
            <a:ext cx="4041775" cy="639762"/>
          </a:xfrm>
          <a:prstGeom prst="rect">
            <a:avLst/>
          </a:prstGeom>
          <a:noFill/>
          <a:ln>
            <a:noFill/>
          </a:ln>
        </p:spPr>
        <p:txBody>
          <a:bodyPr anchorCtr="0" anchor="b" bIns="45675" lIns="91375" spcFirstLastPara="1" rIns="91375" wrap="square" tIns="45675">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16"/>
          <p:cNvSpPr txBox="1"/>
          <p:nvPr>
            <p:ph idx="4" type="body"/>
          </p:nvPr>
        </p:nvSpPr>
        <p:spPr>
          <a:xfrm>
            <a:off x="4645030" y="2174876"/>
            <a:ext cx="4041775" cy="3951288"/>
          </a:xfrm>
          <a:prstGeom prst="rect">
            <a:avLst/>
          </a:prstGeom>
          <a:noFill/>
          <a:ln>
            <a:noFill/>
          </a:ln>
        </p:spPr>
        <p:txBody>
          <a:bodyPr anchorCtr="0" anchor="t" bIns="45675" lIns="91375" spcFirstLastPara="1" rIns="91375" wrap="square" tIns="45675">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16"/>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6"/>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6"/>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7"/>
          <p:cNvSpPr txBox="1"/>
          <p:nvPr>
            <p:ph type="title"/>
          </p:nvPr>
        </p:nvSpPr>
        <p:spPr>
          <a:xfrm>
            <a:off x="457200" y="274638"/>
            <a:ext cx="8229600" cy="1143000"/>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17"/>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8"/>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457202" y="273051"/>
            <a:ext cx="3008313" cy="1162050"/>
          </a:xfrm>
          <a:prstGeom prst="rect">
            <a:avLst/>
          </a:prstGeom>
          <a:noFill/>
          <a:ln>
            <a:noFill/>
          </a:ln>
        </p:spPr>
        <p:txBody>
          <a:bodyPr anchorCtr="0" anchor="b" bIns="45675" lIns="91375" spcFirstLastPara="1" rIns="91375" wrap="square" tIns="4567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6" name="Google Shape;56;p19"/>
          <p:cNvSpPr txBox="1"/>
          <p:nvPr>
            <p:ph idx="1" type="body"/>
          </p:nvPr>
        </p:nvSpPr>
        <p:spPr>
          <a:xfrm>
            <a:off x="3575050" y="273050"/>
            <a:ext cx="5111750" cy="5853113"/>
          </a:xfrm>
          <a:prstGeom prst="rect">
            <a:avLst/>
          </a:prstGeom>
          <a:noFill/>
          <a:ln>
            <a:noFill/>
          </a:ln>
        </p:spPr>
        <p:txBody>
          <a:bodyPr anchorCtr="0" anchor="t" bIns="45675" lIns="91375" spcFirstLastPara="1" rIns="91375" wrap="square" tIns="45675">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9"/>
          <p:cNvSpPr txBox="1"/>
          <p:nvPr>
            <p:ph idx="2" type="body"/>
          </p:nvPr>
        </p:nvSpPr>
        <p:spPr>
          <a:xfrm>
            <a:off x="457202" y="1435105"/>
            <a:ext cx="3008313" cy="4691063"/>
          </a:xfrm>
          <a:prstGeom prst="rect">
            <a:avLst/>
          </a:prstGeom>
          <a:noFill/>
          <a:ln>
            <a:noFill/>
          </a:ln>
        </p:spPr>
        <p:txBody>
          <a:bodyPr anchorCtr="0" anchor="t" bIns="45675" lIns="91375" spcFirstLastPara="1" rIns="91375" wrap="square" tIns="45675">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9"/>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1792288" y="4800600"/>
            <a:ext cx="5486400" cy="566738"/>
          </a:xfrm>
          <a:prstGeom prst="rect">
            <a:avLst/>
          </a:prstGeom>
          <a:noFill/>
          <a:ln>
            <a:noFill/>
          </a:ln>
        </p:spPr>
        <p:txBody>
          <a:bodyPr anchorCtr="0" anchor="b" bIns="45675" lIns="91375" spcFirstLastPara="1" rIns="91375" wrap="square" tIns="4567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3" name="Google Shape;63;p20"/>
          <p:cNvSpPr/>
          <p:nvPr>
            <p:ph idx="2" type="pic"/>
          </p:nvPr>
        </p:nvSpPr>
        <p:spPr>
          <a:xfrm>
            <a:off x="1792288" y="612775"/>
            <a:ext cx="5486400" cy="4114800"/>
          </a:xfrm>
          <a:prstGeom prst="rect">
            <a:avLst/>
          </a:prstGeom>
          <a:noFill/>
          <a:ln>
            <a:noFill/>
          </a:ln>
        </p:spPr>
      </p:sp>
      <p:sp>
        <p:nvSpPr>
          <p:cNvPr id="64" name="Google Shape;64;p20"/>
          <p:cNvSpPr txBox="1"/>
          <p:nvPr>
            <p:ph idx="1" type="body"/>
          </p:nvPr>
        </p:nvSpPr>
        <p:spPr>
          <a:xfrm>
            <a:off x="1792288" y="5367338"/>
            <a:ext cx="5486400" cy="804862"/>
          </a:xfrm>
          <a:prstGeom prst="rect">
            <a:avLst/>
          </a:prstGeom>
          <a:noFill/>
          <a:ln>
            <a:noFill/>
          </a:ln>
        </p:spPr>
        <p:txBody>
          <a:bodyPr anchorCtr="0" anchor="t" bIns="45675" lIns="91375" spcFirstLastPara="1" rIns="91375" wrap="square" tIns="45675">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0"/>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457200" y="274638"/>
            <a:ext cx="8229600" cy="1143000"/>
          </a:xfrm>
          <a:prstGeom prst="rect">
            <a:avLst/>
          </a:prstGeom>
          <a:noFill/>
          <a:ln>
            <a:noFill/>
          </a:ln>
        </p:spPr>
        <p:txBody>
          <a:bodyPr anchorCtr="0" anchor="ctr" bIns="45675" lIns="91375" spcFirstLastPara="1" rIns="91375" wrap="square" tIns="45675">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 name="Google Shape;7;p11"/>
          <p:cNvSpPr txBox="1"/>
          <p:nvPr>
            <p:ph idx="1" type="body"/>
          </p:nvPr>
        </p:nvSpPr>
        <p:spPr>
          <a:xfrm>
            <a:off x="457200" y="1600200"/>
            <a:ext cx="8229600" cy="4525963"/>
          </a:xfrm>
          <a:prstGeom prst="rect">
            <a:avLst/>
          </a:prstGeom>
          <a:noFill/>
          <a:ln>
            <a:noFill/>
          </a:ln>
        </p:spPr>
        <p:txBody>
          <a:bodyPr anchorCtr="0" anchor="t" bIns="45675" lIns="91375" spcFirstLastPara="1" rIns="91375" wrap="square" tIns="4567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1"/>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1"/>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comments" Target="../comments/commen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comments" Target="../comments/commen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flipH="1" rot="10800000">
            <a:off x="0" y="6858000"/>
            <a:ext cx="9144000" cy="46038"/>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85" name="Google Shape;85;p1"/>
          <p:cNvPicPr preferRelativeResize="0"/>
          <p:nvPr/>
        </p:nvPicPr>
        <p:blipFill rotWithShape="1">
          <a:blip r:embed="rId3">
            <a:alphaModFix/>
          </a:blip>
          <a:srcRect b="0" l="0" r="0" t="0"/>
          <a:stretch/>
        </p:blipFill>
        <p:spPr>
          <a:xfrm>
            <a:off x="6934200" y="71438"/>
            <a:ext cx="2209800" cy="895350"/>
          </a:xfrm>
          <a:prstGeom prst="rect">
            <a:avLst/>
          </a:prstGeom>
          <a:noFill/>
          <a:ln>
            <a:noFill/>
          </a:ln>
        </p:spPr>
      </p:pic>
      <p:sp>
        <p:nvSpPr>
          <p:cNvPr id="86" name="Google Shape;86;p1"/>
          <p:cNvSpPr txBox="1"/>
          <p:nvPr>
            <p:ph idx="1" type="body"/>
          </p:nvPr>
        </p:nvSpPr>
        <p:spPr>
          <a:xfrm>
            <a:off x="457200" y="2438400"/>
            <a:ext cx="8229600" cy="3687763"/>
          </a:xfrm>
          <a:prstGeom prst="rect">
            <a:avLst/>
          </a:prstGeom>
          <a:noFill/>
          <a:ln>
            <a:noFill/>
          </a:ln>
        </p:spPr>
        <p:txBody>
          <a:bodyPr anchorCtr="0" anchor="t" bIns="45675" lIns="91375" spcFirstLastPara="1" rIns="91375" wrap="square" tIns="45675">
            <a:noAutofit/>
          </a:bodyPr>
          <a:lstStyle/>
          <a:p>
            <a:pPr indent="0" lvl="0" marL="0" rtl="0" algn="l">
              <a:spcBef>
                <a:spcPts val="560"/>
              </a:spcBef>
              <a:spcAft>
                <a:spcPts val="0"/>
              </a:spcAft>
              <a:buClr>
                <a:schemeClr val="dk1"/>
              </a:buClr>
              <a:buSzPts val="2800"/>
              <a:buFont typeface="Arial"/>
              <a:buNone/>
            </a:pPr>
            <a:r>
              <a:rPr lang="en-US" sz="2800">
                <a:latin typeface="Times New Roman"/>
                <a:ea typeface="Times New Roman"/>
                <a:cs typeface="Times New Roman"/>
                <a:sym typeface="Times New Roman"/>
              </a:rPr>
              <a:t>Team name Parasheet</a:t>
            </a:r>
            <a:endParaRPr/>
          </a:p>
          <a:p>
            <a:pPr indent="0" lvl="0" marL="0" rtl="0" algn="l">
              <a:spcBef>
                <a:spcPts val="560"/>
              </a:spcBef>
              <a:spcAft>
                <a:spcPts val="0"/>
              </a:spcAft>
              <a:buClr>
                <a:schemeClr val="dk1"/>
              </a:buClr>
              <a:buSzPts val="2800"/>
              <a:buFont typeface="Arial"/>
              <a:buNone/>
            </a:pPr>
            <a:r>
              <a:rPr lang="en-US" sz="2800">
                <a:latin typeface="Times New Roman"/>
                <a:ea typeface="Times New Roman"/>
                <a:cs typeface="Times New Roman"/>
                <a:sym typeface="Times New Roman"/>
              </a:rPr>
              <a:t>Team member names </a:t>
            </a:r>
            <a:endParaRPr/>
          </a:p>
          <a:p>
            <a:pPr indent="0" lvl="0" marL="0" rtl="0" algn="l">
              <a:spcBef>
                <a:spcPts val="400"/>
              </a:spcBef>
              <a:spcAft>
                <a:spcPts val="0"/>
              </a:spcAft>
              <a:buClr>
                <a:schemeClr val="dk1"/>
              </a:buClr>
              <a:buSzPts val="2000"/>
              <a:buFont typeface="Arial"/>
              <a:buNone/>
            </a:pPr>
            <a:r>
              <a:rPr lang="en-US" sz="2000">
                <a:latin typeface="Times New Roman"/>
                <a:ea typeface="Times New Roman"/>
                <a:cs typeface="Times New Roman"/>
                <a:sym typeface="Times New Roman"/>
              </a:rPr>
              <a:t>     Product Owner: Clara Ceerla</a:t>
            </a:r>
            <a:endParaRPr sz="2000">
              <a:latin typeface="Times New Roman"/>
              <a:ea typeface="Times New Roman"/>
              <a:cs typeface="Times New Roman"/>
              <a:sym typeface="Times New Roman"/>
            </a:endParaRPr>
          </a:p>
          <a:p>
            <a:pPr indent="0" lvl="0" marL="0" rtl="0" algn="l">
              <a:spcBef>
                <a:spcPts val="400"/>
              </a:spcBef>
              <a:spcAft>
                <a:spcPts val="0"/>
              </a:spcAft>
              <a:buClr>
                <a:schemeClr val="dk1"/>
              </a:buClr>
              <a:buSzPts val="2000"/>
              <a:buFont typeface="Arial"/>
              <a:buNone/>
            </a:pPr>
            <a:r>
              <a:rPr lang="en-US" sz="20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Scrum Master: Allex Smith</a:t>
            </a:r>
            <a:endParaRPr sz="2000">
              <a:latin typeface="Times New Roman"/>
              <a:ea typeface="Times New Roman"/>
              <a:cs typeface="Times New Roman"/>
              <a:sym typeface="Times New Roman"/>
            </a:endParaRPr>
          </a:p>
          <a:p>
            <a:pPr indent="0" lvl="0" marL="0" rtl="0" algn="l">
              <a:spcBef>
                <a:spcPts val="400"/>
              </a:spcBef>
              <a:spcAft>
                <a:spcPts val="0"/>
              </a:spcAft>
              <a:buClr>
                <a:schemeClr val="dk1"/>
              </a:buClr>
              <a:buSzPts val="2000"/>
              <a:buFont typeface="Arial"/>
              <a:buNone/>
            </a:pPr>
            <a:r>
              <a:rPr lang="en-US" sz="2000">
                <a:latin typeface="Times New Roman"/>
                <a:ea typeface="Times New Roman"/>
                <a:cs typeface="Times New Roman"/>
                <a:sym typeface="Times New Roman"/>
              </a:rPr>
              <a:t>     Eric Weng</a:t>
            </a:r>
            <a:endParaRPr sz="2000">
              <a:latin typeface="Times New Roman"/>
              <a:ea typeface="Times New Roman"/>
              <a:cs typeface="Times New Roman"/>
              <a:sym typeface="Times New Roman"/>
            </a:endParaRPr>
          </a:p>
          <a:p>
            <a:pPr indent="0" lvl="0" marL="0" rtl="0" algn="l">
              <a:spcBef>
                <a:spcPts val="400"/>
              </a:spcBef>
              <a:spcAft>
                <a:spcPts val="0"/>
              </a:spcAft>
              <a:buClr>
                <a:schemeClr val="dk1"/>
              </a:buClr>
              <a:buSzPts val="2000"/>
              <a:buFont typeface="Arial"/>
              <a:buNone/>
            </a:pPr>
            <a:r>
              <a:rPr lang="en-US" sz="2000">
                <a:latin typeface="Times New Roman"/>
                <a:ea typeface="Times New Roman"/>
                <a:cs typeface="Times New Roman"/>
                <a:sym typeface="Times New Roman"/>
              </a:rPr>
              <a:t>     Elijah Hantman</a:t>
            </a:r>
            <a:endParaRPr sz="2000">
              <a:latin typeface="Times New Roman"/>
              <a:ea typeface="Times New Roman"/>
              <a:cs typeface="Times New Roman"/>
              <a:sym typeface="Times New Roman"/>
            </a:endParaRPr>
          </a:p>
          <a:p>
            <a:pPr indent="0" lvl="0" marL="0" rtl="0" algn="l">
              <a:spcBef>
                <a:spcPts val="400"/>
              </a:spcBef>
              <a:spcAft>
                <a:spcPts val="0"/>
              </a:spcAft>
              <a:buClr>
                <a:schemeClr val="dk1"/>
              </a:buClr>
              <a:buSzPts val="2000"/>
              <a:buFont typeface="Arial"/>
              <a:buNone/>
            </a:pPr>
            <a:r>
              <a:rPr lang="en-US" sz="2000">
                <a:latin typeface="Times New Roman"/>
                <a:ea typeface="Times New Roman"/>
                <a:cs typeface="Times New Roman"/>
                <a:sym typeface="Times New Roman"/>
              </a:rPr>
              <a:t>     Quincy Strange</a:t>
            </a:r>
            <a:endParaRPr sz="2000">
              <a:latin typeface="Times New Roman"/>
              <a:ea typeface="Times New Roman"/>
              <a:cs typeface="Times New Roman"/>
              <a:sym typeface="Times New Roman"/>
            </a:endParaRPr>
          </a:p>
          <a:p>
            <a:pPr indent="0" lvl="0" marL="0" rtl="0" algn="ctr">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0" lvl="0" marL="0" rtl="0" algn="ctr">
              <a:spcBef>
                <a:spcPts val="560"/>
              </a:spcBef>
              <a:spcAft>
                <a:spcPts val="0"/>
              </a:spcAft>
              <a:buClr>
                <a:schemeClr val="dk1"/>
              </a:buClr>
              <a:buSzPts val="2800"/>
              <a:buFont typeface="Arial"/>
              <a:buNone/>
            </a:pPr>
            <a:r>
              <a:t/>
            </a:r>
            <a:endParaRPr sz="2800">
              <a:latin typeface="Times New Roman"/>
              <a:ea typeface="Times New Roman"/>
              <a:cs typeface="Times New Roman"/>
              <a:sym typeface="Times New Roman"/>
            </a:endParaRPr>
          </a:p>
          <a:p>
            <a:pPr indent="0" lvl="0" marL="0" rtl="0" algn="ctr">
              <a:spcBef>
                <a:spcPts val="640"/>
              </a:spcBef>
              <a:spcAft>
                <a:spcPts val="0"/>
              </a:spcAft>
              <a:buClr>
                <a:schemeClr val="dk1"/>
              </a:buClr>
              <a:buSzPts val="3200"/>
              <a:buFont typeface="Arial"/>
              <a:buNone/>
            </a:pPr>
            <a:r>
              <a:t/>
            </a:r>
            <a:endParaRPr>
              <a:latin typeface="Times New Roman"/>
              <a:ea typeface="Times New Roman"/>
              <a:cs typeface="Times New Roman"/>
              <a:sym typeface="Times New Roman"/>
            </a:endParaRPr>
          </a:p>
        </p:txBody>
      </p:sp>
      <p:sp>
        <p:nvSpPr>
          <p:cNvPr id="87" name="Google Shape;87;p1"/>
          <p:cNvSpPr txBox="1"/>
          <p:nvPr>
            <p:ph type="title"/>
          </p:nvPr>
        </p:nvSpPr>
        <p:spPr>
          <a:xfrm>
            <a:off x="457200" y="1046163"/>
            <a:ext cx="8229600" cy="1262100"/>
          </a:xfrm>
          <a:prstGeom prst="rect">
            <a:avLst/>
          </a:prstGeom>
          <a:noFill/>
          <a:ln>
            <a:noFill/>
          </a:ln>
        </p:spPr>
        <p:txBody>
          <a:bodyPr anchorCtr="0" anchor="ctr" bIns="45675" lIns="91375" spcFirstLastPara="1" rIns="91375" wrap="square" tIns="45675">
            <a:spAutoFit/>
          </a:bodyPr>
          <a:lstStyle/>
          <a:p>
            <a:pPr indent="0" lvl="0" marL="0" rtl="0" algn="ctr">
              <a:spcBef>
                <a:spcPts val="0"/>
              </a:spcBef>
              <a:spcAft>
                <a:spcPts val="0"/>
              </a:spcAft>
              <a:buNone/>
            </a:pPr>
            <a:r>
              <a:rPr lang="en-US" sz="4000">
                <a:latin typeface="Times New Roman"/>
                <a:ea typeface="Times New Roman"/>
                <a:cs typeface="Times New Roman"/>
                <a:sym typeface="Times New Roman"/>
              </a:rPr>
              <a:t>Executable Spreadsheet</a:t>
            </a:r>
            <a:br>
              <a:rPr lang="en-US" sz="4000">
                <a:latin typeface="Times New Roman"/>
                <a:ea typeface="Times New Roman"/>
                <a:cs typeface="Times New Roman"/>
                <a:sym typeface="Times New Roman"/>
              </a:rPr>
            </a:br>
            <a:r>
              <a:rPr lang="en-US" sz="3600">
                <a:latin typeface="Times New Roman"/>
                <a:ea typeface="Times New Roman"/>
                <a:cs typeface="Times New Roman"/>
                <a:sym typeface="Times New Roman"/>
              </a:rPr>
              <a:t>7/2/2025</a:t>
            </a:r>
            <a:endParaRPr/>
          </a:p>
        </p:txBody>
      </p:sp>
      <p:sp>
        <p:nvSpPr>
          <p:cNvPr id="88" name="Google Shape;88;p1"/>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10"/>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69" name="Google Shape;169;p10"/>
          <p:cNvSpPr txBox="1"/>
          <p:nvPr>
            <p:ph type="title"/>
          </p:nvPr>
        </p:nvSpPr>
        <p:spPr>
          <a:xfrm>
            <a:off x="457200" y="76200"/>
            <a:ext cx="8229600" cy="1143000"/>
          </a:xfrm>
          <a:prstGeom prst="rect">
            <a:avLst/>
          </a:prstGeom>
          <a:noFill/>
          <a:ln>
            <a:noFill/>
          </a:ln>
        </p:spPr>
        <p:txBody>
          <a:bodyPr anchorCtr="0" anchor="ctr" bIns="45675" lIns="91375" spcFirstLastPara="1" rIns="91375" wrap="square" tIns="4567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Minimum Viable Product</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(MVP)</a:t>
            </a:r>
            <a:endParaRPr/>
          </a:p>
        </p:txBody>
      </p:sp>
      <p:sp>
        <p:nvSpPr>
          <p:cNvPr id="170" name="Google Shape;170;p10"/>
          <p:cNvSpPr txBox="1"/>
          <p:nvPr>
            <p:ph idx="1" type="body"/>
          </p:nvPr>
        </p:nvSpPr>
        <p:spPr>
          <a:xfrm>
            <a:off x="457200" y="1219200"/>
            <a:ext cx="8229600" cy="4906963"/>
          </a:xfrm>
          <a:prstGeom prst="rect">
            <a:avLst/>
          </a:prstGeom>
          <a:noFill/>
          <a:ln>
            <a:noFill/>
          </a:ln>
        </p:spPr>
        <p:txBody>
          <a:bodyPr anchorCtr="0" anchor="t" bIns="45675" lIns="91375" spcFirstLastPara="1" rIns="91375" wrap="square" tIns="45675">
            <a:noAutofit/>
          </a:bodyPr>
          <a:lstStyle/>
          <a:p>
            <a:pPr indent="0" lvl="0" marL="0" rtl="0" algn="l">
              <a:spcBef>
                <a:spcPts val="0"/>
              </a:spcBef>
              <a:spcAft>
                <a:spcPts val="0"/>
              </a:spcAft>
              <a:buClr>
                <a:schemeClr val="dk1"/>
              </a:buClr>
              <a:buSzPts val="3200"/>
              <a:buFont typeface="Arial"/>
              <a:buNone/>
            </a:pPr>
            <a:r>
              <a:t/>
            </a:r>
            <a:endParaRPr>
              <a:latin typeface="Times New Roman"/>
              <a:ea typeface="Times New Roman"/>
              <a:cs typeface="Times New Roman"/>
              <a:sym typeface="Times New Roman"/>
            </a:endParaRPr>
          </a:p>
          <a:p>
            <a:pPr indent="-342900" lvl="0" marL="457200" rtl="0" algn="l">
              <a:spcBef>
                <a:spcPts val="640"/>
              </a:spcBef>
              <a:spcAft>
                <a:spcPts val="0"/>
              </a:spcAft>
              <a:buSzPts val="1800"/>
              <a:buChar char="-"/>
            </a:pPr>
            <a:r>
              <a:rPr lang="en-US">
                <a:latin typeface="Times New Roman"/>
                <a:ea typeface="Times New Roman"/>
                <a:cs typeface="Times New Roman"/>
                <a:sym typeface="Times New Roman"/>
              </a:rPr>
              <a:t>Open/Create Spreadsheet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Edit Spreadsheet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Run Spreadsheet</a:t>
            </a:r>
            <a:endParaRPr>
              <a:latin typeface="Times New Roman"/>
              <a:ea typeface="Times New Roman"/>
              <a:cs typeface="Times New Roman"/>
              <a:sym typeface="Times New Roman"/>
            </a:endParaRPr>
          </a:p>
        </p:txBody>
      </p:sp>
      <p:sp>
        <p:nvSpPr>
          <p:cNvPr id="171" name="Google Shape;171;p10"/>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94" name="Google Shape;94;p2"/>
          <p:cNvPicPr preferRelativeResize="0"/>
          <p:nvPr/>
        </p:nvPicPr>
        <p:blipFill rotWithShape="1">
          <a:blip r:embed="rId4">
            <a:alphaModFix/>
          </a:blip>
          <a:srcRect b="0" l="0" r="0" t="0"/>
          <a:stretch/>
        </p:blipFill>
        <p:spPr>
          <a:xfrm>
            <a:off x="6934200" y="0"/>
            <a:ext cx="2209800" cy="895350"/>
          </a:xfrm>
          <a:prstGeom prst="rect">
            <a:avLst/>
          </a:prstGeom>
          <a:noFill/>
          <a:ln>
            <a:noFill/>
          </a:ln>
        </p:spPr>
      </p:pic>
      <p:sp>
        <p:nvSpPr>
          <p:cNvPr id="95" name="Google Shape;95;p2"/>
          <p:cNvSpPr txBox="1"/>
          <p:nvPr>
            <p:ph type="title"/>
          </p:nvPr>
        </p:nvSpPr>
        <p:spPr>
          <a:xfrm>
            <a:off x="0" y="98625"/>
            <a:ext cx="8229600" cy="1143000"/>
          </a:xfrm>
          <a:prstGeom prst="rect">
            <a:avLst/>
          </a:prstGeom>
          <a:noFill/>
          <a:ln>
            <a:noFill/>
          </a:ln>
        </p:spPr>
        <p:txBody>
          <a:bodyPr anchorCtr="0" anchor="ctr" bIns="45675" lIns="91375" spcFirstLastPara="1" rIns="91375" wrap="square" tIns="45675">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Executable Spreadsheet</a:t>
            </a:r>
            <a:endParaRPr/>
          </a:p>
        </p:txBody>
      </p:sp>
      <p:sp>
        <p:nvSpPr>
          <p:cNvPr id="96" name="Google Shape;96;p2"/>
          <p:cNvSpPr txBox="1"/>
          <p:nvPr>
            <p:ph idx="1" type="body"/>
          </p:nvPr>
        </p:nvSpPr>
        <p:spPr>
          <a:xfrm>
            <a:off x="457200" y="1508913"/>
            <a:ext cx="8229600" cy="3840300"/>
          </a:xfrm>
          <a:prstGeom prst="rect">
            <a:avLst/>
          </a:prstGeom>
          <a:noFill/>
          <a:ln>
            <a:noFill/>
          </a:ln>
        </p:spPr>
        <p:txBody>
          <a:bodyPr anchorCtr="0" anchor="t" bIns="45675" lIns="91375" spcFirstLastPara="1" rIns="91375" wrap="square" tIns="45675">
            <a:noAutofit/>
          </a:bodyPr>
          <a:lstStyle/>
          <a:p>
            <a:pPr indent="-341313" lvl="0" marL="341313" rtl="0" algn="l">
              <a:spcBef>
                <a:spcPts val="0"/>
              </a:spcBef>
              <a:spcAft>
                <a:spcPts val="0"/>
              </a:spcAft>
              <a:buClr>
                <a:schemeClr val="dk1"/>
              </a:buClr>
              <a:buSzPts val="3200"/>
              <a:buChar char="•"/>
            </a:pPr>
            <a:r>
              <a:rPr lang="en-US">
                <a:latin typeface="Times New Roman"/>
                <a:ea typeface="Times New Roman"/>
                <a:cs typeface="Times New Roman"/>
                <a:sym typeface="Times New Roman"/>
              </a:rPr>
              <a:t>Brief outline of problem/opportunity</a:t>
            </a:r>
            <a:endParaRPr/>
          </a:p>
          <a:p>
            <a:pPr indent="-284162" lvl="1" marL="741362" rtl="0" algn="l">
              <a:spcBef>
                <a:spcPts val="560"/>
              </a:spcBef>
              <a:spcAft>
                <a:spcPts val="0"/>
              </a:spcAft>
              <a:buClr>
                <a:schemeClr val="dk1"/>
              </a:buClr>
              <a:buSzPts val="2800"/>
              <a:buChar char="–"/>
            </a:pPr>
            <a:r>
              <a:rPr lang="en-US">
                <a:latin typeface="Times New Roman"/>
                <a:ea typeface="Times New Roman"/>
                <a:cs typeface="Times New Roman"/>
                <a:sym typeface="Times New Roman"/>
              </a:rPr>
              <a:t>Spreadsheet users such as accountants, banks, or any logistical management utilizing spreadsheets.</a:t>
            </a:r>
            <a:endParaRPr>
              <a:latin typeface="Times New Roman"/>
              <a:ea typeface="Times New Roman"/>
              <a:cs typeface="Times New Roman"/>
              <a:sym typeface="Times New Roman"/>
            </a:endParaRPr>
          </a:p>
          <a:p>
            <a:pPr indent="-220662" lvl="1" marL="741362" rtl="0" algn="l">
              <a:spcBef>
                <a:spcPts val="560"/>
              </a:spcBef>
              <a:spcAft>
                <a:spcPts val="0"/>
              </a:spcAft>
              <a:buSzPts val="1800"/>
              <a:buFont typeface="Times New Roman"/>
              <a:buChar char="–"/>
            </a:pPr>
            <a:r>
              <a:rPr lang="en-US">
                <a:latin typeface="Times New Roman"/>
                <a:ea typeface="Times New Roman"/>
                <a:cs typeface="Times New Roman"/>
                <a:sym typeface="Times New Roman"/>
              </a:rPr>
              <a:t>People processing data through spreadsheets for ML</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102" name="Google Shape;102;p3"/>
          <p:cNvPicPr preferRelativeResize="0"/>
          <p:nvPr/>
        </p:nvPicPr>
        <p:blipFill rotWithShape="1">
          <a:blip r:embed="rId4">
            <a:alphaModFix/>
          </a:blip>
          <a:srcRect b="0" l="0" r="0" t="0"/>
          <a:stretch/>
        </p:blipFill>
        <p:spPr>
          <a:xfrm>
            <a:off x="6934200" y="0"/>
            <a:ext cx="2209800" cy="895350"/>
          </a:xfrm>
          <a:prstGeom prst="rect">
            <a:avLst/>
          </a:prstGeom>
          <a:noFill/>
          <a:ln>
            <a:noFill/>
          </a:ln>
        </p:spPr>
      </p:pic>
      <p:sp>
        <p:nvSpPr>
          <p:cNvPr id="103" name="Google Shape;103;p3"/>
          <p:cNvSpPr txBox="1"/>
          <p:nvPr>
            <p:ph type="title"/>
          </p:nvPr>
        </p:nvSpPr>
        <p:spPr>
          <a:xfrm>
            <a:off x="0" y="0"/>
            <a:ext cx="8229600" cy="1143000"/>
          </a:xfrm>
          <a:prstGeom prst="rect">
            <a:avLst/>
          </a:prstGeom>
          <a:noFill/>
          <a:ln>
            <a:noFill/>
          </a:ln>
        </p:spPr>
        <p:txBody>
          <a:bodyPr anchorCtr="0" anchor="ctr" bIns="45675" lIns="91375" spcFirstLastPara="1" rIns="91375" wrap="square" tIns="45675">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Project Scope</a:t>
            </a:r>
            <a:endParaRPr/>
          </a:p>
        </p:txBody>
      </p:sp>
      <p:sp>
        <p:nvSpPr>
          <p:cNvPr id="104" name="Google Shape;104;p3"/>
          <p:cNvSpPr txBox="1"/>
          <p:nvPr>
            <p:ph idx="1" type="body"/>
          </p:nvPr>
        </p:nvSpPr>
        <p:spPr>
          <a:xfrm>
            <a:off x="378300" y="1694150"/>
            <a:ext cx="8229600" cy="3840300"/>
          </a:xfrm>
          <a:prstGeom prst="rect">
            <a:avLst/>
          </a:prstGeom>
          <a:noFill/>
          <a:ln>
            <a:noFill/>
          </a:ln>
        </p:spPr>
        <p:txBody>
          <a:bodyPr anchorCtr="0" anchor="t" bIns="45675" lIns="91375" spcFirstLastPara="1" rIns="91375" wrap="square" tIns="45675">
            <a:noAutofit/>
          </a:bodyPr>
          <a:lstStyle/>
          <a:p>
            <a:pPr indent="-252412" lvl="0" marL="341312" rtl="0" algn="l">
              <a:spcBef>
                <a:spcPts val="0"/>
              </a:spcBef>
              <a:spcAft>
                <a:spcPts val="0"/>
              </a:spcAft>
              <a:buSzPts val="1800"/>
              <a:buFont typeface="Times New Roman"/>
              <a:buChar char="•"/>
            </a:pPr>
            <a:r>
              <a:rPr lang="en-US">
                <a:latin typeface="Times New Roman"/>
                <a:ea typeface="Times New Roman"/>
                <a:cs typeface="Times New Roman"/>
                <a:sym typeface="Times New Roman"/>
              </a:rPr>
              <a:t>Create, edit and run spreadsheet</a:t>
            </a:r>
            <a:endParaRPr>
              <a:latin typeface="Times New Roman"/>
              <a:ea typeface="Times New Roman"/>
              <a:cs typeface="Times New Roman"/>
              <a:sym typeface="Times New Roman"/>
            </a:endParaRPr>
          </a:p>
          <a:p>
            <a:pPr indent="-252412" lvl="0" marL="341312" rtl="0" algn="l">
              <a:spcBef>
                <a:spcPts val="0"/>
              </a:spcBef>
              <a:spcAft>
                <a:spcPts val="0"/>
              </a:spcAft>
              <a:buSzPts val="1800"/>
              <a:buFont typeface="Times New Roman"/>
              <a:buChar char="•"/>
            </a:pPr>
            <a:r>
              <a:rPr lang="en-US">
                <a:latin typeface="Times New Roman"/>
                <a:ea typeface="Times New Roman"/>
                <a:cs typeface="Times New Roman"/>
                <a:sym typeface="Times New Roman"/>
              </a:rPr>
              <a:t>B</a:t>
            </a:r>
            <a:r>
              <a:rPr lang="en-US">
                <a:latin typeface="Times New Roman"/>
                <a:ea typeface="Times New Roman"/>
                <a:cs typeface="Times New Roman"/>
                <a:sym typeface="Times New Roman"/>
              </a:rPr>
              <a:t>uilt in</a:t>
            </a:r>
            <a:r>
              <a:rPr lang="en-US">
                <a:latin typeface="Times New Roman"/>
                <a:ea typeface="Times New Roman"/>
                <a:cs typeface="Times New Roman"/>
                <a:sym typeface="Times New Roman"/>
              </a:rPr>
              <a:t> interpreter</a:t>
            </a:r>
            <a:endParaRPr>
              <a:latin typeface="Times New Roman"/>
              <a:ea typeface="Times New Roman"/>
              <a:cs typeface="Times New Roman"/>
              <a:sym typeface="Times New Roman"/>
            </a:endParaRPr>
          </a:p>
          <a:p>
            <a:pPr indent="-284162" lvl="1" marL="741362" rtl="0" algn="l">
              <a:spcBef>
                <a:spcPts val="0"/>
              </a:spcBef>
              <a:spcAft>
                <a:spcPts val="0"/>
              </a:spcAft>
              <a:buSzPts val="1800"/>
              <a:buFont typeface="Times New Roman"/>
              <a:buChar char="–"/>
            </a:pPr>
            <a:r>
              <a:rPr lang="en-US">
                <a:latin typeface="Times New Roman"/>
                <a:ea typeface="Times New Roman"/>
                <a:cs typeface="Times New Roman"/>
                <a:sym typeface="Times New Roman"/>
              </a:rPr>
              <a:t>File I/O</a:t>
            </a:r>
            <a:endParaRPr>
              <a:latin typeface="Times New Roman"/>
              <a:ea typeface="Times New Roman"/>
              <a:cs typeface="Times New Roman"/>
              <a:sym typeface="Times New Roman"/>
            </a:endParaRPr>
          </a:p>
          <a:p>
            <a:pPr indent="-284162" lvl="1" marL="741362" rtl="0" algn="l">
              <a:spcBef>
                <a:spcPts val="0"/>
              </a:spcBef>
              <a:spcAft>
                <a:spcPts val="0"/>
              </a:spcAft>
              <a:buSzPts val="1800"/>
              <a:buFont typeface="Times New Roman"/>
              <a:buChar char="–"/>
            </a:pPr>
            <a:r>
              <a:rPr lang="en-US">
                <a:latin typeface="Times New Roman"/>
                <a:ea typeface="Times New Roman"/>
                <a:cs typeface="Times New Roman"/>
                <a:sym typeface="Times New Roman"/>
              </a:rPr>
              <a:t>Complex Math</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4"/>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10" name="Google Shape;110;p4"/>
          <p:cNvSpPr txBox="1"/>
          <p:nvPr>
            <p:ph type="title"/>
          </p:nvPr>
        </p:nvSpPr>
        <p:spPr>
          <a:xfrm>
            <a:off x="533400" y="20097"/>
            <a:ext cx="8229600" cy="1143000"/>
          </a:xfrm>
          <a:prstGeom prst="rect">
            <a:avLst/>
          </a:prstGeom>
          <a:noFill/>
          <a:ln>
            <a:noFill/>
          </a:ln>
        </p:spPr>
        <p:txBody>
          <a:bodyPr anchorCtr="0" anchor="ctr" bIns="45675" lIns="91375" spcFirstLastPara="1" rIns="91375" wrap="square" tIns="45675">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Sprint 1</a:t>
            </a:r>
            <a:endParaRPr/>
          </a:p>
        </p:txBody>
      </p:sp>
      <p:sp>
        <p:nvSpPr>
          <p:cNvPr id="111" name="Google Shape;111;p4"/>
          <p:cNvSpPr txBox="1"/>
          <p:nvPr>
            <p:ph idx="1" type="body"/>
          </p:nvPr>
        </p:nvSpPr>
        <p:spPr>
          <a:xfrm>
            <a:off x="457200" y="1295400"/>
            <a:ext cx="8229600" cy="4830763"/>
          </a:xfrm>
          <a:prstGeom prst="rect">
            <a:avLst/>
          </a:prstGeom>
          <a:noFill/>
          <a:ln>
            <a:noFill/>
          </a:ln>
        </p:spPr>
        <p:txBody>
          <a:bodyPr anchorCtr="0" anchor="t" bIns="45675" lIns="91375" spcFirstLastPara="1" rIns="91375" wrap="square" tIns="45675">
            <a:noAutofit/>
          </a:bodyPr>
          <a:lstStyle/>
          <a:p>
            <a:pPr indent="0" lvl="0" marL="0" rtl="0" algn="l">
              <a:spcBef>
                <a:spcPts val="0"/>
              </a:spcBef>
              <a:spcAft>
                <a:spcPts val="0"/>
              </a:spcAft>
              <a:buClr>
                <a:schemeClr val="dk1"/>
              </a:buClr>
              <a:buSzPts val="3200"/>
              <a:buFont typeface="Arial"/>
              <a:buNone/>
            </a:pPr>
            <a:r>
              <a:rPr lang="en-US" sz="2700">
                <a:latin typeface="Times New Roman"/>
                <a:ea typeface="Times New Roman"/>
                <a:cs typeface="Times New Roman"/>
                <a:sym typeface="Times New Roman"/>
              </a:rPr>
              <a:t>User Stories</a:t>
            </a:r>
            <a:endParaRPr sz="2700">
              <a:latin typeface="Times New Roman"/>
              <a:ea typeface="Times New Roman"/>
              <a:cs typeface="Times New Roman"/>
              <a:sym typeface="Times New Roman"/>
            </a:endParaRPr>
          </a:p>
          <a:p>
            <a:pPr indent="-400050" lvl="0" marL="457200" marR="0" rtl="0" algn="l">
              <a:lnSpc>
                <a:spcPct val="100000"/>
              </a:lnSpc>
              <a:spcBef>
                <a:spcPts val="0"/>
              </a:spcBef>
              <a:spcAft>
                <a:spcPts val="0"/>
              </a:spcAft>
              <a:buSzPts val="2700"/>
              <a:buFont typeface="Times New Roman"/>
              <a:buChar char="-"/>
            </a:pPr>
            <a:r>
              <a:rPr lang="en-US" sz="2700">
                <a:latin typeface="Times New Roman"/>
                <a:ea typeface="Times New Roman"/>
                <a:cs typeface="Times New Roman"/>
                <a:sym typeface="Times New Roman"/>
              </a:rPr>
              <a:t>Save to file (1 SP)</a:t>
            </a:r>
            <a:endParaRPr sz="2700">
              <a:latin typeface="Times New Roman"/>
              <a:ea typeface="Times New Roman"/>
              <a:cs typeface="Times New Roman"/>
              <a:sym typeface="Times New Roman"/>
            </a:endParaRPr>
          </a:p>
          <a:p>
            <a:pPr indent="-400050" lvl="0" marL="457200" marR="0" rtl="0" algn="l">
              <a:lnSpc>
                <a:spcPct val="100000"/>
              </a:lnSpc>
              <a:spcBef>
                <a:spcPts val="0"/>
              </a:spcBef>
              <a:spcAft>
                <a:spcPts val="0"/>
              </a:spcAft>
              <a:buSzPts val="2700"/>
              <a:buFont typeface="Times New Roman"/>
              <a:buChar char="-"/>
            </a:pPr>
            <a:r>
              <a:rPr lang="en-US" sz="2700">
                <a:latin typeface="Times New Roman"/>
                <a:ea typeface="Times New Roman"/>
                <a:cs typeface="Times New Roman"/>
                <a:sym typeface="Times New Roman"/>
              </a:rPr>
              <a:t>Load CSV (3 SP)</a:t>
            </a:r>
            <a:endParaRPr sz="2700">
              <a:latin typeface="Times New Roman"/>
              <a:ea typeface="Times New Roman"/>
              <a:cs typeface="Times New Roman"/>
              <a:sym typeface="Times New Roman"/>
            </a:endParaRPr>
          </a:p>
          <a:p>
            <a:pPr indent="-400050" lvl="0" marL="457200" marR="0" rtl="0" algn="l">
              <a:lnSpc>
                <a:spcPct val="100000"/>
              </a:lnSpc>
              <a:spcBef>
                <a:spcPts val="0"/>
              </a:spcBef>
              <a:spcAft>
                <a:spcPts val="0"/>
              </a:spcAft>
              <a:buSzPts val="2700"/>
              <a:buFont typeface="Times New Roman"/>
              <a:buChar char="-"/>
            </a:pPr>
            <a:r>
              <a:rPr lang="en-US" sz="2700">
                <a:latin typeface="Times New Roman"/>
                <a:ea typeface="Times New Roman"/>
                <a:cs typeface="Times New Roman"/>
                <a:sym typeface="Times New Roman"/>
              </a:rPr>
              <a:t>Display Spreadsheet (3 SP)</a:t>
            </a:r>
            <a:endParaRPr sz="2700">
              <a:latin typeface="Times New Roman"/>
              <a:ea typeface="Times New Roman"/>
              <a:cs typeface="Times New Roman"/>
              <a:sym typeface="Times New Roman"/>
            </a:endParaRPr>
          </a:p>
          <a:p>
            <a:pPr indent="0" lvl="0" marL="0" rtl="0" algn="l">
              <a:spcBef>
                <a:spcPts val="640"/>
              </a:spcBef>
              <a:spcAft>
                <a:spcPts val="0"/>
              </a:spcAft>
              <a:buClr>
                <a:schemeClr val="dk1"/>
              </a:buClr>
              <a:buSzPts val="3200"/>
              <a:buFont typeface="Arial"/>
              <a:buNone/>
            </a:pPr>
            <a:r>
              <a:rPr lang="en-US" sz="2700">
                <a:latin typeface="Times New Roman"/>
                <a:ea typeface="Times New Roman"/>
                <a:cs typeface="Times New Roman"/>
                <a:sym typeface="Times New Roman"/>
              </a:rPr>
              <a:t>Spikes</a:t>
            </a:r>
            <a:endParaRPr sz="2700">
              <a:latin typeface="Times New Roman"/>
              <a:ea typeface="Times New Roman"/>
              <a:cs typeface="Times New Roman"/>
              <a:sym typeface="Times New Roman"/>
            </a:endParaRPr>
          </a:p>
          <a:p>
            <a:pPr indent="-400050" lvl="0" marL="457200" marR="0" rtl="0" algn="l">
              <a:lnSpc>
                <a:spcPct val="100000"/>
              </a:lnSpc>
              <a:spcBef>
                <a:spcPts val="0"/>
              </a:spcBef>
              <a:spcAft>
                <a:spcPts val="0"/>
              </a:spcAft>
              <a:buSzPts val="2700"/>
              <a:buFont typeface="Times New Roman"/>
              <a:buChar char="-"/>
            </a:pPr>
            <a:r>
              <a:rPr lang="en-US" sz="2700">
                <a:latin typeface="Times New Roman"/>
                <a:ea typeface="Times New Roman"/>
                <a:cs typeface="Times New Roman"/>
                <a:sym typeface="Times New Roman"/>
              </a:rPr>
              <a:t>Spreadsheet Data Structures</a:t>
            </a:r>
            <a:endParaRPr sz="2700">
              <a:latin typeface="Times New Roman"/>
              <a:ea typeface="Times New Roman"/>
              <a:cs typeface="Times New Roman"/>
              <a:sym typeface="Times New Roman"/>
            </a:endParaRPr>
          </a:p>
          <a:p>
            <a:pPr indent="-400050" lvl="0" marL="457200" rtl="0" algn="l">
              <a:spcBef>
                <a:spcPts val="0"/>
              </a:spcBef>
              <a:spcAft>
                <a:spcPts val="0"/>
              </a:spcAft>
              <a:buSzPts val="2700"/>
              <a:buFont typeface="Times New Roman"/>
              <a:buChar char="-"/>
            </a:pPr>
            <a:r>
              <a:rPr lang="en-US" sz="2700">
                <a:latin typeface="Times New Roman"/>
                <a:ea typeface="Times New Roman"/>
                <a:cs typeface="Times New Roman"/>
                <a:sym typeface="Times New Roman"/>
              </a:rPr>
              <a:t>Language Grammar</a:t>
            </a:r>
            <a:endParaRPr sz="2700">
              <a:latin typeface="Times New Roman"/>
              <a:ea typeface="Times New Roman"/>
              <a:cs typeface="Times New Roman"/>
              <a:sym typeface="Times New Roman"/>
            </a:endParaRPr>
          </a:p>
          <a:p>
            <a:pPr indent="0" lvl="0" marL="0" marR="0" rtl="0" algn="l">
              <a:lnSpc>
                <a:spcPct val="100000"/>
              </a:lnSpc>
              <a:spcBef>
                <a:spcPts val="640"/>
              </a:spcBef>
              <a:spcAft>
                <a:spcPts val="0"/>
              </a:spcAft>
              <a:buClr>
                <a:schemeClr val="dk1"/>
              </a:buClr>
              <a:buSzPts val="3200"/>
              <a:buFont typeface="Arial"/>
              <a:buNone/>
            </a:pPr>
            <a:r>
              <a:rPr lang="en-US" sz="2700">
                <a:latin typeface="Times New Roman"/>
                <a:ea typeface="Times New Roman"/>
                <a:cs typeface="Times New Roman"/>
                <a:sym typeface="Times New Roman"/>
              </a:rPr>
              <a:t>Infrastructure</a:t>
            </a:r>
            <a:endParaRPr sz="2700">
              <a:latin typeface="Times New Roman"/>
              <a:ea typeface="Times New Roman"/>
              <a:cs typeface="Times New Roman"/>
              <a:sym typeface="Times New Roman"/>
            </a:endParaRPr>
          </a:p>
          <a:p>
            <a:pPr indent="-400050" lvl="0" marL="457200" marR="0" rtl="0" algn="l">
              <a:lnSpc>
                <a:spcPct val="100000"/>
              </a:lnSpc>
              <a:spcBef>
                <a:spcPts val="0"/>
              </a:spcBef>
              <a:spcAft>
                <a:spcPts val="0"/>
              </a:spcAft>
              <a:buSzPts val="2700"/>
              <a:buFont typeface="Times New Roman"/>
              <a:buChar char="-"/>
            </a:pPr>
            <a:r>
              <a:rPr lang="en-US" sz="2700">
                <a:latin typeface="Times New Roman"/>
                <a:ea typeface="Times New Roman"/>
                <a:cs typeface="Times New Roman"/>
                <a:sym typeface="Times New Roman"/>
              </a:rPr>
              <a:t>Build System</a:t>
            </a:r>
            <a:endParaRPr sz="2700">
              <a:latin typeface="Times New Roman"/>
              <a:ea typeface="Times New Roman"/>
              <a:cs typeface="Times New Roman"/>
              <a:sym typeface="Times New Roman"/>
            </a:endParaRPr>
          </a:p>
          <a:p>
            <a:pPr indent="-400050" lvl="0" marL="457200" marR="0" rtl="0" algn="l">
              <a:lnSpc>
                <a:spcPct val="100000"/>
              </a:lnSpc>
              <a:spcBef>
                <a:spcPts val="0"/>
              </a:spcBef>
              <a:spcAft>
                <a:spcPts val="0"/>
              </a:spcAft>
              <a:buSzPts val="2700"/>
              <a:buFont typeface="Times New Roman"/>
              <a:buChar char="-"/>
            </a:pPr>
            <a:r>
              <a:rPr lang="en-US" sz="2700">
                <a:latin typeface="Times New Roman"/>
                <a:ea typeface="Times New Roman"/>
                <a:cs typeface="Times New Roman"/>
                <a:sym typeface="Times New Roman"/>
              </a:rPr>
              <a:t>Git system</a:t>
            </a:r>
            <a:endParaRPr sz="2700">
              <a:latin typeface="Times New Roman"/>
              <a:ea typeface="Times New Roman"/>
              <a:cs typeface="Times New Roman"/>
              <a:sym typeface="Times New Roman"/>
            </a:endParaRPr>
          </a:p>
          <a:p>
            <a:pPr indent="-400050" lvl="0" marL="457200" marR="0" rtl="0" algn="l">
              <a:lnSpc>
                <a:spcPct val="100000"/>
              </a:lnSpc>
              <a:spcBef>
                <a:spcPts val="0"/>
              </a:spcBef>
              <a:spcAft>
                <a:spcPts val="0"/>
              </a:spcAft>
              <a:buSzPts val="2700"/>
              <a:buFont typeface="Times New Roman"/>
              <a:buChar char="-"/>
            </a:pPr>
            <a:r>
              <a:rPr lang="en-US" sz="2700">
                <a:latin typeface="Times New Roman"/>
                <a:ea typeface="Times New Roman"/>
                <a:cs typeface="Times New Roman"/>
                <a:sym typeface="Times New Roman"/>
              </a:rPr>
              <a:t>Architecture Design</a:t>
            </a:r>
            <a:endParaRPr sz="2700">
              <a:latin typeface="Times New Roman"/>
              <a:ea typeface="Times New Roman"/>
              <a:cs typeface="Times New Roman"/>
              <a:sym typeface="Times New Roman"/>
            </a:endParaRPr>
          </a:p>
        </p:txBody>
      </p:sp>
      <p:sp>
        <p:nvSpPr>
          <p:cNvPr id="112" name="Google Shape;112;p4"/>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5"/>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18" name="Google Shape;118;p5"/>
          <p:cNvSpPr txBox="1"/>
          <p:nvPr>
            <p:ph type="title"/>
          </p:nvPr>
        </p:nvSpPr>
        <p:spPr>
          <a:xfrm>
            <a:off x="609600" y="76200"/>
            <a:ext cx="8229600" cy="1143000"/>
          </a:xfrm>
          <a:prstGeom prst="rect">
            <a:avLst/>
          </a:prstGeom>
          <a:noFill/>
          <a:ln>
            <a:noFill/>
          </a:ln>
        </p:spPr>
        <p:txBody>
          <a:bodyPr anchorCtr="0" anchor="ctr" bIns="45675" lIns="91375" spcFirstLastPara="1" rIns="91375" wrap="square" tIns="45675">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Sprint 2</a:t>
            </a:r>
            <a:endParaRPr/>
          </a:p>
        </p:txBody>
      </p:sp>
      <p:sp>
        <p:nvSpPr>
          <p:cNvPr id="119" name="Google Shape;119;p5"/>
          <p:cNvSpPr txBox="1"/>
          <p:nvPr>
            <p:ph idx="1" type="body"/>
          </p:nvPr>
        </p:nvSpPr>
        <p:spPr>
          <a:xfrm>
            <a:off x="457200" y="1295400"/>
            <a:ext cx="8229600" cy="4830763"/>
          </a:xfrm>
          <a:prstGeom prst="rect">
            <a:avLst/>
          </a:prstGeom>
          <a:noFill/>
          <a:ln>
            <a:noFill/>
          </a:ln>
        </p:spPr>
        <p:txBody>
          <a:bodyPr anchorCtr="0" anchor="t" bIns="45675" lIns="91375" spcFirstLastPara="1" rIns="91375" wrap="square" tIns="45675">
            <a:noAutofit/>
          </a:bodyPr>
          <a:lstStyle/>
          <a:p>
            <a:pPr indent="0" lvl="0" marL="0" rtl="0" algn="l">
              <a:spcBef>
                <a:spcPts val="0"/>
              </a:spcBef>
              <a:spcAft>
                <a:spcPts val="0"/>
              </a:spcAft>
              <a:buClr>
                <a:schemeClr val="dk1"/>
              </a:buClr>
              <a:buSzPts val="3200"/>
              <a:buNone/>
            </a:pPr>
            <a:r>
              <a:rPr lang="en-US">
                <a:latin typeface="Times New Roman"/>
                <a:ea typeface="Times New Roman"/>
                <a:cs typeface="Times New Roman"/>
                <a:sym typeface="Times New Roman"/>
              </a:rPr>
              <a:t>User Stories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Execute a single cell (8 SP)</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640"/>
              </a:spcBef>
              <a:spcAft>
                <a:spcPts val="0"/>
              </a:spcAft>
              <a:buClr>
                <a:schemeClr val="dk1"/>
              </a:buClr>
              <a:buSzPts val="3200"/>
              <a:buNone/>
            </a:pPr>
            <a:r>
              <a:rPr lang="en-US">
                <a:latin typeface="Times New Roman"/>
                <a:ea typeface="Times New Roman"/>
                <a:cs typeface="Times New Roman"/>
                <a:sym typeface="Times New Roman"/>
              </a:rPr>
              <a:t>Infrastructure</a:t>
            </a:r>
            <a:endParaRPr>
              <a:latin typeface="Times New Roman"/>
              <a:ea typeface="Times New Roman"/>
              <a:cs typeface="Times New Roman"/>
              <a:sym typeface="Times New Roman"/>
            </a:endParaRPr>
          </a:p>
          <a:p>
            <a:pPr indent="-342900" lvl="0" marL="457200" rtl="0" algn="l">
              <a:spcBef>
                <a:spcPts val="640"/>
              </a:spcBef>
              <a:spcAft>
                <a:spcPts val="0"/>
              </a:spcAft>
              <a:buSzPts val="1800"/>
              <a:buFont typeface="Times New Roman"/>
              <a:buChar char="-"/>
            </a:pPr>
            <a:r>
              <a:rPr lang="en-US">
                <a:latin typeface="Times New Roman"/>
                <a:ea typeface="Times New Roman"/>
                <a:cs typeface="Times New Roman"/>
                <a:sym typeface="Times New Roman"/>
              </a:rPr>
              <a:t>Testing Framework</a:t>
            </a:r>
            <a:endParaRPr/>
          </a:p>
        </p:txBody>
      </p:sp>
      <p:sp>
        <p:nvSpPr>
          <p:cNvPr id="120" name="Google Shape;120;p5"/>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6"/>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26" name="Google Shape;126;p6"/>
          <p:cNvSpPr txBox="1"/>
          <p:nvPr>
            <p:ph type="title"/>
          </p:nvPr>
        </p:nvSpPr>
        <p:spPr>
          <a:xfrm>
            <a:off x="489857" y="60290"/>
            <a:ext cx="8229600" cy="1143000"/>
          </a:xfrm>
          <a:prstGeom prst="rect">
            <a:avLst/>
          </a:prstGeom>
          <a:noFill/>
          <a:ln>
            <a:noFill/>
          </a:ln>
        </p:spPr>
        <p:txBody>
          <a:bodyPr anchorCtr="0" anchor="ctr" bIns="45675" lIns="91375" spcFirstLastPara="1" rIns="91375" wrap="square" tIns="45675">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Sprint 3</a:t>
            </a:r>
            <a:endParaRPr/>
          </a:p>
        </p:txBody>
      </p:sp>
      <p:sp>
        <p:nvSpPr>
          <p:cNvPr id="127" name="Google Shape;127;p6"/>
          <p:cNvSpPr txBox="1"/>
          <p:nvPr>
            <p:ph idx="1" type="body"/>
          </p:nvPr>
        </p:nvSpPr>
        <p:spPr>
          <a:xfrm>
            <a:off x="457200" y="1219200"/>
            <a:ext cx="8229600" cy="4906963"/>
          </a:xfrm>
          <a:prstGeom prst="rect">
            <a:avLst/>
          </a:prstGeom>
          <a:noFill/>
          <a:ln>
            <a:noFill/>
          </a:ln>
        </p:spPr>
        <p:txBody>
          <a:bodyPr anchorCtr="0" anchor="t" bIns="45675" lIns="91375" spcFirstLastPara="1" rIns="91375" wrap="square" tIns="45675">
            <a:noAutofit/>
          </a:bodyPr>
          <a:lstStyle/>
          <a:p>
            <a:pPr indent="0" lvl="0" marL="0" rtl="0" algn="l">
              <a:spcBef>
                <a:spcPts val="0"/>
              </a:spcBef>
              <a:spcAft>
                <a:spcPts val="0"/>
              </a:spcAft>
              <a:buClr>
                <a:schemeClr val="dk1"/>
              </a:buClr>
              <a:buSzPts val="3200"/>
              <a:buNone/>
            </a:pPr>
            <a:r>
              <a:rPr lang="en-US">
                <a:latin typeface="Times New Roman"/>
                <a:ea typeface="Times New Roman"/>
                <a:cs typeface="Times New Roman"/>
                <a:sym typeface="Times New Roman"/>
              </a:rPr>
              <a:t>User Stories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Execute Spreadsheet (2 SP)</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Edit Spreadsheet (2 SP)</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Edit Cell in Text Editor (1 SP)</a:t>
            </a:r>
            <a:endParaRPr>
              <a:latin typeface="Times New Roman"/>
              <a:ea typeface="Times New Roman"/>
              <a:cs typeface="Times New Roman"/>
              <a:sym typeface="Times New Roman"/>
            </a:endParaRPr>
          </a:p>
          <a:p>
            <a:pPr indent="0" lvl="0" marL="0" rtl="0" algn="l">
              <a:spcBef>
                <a:spcPts val="640"/>
              </a:spcBef>
              <a:spcAft>
                <a:spcPts val="0"/>
              </a:spcAft>
              <a:buClr>
                <a:schemeClr val="dk1"/>
              </a:buClr>
              <a:buSzPts val="3200"/>
              <a:buFont typeface="Arial"/>
              <a:buNone/>
            </a:pPr>
            <a:r>
              <a:t/>
            </a:r>
            <a:endParaRPr/>
          </a:p>
        </p:txBody>
      </p:sp>
      <p:sp>
        <p:nvSpPr>
          <p:cNvPr id="128" name="Google Shape;128;p6"/>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7"/>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34" name="Google Shape;134;p7"/>
          <p:cNvSpPr txBox="1"/>
          <p:nvPr>
            <p:ph type="title"/>
          </p:nvPr>
        </p:nvSpPr>
        <p:spPr>
          <a:xfrm>
            <a:off x="533400" y="76200"/>
            <a:ext cx="8229600" cy="1143000"/>
          </a:xfrm>
          <a:prstGeom prst="rect">
            <a:avLst/>
          </a:prstGeom>
          <a:noFill/>
          <a:ln>
            <a:noFill/>
          </a:ln>
        </p:spPr>
        <p:txBody>
          <a:bodyPr anchorCtr="0" anchor="ctr" bIns="45675" lIns="91375" spcFirstLastPara="1" rIns="91375" wrap="square" tIns="45675">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Architecture</a:t>
            </a:r>
            <a:endParaRPr/>
          </a:p>
        </p:txBody>
      </p:sp>
      <p:sp>
        <p:nvSpPr>
          <p:cNvPr id="135" name="Google Shape;135;p7"/>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6" name="Google Shape;136;p7"/>
          <p:cNvSpPr/>
          <p:nvPr/>
        </p:nvSpPr>
        <p:spPr>
          <a:xfrm>
            <a:off x="638400" y="1414525"/>
            <a:ext cx="3933600" cy="138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alibri"/>
                <a:ea typeface="Calibri"/>
                <a:cs typeface="Calibri"/>
                <a:sym typeface="Calibri"/>
              </a:rPr>
              <a:t>Editor</a:t>
            </a:r>
            <a:endParaRPr sz="1800">
              <a:latin typeface="Calibri"/>
              <a:ea typeface="Calibri"/>
              <a:cs typeface="Calibri"/>
              <a:sym typeface="Calibri"/>
            </a:endParaRPr>
          </a:p>
        </p:txBody>
      </p:sp>
      <p:sp>
        <p:nvSpPr>
          <p:cNvPr id="137" name="Google Shape;137;p7"/>
          <p:cNvSpPr/>
          <p:nvPr/>
        </p:nvSpPr>
        <p:spPr>
          <a:xfrm>
            <a:off x="638400" y="3609225"/>
            <a:ext cx="3933600" cy="138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alibri"/>
                <a:ea typeface="Calibri"/>
                <a:cs typeface="Calibri"/>
                <a:sym typeface="Calibri"/>
              </a:rPr>
              <a:t>Engine</a:t>
            </a:r>
            <a:endParaRPr sz="1800">
              <a:latin typeface="Calibri"/>
              <a:ea typeface="Calibri"/>
              <a:cs typeface="Calibri"/>
              <a:sym typeface="Calibri"/>
            </a:endParaRPr>
          </a:p>
        </p:txBody>
      </p:sp>
      <p:sp>
        <p:nvSpPr>
          <p:cNvPr id="138" name="Google Shape;138;p7"/>
          <p:cNvSpPr/>
          <p:nvPr/>
        </p:nvSpPr>
        <p:spPr>
          <a:xfrm>
            <a:off x="721025" y="4179950"/>
            <a:ext cx="1859700" cy="6096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Calibri"/>
                <a:ea typeface="Calibri"/>
                <a:cs typeface="Calibri"/>
                <a:sym typeface="Calibri"/>
              </a:rPr>
              <a:t>Parser</a:t>
            </a:r>
            <a:endParaRPr>
              <a:solidFill>
                <a:srgbClr val="FFFFFF"/>
              </a:solidFill>
              <a:latin typeface="Calibri"/>
              <a:ea typeface="Calibri"/>
              <a:cs typeface="Calibri"/>
              <a:sym typeface="Calibri"/>
            </a:endParaRPr>
          </a:p>
        </p:txBody>
      </p:sp>
      <p:sp>
        <p:nvSpPr>
          <p:cNvPr id="139" name="Google Shape;139;p7"/>
          <p:cNvSpPr/>
          <p:nvPr/>
        </p:nvSpPr>
        <p:spPr>
          <a:xfrm>
            <a:off x="2629650" y="4179950"/>
            <a:ext cx="1859700" cy="6096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Calibri"/>
                <a:ea typeface="Calibri"/>
                <a:cs typeface="Calibri"/>
                <a:sym typeface="Calibri"/>
              </a:rPr>
              <a:t>Interpreter</a:t>
            </a:r>
            <a:endParaRPr>
              <a:solidFill>
                <a:srgbClr val="FFFFFF"/>
              </a:solidFill>
              <a:latin typeface="Calibri"/>
              <a:ea typeface="Calibri"/>
              <a:cs typeface="Calibri"/>
              <a:sym typeface="Calibri"/>
            </a:endParaRPr>
          </a:p>
        </p:txBody>
      </p:sp>
      <p:sp>
        <p:nvSpPr>
          <p:cNvPr id="140" name="Google Shape;140;p7"/>
          <p:cNvSpPr/>
          <p:nvPr/>
        </p:nvSpPr>
        <p:spPr>
          <a:xfrm>
            <a:off x="721038" y="2043700"/>
            <a:ext cx="1859700" cy="6096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Calibri"/>
                <a:ea typeface="Calibri"/>
                <a:cs typeface="Calibri"/>
                <a:sym typeface="Calibri"/>
              </a:rPr>
              <a:t>Display/Renderer</a:t>
            </a:r>
            <a:endParaRPr>
              <a:solidFill>
                <a:srgbClr val="FFFFFF"/>
              </a:solidFill>
              <a:latin typeface="Calibri"/>
              <a:ea typeface="Calibri"/>
              <a:cs typeface="Calibri"/>
              <a:sym typeface="Calibri"/>
            </a:endParaRPr>
          </a:p>
        </p:txBody>
      </p:sp>
      <p:sp>
        <p:nvSpPr>
          <p:cNvPr id="141" name="Google Shape;141;p7"/>
          <p:cNvSpPr txBox="1"/>
          <p:nvPr/>
        </p:nvSpPr>
        <p:spPr>
          <a:xfrm>
            <a:off x="5999700" y="1878475"/>
            <a:ext cx="1368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latin typeface="Calibri"/>
                <a:ea typeface="Calibri"/>
                <a:cs typeface="Calibri"/>
                <a:sym typeface="Calibri"/>
              </a:rPr>
              <a:t>Opens VIM</a:t>
            </a:r>
            <a:endParaRPr sz="1800">
              <a:solidFill>
                <a:schemeClr val="dk1"/>
              </a:solidFill>
              <a:latin typeface="Calibri"/>
              <a:ea typeface="Calibri"/>
              <a:cs typeface="Calibri"/>
              <a:sym typeface="Calibri"/>
            </a:endParaRPr>
          </a:p>
        </p:txBody>
      </p:sp>
      <p:cxnSp>
        <p:nvCxnSpPr>
          <p:cNvPr id="142" name="Google Shape;142;p7"/>
          <p:cNvCxnSpPr>
            <a:stCxn id="136" idx="3"/>
            <a:endCxn id="141" idx="0"/>
          </p:cNvCxnSpPr>
          <p:nvPr/>
        </p:nvCxnSpPr>
        <p:spPr>
          <a:xfrm flipH="1" rot="10800000">
            <a:off x="4572000" y="1878625"/>
            <a:ext cx="2112000" cy="230700"/>
          </a:xfrm>
          <a:prstGeom prst="curvedConnector4">
            <a:avLst>
              <a:gd fmla="val 33800" name="adj1"/>
              <a:gd fmla="val 203283" name="adj2"/>
            </a:avLst>
          </a:prstGeom>
          <a:noFill/>
          <a:ln cap="flat" cmpd="sng" w="38100">
            <a:solidFill>
              <a:schemeClr val="dk2"/>
            </a:solidFill>
            <a:prstDash val="solid"/>
            <a:round/>
            <a:headEnd len="med" w="med" type="none"/>
            <a:tailEnd len="med" w="med" type="triangle"/>
          </a:ln>
        </p:spPr>
      </p:cxnSp>
      <p:cxnSp>
        <p:nvCxnSpPr>
          <p:cNvPr id="143" name="Google Shape;143;p7"/>
          <p:cNvCxnSpPr>
            <a:stCxn id="138" idx="0"/>
            <a:endCxn id="140" idx="2"/>
          </p:cNvCxnSpPr>
          <p:nvPr/>
        </p:nvCxnSpPr>
        <p:spPr>
          <a:xfrm rot="10800000">
            <a:off x="1650875" y="2653250"/>
            <a:ext cx="0" cy="1526700"/>
          </a:xfrm>
          <a:prstGeom prst="straightConnector1">
            <a:avLst/>
          </a:prstGeom>
          <a:noFill/>
          <a:ln cap="flat" cmpd="sng" w="38100">
            <a:solidFill>
              <a:schemeClr val="dk2"/>
            </a:solidFill>
            <a:prstDash val="solid"/>
            <a:round/>
            <a:headEnd len="med" w="med" type="none"/>
            <a:tailEnd len="med" w="med" type="triangle"/>
          </a:ln>
        </p:spPr>
      </p:cxnSp>
      <p:sp>
        <p:nvSpPr>
          <p:cNvPr id="144" name="Google Shape;144;p7"/>
          <p:cNvSpPr txBox="1"/>
          <p:nvPr/>
        </p:nvSpPr>
        <p:spPr>
          <a:xfrm>
            <a:off x="721050" y="2948225"/>
            <a:ext cx="834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Errors detected</a:t>
            </a:r>
            <a:endParaRPr>
              <a:solidFill>
                <a:schemeClr val="dk1"/>
              </a:solidFill>
              <a:latin typeface="Calibri"/>
              <a:ea typeface="Calibri"/>
              <a:cs typeface="Calibri"/>
              <a:sym typeface="Calibri"/>
            </a:endParaRPr>
          </a:p>
        </p:txBody>
      </p:sp>
      <p:cxnSp>
        <p:nvCxnSpPr>
          <p:cNvPr id="145" name="Google Shape;145;p7"/>
          <p:cNvCxnSpPr>
            <a:stCxn id="139" idx="0"/>
            <a:endCxn id="140" idx="3"/>
          </p:cNvCxnSpPr>
          <p:nvPr/>
        </p:nvCxnSpPr>
        <p:spPr>
          <a:xfrm rot="10800000">
            <a:off x="2580600" y="2348450"/>
            <a:ext cx="978900" cy="1831500"/>
          </a:xfrm>
          <a:prstGeom prst="straightConnector1">
            <a:avLst/>
          </a:prstGeom>
          <a:noFill/>
          <a:ln cap="flat" cmpd="sng" w="38100">
            <a:solidFill>
              <a:schemeClr val="dk2"/>
            </a:solidFill>
            <a:prstDash val="solid"/>
            <a:round/>
            <a:headEnd len="med" w="med" type="none"/>
            <a:tailEnd len="med" w="med" type="triangle"/>
          </a:ln>
        </p:spPr>
      </p:cxnSp>
      <p:cxnSp>
        <p:nvCxnSpPr>
          <p:cNvPr id="146" name="Google Shape;146;p7"/>
          <p:cNvCxnSpPr>
            <a:stCxn id="136" idx="3"/>
            <a:endCxn id="138" idx="2"/>
          </p:cNvCxnSpPr>
          <p:nvPr/>
        </p:nvCxnSpPr>
        <p:spPr>
          <a:xfrm flipH="1">
            <a:off x="1650900" y="2109325"/>
            <a:ext cx="2921100" cy="2680200"/>
          </a:xfrm>
          <a:prstGeom prst="curvedConnector4">
            <a:avLst>
              <a:gd fmla="val -20585" name="adj1"/>
              <a:gd fmla="val 123214" name="adj2"/>
            </a:avLst>
          </a:prstGeom>
          <a:noFill/>
          <a:ln cap="flat" cmpd="sng" w="38100">
            <a:solidFill>
              <a:schemeClr val="dk2"/>
            </a:solidFill>
            <a:prstDash val="solid"/>
            <a:round/>
            <a:headEnd len="med" w="med" type="none"/>
            <a:tailEnd len="med" w="med" type="triangle"/>
          </a:ln>
        </p:spPr>
      </p:cxnSp>
      <p:sp>
        <p:nvSpPr>
          <p:cNvPr id="147" name="Google Shape;147;p7"/>
          <p:cNvSpPr txBox="1"/>
          <p:nvPr/>
        </p:nvSpPr>
        <p:spPr>
          <a:xfrm>
            <a:off x="3210475" y="2959717"/>
            <a:ext cx="1072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Values after execution</a:t>
            </a:r>
            <a:endParaRPr>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8"/>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53" name="Google Shape;153;p8"/>
          <p:cNvSpPr txBox="1"/>
          <p:nvPr>
            <p:ph type="title"/>
          </p:nvPr>
        </p:nvSpPr>
        <p:spPr>
          <a:xfrm>
            <a:off x="457200" y="76200"/>
            <a:ext cx="8229600" cy="1143000"/>
          </a:xfrm>
          <a:prstGeom prst="rect">
            <a:avLst/>
          </a:prstGeom>
          <a:noFill/>
          <a:ln>
            <a:noFill/>
          </a:ln>
        </p:spPr>
        <p:txBody>
          <a:bodyPr anchorCtr="0" anchor="ctr" bIns="45675" lIns="91375" spcFirstLastPara="1" rIns="91375" wrap="square" tIns="45675">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Technologies</a:t>
            </a:r>
            <a:endParaRPr/>
          </a:p>
        </p:txBody>
      </p:sp>
      <p:sp>
        <p:nvSpPr>
          <p:cNvPr id="154" name="Google Shape;154;p8"/>
          <p:cNvSpPr txBox="1"/>
          <p:nvPr>
            <p:ph idx="1" type="body"/>
          </p:nvPr>
        </p:nvSpPr>
        <p:spPr>
          <a:xfrm>
            <a:off x="457200" y="1219200"/>
            <a:ext cx="8229600" cy="4906963"/>
          </a:xfrm>
          <a:prstGeom prst="rect">
            <a:avLst/>
          </a:prstGeom>
          <a:noFill/>
          <a:ln>
            <a:noFill/>
          </a:ln>
        </p:spPr>
        <p:txBody>
          <a:bodyPr anchorCtr="0" anchor="t" bIns="45675" lIns="91375" spcFirstLastPara="1" rIns="91375" wrap="square" tIns="45675">
            <a:noAutofit/>
          </a:bodyPr>
          <a:lstStyle/>
          <a:p>
            <a:pPr indent="-342900" lvl="0" marL="457200" rtl="0" algn="l">
              <a:spcBef>
                <a:spcPts val="640"/>
              </a:spcBef>
              <a:spcAft>
                <a:spcPts val="0"/>
              </a:spcAft>
              <a:buSzPts val="1800"/>
              <a:buChar char="-"/>
            </a:pPr>
            <a:r>
              <a:rPr lang="en-US">
                <a:latin typeface="Times New Roman"/>
                <a:ea typeface="Times New Roman"/>
                <a:cs typeface="Times New Roman"/>
                <a:sym typeface="Times New Roman"/>
              </a:rPr>
              <a:t>C Programming </a:t>
            </a:r>
            <a:r>
              <a:rPr lang="en-US">
                <a:latin typeface="Times New Roman"/>
                <a:ea typeface="Times New Roman"/>
                <a:cs typeface="Times New Roman"/>
                <a:sym typeface="Times New Roman"/>
              </a:rPr>
              <a:t>Language</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Spreadsheets</a:t>
            </a:r>
            <a:endParaRPr>
              <a:latin typeface="Times New Roman"/>
              <a:ea typeface="Times New Roman"/>
              <a:cs typeface="Times New Roman"/>
              <a:sym typeface="Times New Roman"/>
            </a:endParaRPr>
          </a:p>
          <a:p>
            <a:pPr indent="-342900" lvl="0" marL="457200" rtl="0" algn="l">
              <a:spcBef>
                <a:spcPts val="0"/>
              </a:spcBef>
              <a:spcAft>
                <a:spcPts val="0"/>
              </a:spcAft>
              <a:buSzPts val="1800"/>
              <a:buChar char="-"/>
            </a:pPr>
            <a:r>
              <a:rPr lang="en-US">
                <a:latin typeface="Times New Roman"/>
                <a:ea typeface="Times New Roman"/>
                <a:cs typeface="Times New Roman"/>
                <a:sym typeface="Times New Roman"/>
              </a:rPr>
              <a:t>CSV Files</a:t>
            </a:r>
            <a:endParaRPr/>
          </a:p>
          <a:p>
            <a:pPr indent="-342900" lvl="0" marL="457200" rtl="0" algn="l">
              <a:spcBef>
                <a:spcPts val="0"/>
              </a:spcBef>
              <a:spcAft>
                <a:spcPts val="0"/>
              </a:spcAft>
              <a:buSzPts val="1800"/>
              <a:buChar char="-"/>
            </a:pPr>
            <a:r>
              <a:rPr lang="en-US">
                <a:latin typeface="Times New Roman"/>
                <a:ea typeface="Times New Roman"/>
                <a:cs typeface="Times New Roman"/>
                <a:sym typeface="Times New Roman"/>
              </a:rPr>
              <a:t>GNU Make</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Clang/llvm</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Unix</a:t>
            </a:r>
            <a:endParaRPr>
              <a:latin typeface="Times New Roman"/>
              <a:ea typeface="Times New Roman"/>
              <a:cs typeface="Times New Roman"/>
              <a:sym typeface="Times New Roman"/>
            </a:endParaRPr>
          </a:p>
          <a:p>
            <a:pPr indent="0" lvl="0" marL="0" rtl="0" algn="l">
              <a:spcBef>
                <a:spcPts val="640"/>
              </a:spcBef>
              <a:spcAft>
                <a:spcPts val="0"/>
              </a:spcAft>
              <a:buClr>
                <a:schemeClr val="dk1"/>
              </a:buClr>
              <a:buSzPts val="3200"/>
              <a:buFont typeface="Arial"/>
              <a:buNone/>
            </a:pPr>
            <a:r>
              <a:t/>
            </a:r>
            <a:endParaRPr/>
          </a:p>
        </p:txBody>
      </p:sp>
      <p:sp>
        <p:nvSpPr>
          <p:cNvPr id="155" name="Google Shape;155;p8"/>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9"/>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61" name="Google Shape;161;p9"/>
          <p:cNvSpPr txBox="1"/>
          <p:nvPr>
            <p:ph type="title"/>
          </p:nvPr>
        </p:nvSpPr>
        <p:spPr>
          <a:xfrm>
            <a:off x="609600" y="103833"/>
            <a:ext cx="8229600" cy="1143000"/>
          </a:xfrm>
          <a:prstGeom prst="rect">
            <a:avLst/>
          </a:prstGeom>
          <a:noFill/>
          <a:ln>
            <a:noFill/>
          </a:ln>
        </p:spPr>
        <p:txBody>
          <a:bodyPr anchorCtr="0" anchor="ctr" bIns="45675" lIns="91375" spcFirstLastPara="1" rIns="91375" wrap="square" tIns="45675">
            <a:noAutofit/>
          </a:bodyPr>
          <a:lstStyle/>
          <a:p>
            <a:pPr indent="0" lvl="0" marL="0" rtl="0" algn="ctr">
              <a:spcBef>
                <a:spcPts val="0"/>
              </a:spcBef>
              <a:spcAft>
                <a:spcPts val="0"/>
              </a:spcAft>
              <a:buNone/>
            </a:pPr>
            <a:r>
              <a:rPr lang="en-US">
                <a:solidFill>
                  <a:srgbClr val="17365D"/>
                </a:solidFill>
                <a:latin typeface="Times New Roman"/>
                <a:ea typeface="Times New Roman"/>
                <a:cs typeface="Times New Roman"/>
                <a:sym typeface="Times New Roman"/>
              </a:rPr>
              <a:t>Challenges/Risks</a:t>
            </a:r>
            <a:endParaRPr/>
          </a:p>
        </p:txBody>
      </p:sp>
      <p:sp>
        <p:nvSpPr>
          <p:cNvPr id="162" name="Google Shape;162;p9"/>
          <p:cNvSpPr txBox="1"/>
          <p:nvPr>
            <p:ph idx="1" type="body"/>
          </p:nvPr>
        </p:nvSpPr>
        <p:spPr>
          <a:xfrm>
            <a:off x="457200" y="1371600"/>
            <a:ext cx="8229600" cy="4754700"/>
          </a:xfrm>
          <a:prstGeom prst="rect">
            <a:avLst/>
          </a:prstGeom>
          <a:noFill/>
          <a:ln>
            <a:noFill/>
          </a:ln>
        </p:spPr>
        <p:txBody>
          <a:bodyPr anchorCtr="0" anchor="t" bIns="45675" lIns="91375" spcFirstLastPara="1" rIns="91375" wrap="square" tIns="45675">
            <a:noAutofit/>
          </a:bodyPr>
          <a:lstStyle/>
          <a:p>
            <a:pPr indent="-342900" lvl="0" marL="457200" rtl="0" algn="l">
              <a:spcBef>
                <a:spcPts val="640"/>
              </a:spcBef>
              <a:spcAft>
                <a:spcPts val="0"/>
              </a:spcAft>
              <a:buSzPts val="1800"/>
              <a:buChar char="-"/>
            </a:pPr>
            <a:r>
              <a:rPr lang="en-US">
                <a:latin typeface="Times New Roman"/>
                <a:ea typeface="Times New Roman"/>
                <a:cs typeface="Times New Roman"/>
                <a:sym typeface="Times New Roman"/>
              </a:rPr>
              <a:t>New Programming Language</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Developing an Editor</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Spreadsheet IDE</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Parsing</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Interpreted VM</a:t>
            </a:r>
            <a:endParaRPr>
              <a:latin typeface="Times New Roman"/>
              <a:ea typeface="Times New Roman"/>
              <a:cs typeface="Times New Roman"/>
              <a:sym typeface="Times New Roman"/>
            </a:endParaRPr>
          </a:p>
        </p:txBody>
      </p:sp>
      <p:sp>
        <p:nvSpPr>
          <p:cNvPr id="163" name="Google Shape;163;p9"/>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2008-09-30T23:31:36Z</dcterms:created>
  <dc:creator>drecept</dc:creator>
</cp:coreProperties>
</file>