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741" r:id="rId5"/>
    <p:sldMasterId id="2147483860" r:id="rId6"/>
    <p:sldMasterId id="2147483866" r:id="rId7"/>
    <p:sldMasterId id="2147483973" r:id="rId8"/>
    <p:sldMasterId id="2147484029" r:id="rId9"/>
  </p:sldMasterIdLst>
  <p:notesMasterIdLst>
    <p:notesMasterId r:id="rId26"/>
  </p:notesMasterIdLst>
  <p:handoutMasterIdLst>
    <p:handoutMasterId r:id="rId27"/>
  </p:handoutMasterIdLst>
  <p:sldIdLst>
    <p:sldId id="10100" r:id="rId10"/>
    <p:sldId id="10101" r:id="rId11"/>
    <p:sldId id="10102" r:id="rId12"/>
    <p:sldId id="10103" r:id="rId13"/>
    <p:sldId id="264" r:id="rId14"/>
    <p:sldId id="265" r:id="rId15"/>
    <p:sldId id="266" r:id="rId16"/>
    <p:sldId id="267" r:id="rId17"/>
    <p:sldId id="268" r:id="rId18"/>
    <p:sldId id="269" r:id="rId19"/>
    <p:sldId id="10104" r:id="rId20"/>
    <p:sldId id="10105" r:id="rId21"/>
    <p:sldId id="10106" r:id="rId22"/>
    <p:sldId id="10107" r:id="rId23"/>
    <p:sldId id="10108" r:id="rId24"/>
    <p:sldId id="10109" r:id="rId25"/>
  </p:sldIdLst>
  <p:sldSz cx="12192000" cy="6858000"/>
  <p:notesSz cx="7010400" cy="9236075"/>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5962" userDrawn="1">
          <p15:clr>
            <a:srgbClr val="A4A3A4"/>
          </p15:clr>
        </p15:guide>
        <p15:guide id="3" pos="1824" userDrawn="1">
          <p15:clr>
            <a:srgbClr val="A4A3A4"/>
          </p15:clr>
        </p15:guide>
        <p15:guide id="4" pos="1704" userDrawn="1">
          <p15:clr>
            <a:srgbClr val="A4A3A4"/>
          </p15:clr>
        </p15:guide>
        <p15:guide id="5" pos="4197" userDrawn="1">
          <p15:clr>
            <a:srgbClr val="A4A3A4"/>
          </p15:clr>
        </p15:guide>
        <p15:guide id="6" orient="horz" pos="1600" userDrawn="1">
          <p15:clr>
            <a:srgbClr val="A4A3A4"/>
          </p15:clr>
        </p15:guide>
        <p15:guide id="7" orient="horz" pos="3125" userDrawn="1">
          <p15:clr>
            <a:srgbClr val="A4A3A4"/>
          </p15:clr>
        </p15:guide>
        <p15:guide id="8" orient="horz" pos="3427" userDrawn="1">
          <p15:clr>
            <a:srgbClr val="A4A3A4"/>
          </p15:clr>
        </p15:guide>
        <p15:guide id="9" orient="horz" pos="3168" userDrawn="1">
          <p15:clr>
            <a:srgbClr val="A4A3A4"/>
          </p15:clr>
        </p15:guide>
        <p15:guide id="10" pos="6825" userDrawn="1">
          <p15:clr>
            <a:srgbClr val="A4A3A4"/>
          </p15:clr>
        </p15:guide>
        <p15:guide id="11" pos="6962" userDrawn="1">
          <p15:clr>
            <a:srgbClr val="A4A3A4"/>
          </p15:clr>
        </p15:guide>
        <p15:guide id="12" orient="horz" pos="1504" userDrawn="1">
          <p15:clr>
            <a:srgbClr val="A4A3A4"/>
          </p15:clr>
        </p15:guide>
        <p15:guide id="13" pos="540" userDrawn="1">
          <p15:clr>
            <a:srgbClr val="A4A3A4"/>
          </p15:clr>
        </p15:guide>
        <p15:guide id="14" orient="horz" pos="1912" userDrawn="1">
          <p15:clr>
            <a:srgbClr val="A4A3A4"/>
          </p15:clr>
        </p15:guide>
        <p15:guide id="15" orient="horz" pos="3859" userDrawn="1">
          <p15:clr>
            <a:srgbClr val="A4A3A4"/>
          </p15:clr>
        </p15:guide>
        <p15:guide id="16" orient="horz" pos="38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DIA, Thibault" initials="GT" lastIdx="1" clrIdx="0">
    <p:extLst>
      <p:ext uri="{19B8F6BF-5375-455C-9EA6-DF929625EA0E}">
        <p15:presenceInfo xmlns:p15="http://schemas.microsoft.com/office/powerpoint/2012/main" userId="S::thibault.gandia@capgemini.com::5b724d95-1723-4e82-a2be-666e4c8e69c1" providerId="AD"/>
      </p:ext>
    </p:extLst>
  </p:cmAuthor>
  <p:cmAuthor id="2" name="CHRIST, SABINE" initials="CS" lastIdx="7" clrIdx="1">
    <p:extLst>
      <p:ext uri="{19B8F6BF-5375-455C-9EA6-DF929625EA0E}">
        <p15:presenceInfo xmlns:p15="http://schemas.microsoft.com/office/powerpoint/2012/main" userId="S::sabine.christ@sogeti.com::fd750be8-43e0-462c-9117-e1cfadf4f6f4" providerId="AD"/>
      </p:ext>
    </p:extLst>
  </p:cmAuthor>
  <p:cmAuthor id="3" name="RENAUD, TRISTAN" initials="RT" lastIdx="1" clrIdx="2">
    <p:extLst>
      <p:ext uri="{19B8F6BF-5375-455C-9EA6-DF929625EA0E}">
        <p15:presenceInfo xmlns:p15="http://schemas.microsoft.com/office/powerpoint/2012/main" userId="S::tristan.renaud@sogeti.com::228e8f3a-4ecf-41ff-ac39-5b527019bd15" providerId="AD"/>
      </p:ext>
    </p:extLst>
  </p:cmAuthor>
  <p:cmAuthor id="4" name="GUILLONNEAU, David" initials="GD" lastIdx="2" clrIdx="3">
    <p:extLst>
      <p:ext uri="{19B8F6BF-5375-455C-9EA6-DF929625EA0E}">
        <p15:presenceInfo xmlns:p15="http://schemas.microsoft.com/office/powerpoint/2012/main" userId="S::david.guillonneau@sogeti.com::ce660e0f-e9be-4723-91fa-0df079a549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759"/>
    <a:srgbClr val="0070AD"/>
    <a:srgbClr val="FEF8DE"/>
    <a:srgbClr val="FFFFFF"/>
    <a:srgbClr val="0C0A4A"/>
    <a:srgbClr val="2B0A3D"/>
    <a:srgbClr val="3C0E56"/>
    <a:srgbClr val="330C48"/>
    <a:srgbClr val="300B45"/>
    <a:srgbClr val="CB2A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B2FBD4-8B86-435C-BB78-75FBAFF3F92B}" v="10" dt="2021-06-18T12:00:06.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96" autoAdjust="0"/>
  </p:normalViewPr>
  <p:slideViewPr>
    <p:cSldViewPr snapToGrid="0">
      <p:cViewPr varScale="1">
        <p:scale>
          <a:sx n="80" d="100"/>
          <a:sy n="80" d="100"/>
        </p:scale>
        <p:origin x="112" y="48"/>
      </p:cViewPr>
      <p:guideLst>
        <p:guide pos="3840"/>
        <p:guide pos="5962"/>
        <p:guide pos="1824"/>
        <p:guide pos="1704"/>
        <p:guide pos="4197"/>
        <p:guide orient="horz" pos="1600"/>
        <p:guide orient="horz" pos="3125"/>
        <p:guide orient="horz" pos="3427"/>
        <p:guide orient="horz" pos="3168"/>
        <p:guide pos="6825"/>
        <p:guide pos="6962"/>
        <p:guide orient="horz" pos="1504"/>
        <p:guide pos="540"/>
        <p:guide orient="horz" pos="1912"/>
        <p:guide orient="horz" pos="3859"/>
        <p:guide orient="horz" pos="389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2.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EL, Brice" userId="6a511e47-6b0b-4f0c-98c1-8910d8bf90a4" providerId="ADAL" clId="{D2B2FBD4-8B86-435C-BB78-75FBAFF3F92B}"/>
    <pc:docChg chg="undo custSel addSld delSld modSld">
      <pc:chgData name="MOREL, Brice" userId="6a511e47-6b0b-4f0c-98c1-8910d8bf90a4" providerId="ADAL" clId="{D2B2FBD4-8B86-435C-BB78-75FBAFF3F92B}" dt="2021-06-18T12:00:36.483" v="2270" actId="20577"/>
      <pc:docMkLst>
        <pc:docMk/>
      </pc:docMkLst>
      <pc:sldChg chg="add">
        <pc:chgData name="MOREL, Brice" userId="6a511e47-6b0b-4f0c-98c1-8910d8bf90a4" providerId="ADAL" clId="{D2B2FBD4-8B86-435C-BB78-75FBAFF3F92B}" dt="2021-06-18T11:59:08.434" v="2258"/>
        <pc:sldMkLst>
          <pc:docMk/>
          <pc:sldMk cId="3119576663" sldId="264"/>
        </pc:sldMkLst>
      </pc:sldChg>
      <pc:sldChg chg="add">
        <pc:chgData name="MOREL, Brice" userId="6a511e47-6b0b-4f0c-98c1-8910d8bf90a4" providerId="ADAL" clId="{D2B2FBD4-8B86-435C-BB78-75FBAFF3F92B}" dt="2021-06-18T11:59:08.434" v="2258"/>
        <pc:sldMkLst>
          <pc:docMk/>
          <pc:sldMk cId="1295968621" sldId="265"/>
        </pc:sldMkLst>
      </pc:sldChg>
      <pc:sldChg chg="add">
        <pc:chgData name="MOREL, Brice" userId="6a511e47-6b0b-4f0c-98c1-8910d8bf90a4" providerId="ADAL" clId="{D2B2FBD4-8B86-435C-BB78-75FBAFF3F92B}" dt="2021-06-18T11:59:08.434" v="2258"/>
        <pc:sldMkLst>
          <pc:docMk/>
          <pc:sldMk cId="4198117696" sldId="266"/>
        </pc:sldMkLst>
      </pc:sldChg>
      <pc:sldChg chg="add">
        <pc:chgData name="MOREL, Brice" userId="6a511e47-6b0b-4f0c-98c1-8910d8bf90a4" providerId="ADAL" clId="{D2B2FBD4-8B86-435C-BB78-75FBAFF3F92B}" dt="2021-06-18T11:59:08.434" v="2258"/>
        <pc:sldMkLst>
          <pc:docMk/>
          <pc:sldMk cId="4269683582" sldId="267"/>
        </pc:sldMkLst>
      </pc:sldChg>
      <pc:sldChg chg="add">
        <pc:chgData name="MOREL, Brice" userId="6a511e47-6b0b-4f0c-98c1-8910d8bf90a4" providerId="ADAL" clId="{D2B2FBD4-8B86-435C-BB78-75FBAFF3F92B}" dt="2021-06-18T11:59:08.434" v="2258"/>
        <pc:sldMkLst>
          <pc:docMk/>
          <pc:sldMk cId="2362901096" sldId="268"/>
        </pc:sldMkLst>
      </pc:sldChg>
      <pc:sldChg chg="add">
        <pc:chgData name="MOREL, Brice" userId="6a511e47-6b0b-4f0c-98c1-8910d8bf90a4" providerId="ADAL" clId="{D2B2FBD4-8B86-435C-BB78-75FBAFF3F92B}" dt="2021-06-18T11:59:08.434" v="2258"/>
        <pc:sldMkLst>
          <pc:docMk/>
          <pc:sldMk cId="2676335212" sldId="269"/>
        </pc:sldMkLst>
      </pc:sldChg>
      <pc:sldChg chg="modSp mod">
        <pc:chgData name="MOREL, Brice" userId="6a511e47-6b0b-4f0c-98c1-8910d8bf90a4" providerId="ADAL" clId="{D2B2FBD4-8B86-435C-BB78-75FBAFF3F92B}" dt="2021-06-11T08:58:25.567" v="499" actId="20577"/>
        <pc:sldMkLst>
          <pc:docMk/>
          <pc:sldMk cId="2170975358" sldId="10100"/>
        </pc:sldMkLst>
        <pc:spChg chg="mod">
          <ac:chgData name="MOREL, Brice" userId="6a511e47-6b0b-4f0c-98c1-8910d8bf90a4" providerId="ADAL" clId="{D2B2FBD4-8B86-435C-BB78-75FBAFF3F92B}" dt="2021-06-11T08:48:18.442" v="476" actId="20577"/>
          <ac:spMkLst>
            <pc:docMk/>
            <pc:sldMk cId="2170975358" sldId="10100"/>
            <ac:spMk id="30" creationId="{C4CFF2E2-E6E2-4C17-8618-1BEB1E59961B}"/>
          </ac:spMkLst>
        </pc:spChg>
        <pc:spChg chg="mod">
          <ac:chgData name="MOREL, Brice" userId="6a511e47-6b0b-4f0c-98c1-8910d8bf90a4" providerId="ADAL" clId="{D2B2FBD4-8B86-435C-BB78-75FBAFF3F92B}" dt="2021-06-11T08:49:27.611" v="492" actId="6549"/>
          <ac:spMkLst>
            <pc:docMk/>
            <pc:sldMk cId="2170975358" sldId="10100"/>
            <ac:spMk id="33" creationId="{97D51765-7E74-4197-9F8E-9D286DAB6A46}"/>
          </ac:spMkLst>
        </pc:spChg>
        <pc:spChg chg="mod">
          <ac:chgData name="MOREL, Brice" userId="6a511e47-6b0b-4f0c-98c1-8910d8bf90a4" providerId="ADAL" clId="{D2B2FBD4-8B86-435C-BB78-75FBAFF3F92B}" dt="2021-06-11T08:58:25.567" v="499" actId="20577"/>
          <ac:spMkLst>
            <pc:docMk/>
            <pc:sldMk cId="2170975358" sldId="10100"/>
            <ac:spMk id="55" creationId="{D30601FA-9CEF-4B4D-B2E8-F06678B1C755}"/>
          </ac:spMkLst>
        </pc:spChg>
      </pc:sldChg>
      <pc:sldChg chg="delSp modSp add del mod">
        <pc:chgData name="MOREL, Brice" userId="6a511e47-6b0b-4f0c-98c1-8910d8bf90a4" providerId="ADAL" clId="{D2B2FBD4-8B86-435C-BB78-75FBAFF3F92B}" dt="2021-06-18T11:57:42.032" v="2212" actId="1076"/>
        <pc:sldMkLst>
          <pc:docMk/>
          <pc:sldMk cId="594774903" sldId="10101"/>
        </pc:sldMkLst>
        <pc:spChg chg="mod">
          <ac:chgData name="MOREL, Brice" userId="6a511e47-6b0b-4f0c-98c1-8910d8bf90a4" providerId="ADAL" clId="{D2B2FBD4-8B86-435C-BB78-75FBAFF3F92B}" dt="2021-06-18T11:57:42.032" v="2212" actId="1076"/>
          <ac:spMkLst>
            <pc:docMk/>
            <pc:sldMk cId="594774903" sldId="10101"/>
            <ac:spMk id="2" creationId="{807545E2-F5E0-4935-B5A8-20B1B25796BB}"/>
          </ac:spMkLst>
        </pc:spChg>
        <pc:spChg chg="del">
          <ac:chgData name="MOREL, Brice" userId="6a511e47-6b0b-4f0c-98c1-8910d8bf90a4" providerId="ADAL" clId="{D2B2FBD4-8B86-435C-BB78-75FBAFF3F92B}" dt="2021-06-11T07:23:14.607" v="0" actId="478"/>
          <ac:spMkLst>
            <pc:docMk/>
            <pc:sldMk cId="594774903" sldId="10101"/>
            <ac:spMk id="3" creationId="{F1D7B193-5BD7-4D48-953E-F719EEE1BB5D}"/>
          </ac:spMkLst>
        </pc:spChg>
      </pc:sldChg>
      <pc:sldChg chg="modSp add del mod">
        <pc:chgData name="MOREL, Brice" userId="6a511e47-6b0b-4f0c-98c1-8910d8bf90a4" providerId="ADAL" clId="{D2B2FBD4-8B86-435C-BB78-75FBAFF3F92B}" dt="2021-06-18T12:00:36.483" v="2270" actId="20577"/>
        <pc:sldMkLst>
          <pc:docMk/>
          <pc:sldMk cId="3267142087" sldId="10102"/>
        </pc:sldMkLst>
        <pc:spChg chg="mod">
          <ac:chgData name="MOREL, Brice" userId="6a511e47-6b0b-4f0c-98c1-8910d8bf90a4" providerId="ADAL" clId="{D2B2FBD4-8B86-435C-BB78-75FBAFF3F92B}" dt="2021-06-18T12:00:36.483" v="2270" actId="20577"/>
          <ac:spMkLst>
            <pc:docMk/>
            <pc:sldMk cId="3267142087" sldId="10102"/>
            <ac:spMk id="2" creationId="{807545E2-F5E0-4935-B5A8-20B1B25796BB}"/>
          </ac:spMkLst>
        </pc:spChg>
      </pc:sldChg>
      <pc:sldChg chg="addSp delSp new mod">
        <pc:chgData name="MOREL, Brice" userId="6a511e47-6b0b-4f0c-98c1-8910d8bf90a4" providerId="ADAL" clId="{D2B2FBD4-8B86-435C-BB78-75FBAFF3F92B}" dt="2021-06-11T10:13:44.822" v="513" actId="478"/>
        <pc:sldMkLst>
          <pc:docMk/>
          <pc:sldMk cId="1494360622" sldId="10103"/>
        </pc:sldMkLst>
        <pc:spChg chg="del">
          <ac:chgData name="MOREL, Brice" userId="6a511e47-6b0b-4f0c-98c1-8910d8bf90a4" providerId="ADAL" clId="{D2B2FBD4-8B86-435C-BB78-75FBAFF3F92B}" dt="2021-06-11T10:13:44.093" v="512" actId="478"/>
          <ac:spMkLst>
            <pc:docMk/>
            <pc:sldMk cId="1494360622" sldId="10103"/>
            <ac:spMk id="2" creationId="{F8672207-ED3A-43A6-87E1-F575F840C42A}"/>
          </ac:spMkLst>
        </pc:spChg>
        <pc:spChg chg="del">
          <ac:chgData name="MOREL, Brice" userId="6a511e47-6b0b-4f0c-98c1-8910d8bf90a4" providerId="ADAL" clId="{D2B2FBD4-8B86-435C-BB78-75FBAFF3F92B}" dt="2021-06-11T10:13:44.822" v="513" actId="478"/>
          <ac:spMkLst>
            <pc:docMk/>
            <pc:sldMk cId="1494360622" sldId="10103"/>
            <ac:spMk id="3" creationId="{7E231F73-AC93-4704-A801-2BF124BFB33F}"/>
          </ac:spMkLst>
        </pc:spChg>
        <pc:picChg chg="add">
          <ac:chgData name="MOREL, Brice" userId="6a511e47-6b0b-4f0c-98c1-8910d8bf90a4" providerId="ADAL" clId="{D2B2FBD4-8B86-435C-BB78-75FBAFF3F92B}" dt="2021-06-11T10:13:41.049" v="511"/>
          <ac:picMkLst>
            <pc:docMk/>
            <pc:sldMk cId="1494360622" sldId="10103"/>
            <ac:picMk id="4" creationId="{3373F428-B152-4304-8DB4-F16701603F0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86C988DC-9DE3-4390-97AB-D61B85DACE57}" type="datetimeFigureOut">
              <a:rPr lang="pt-PT" smtClean="0"/>
              <a:pPr/>
              <a:t>09/07/2021</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2F190BF9-40D8-49B5-87EF-599BB2C7EE93}" type="slidenum">
              <a:rPr lang="pt-PT" smtClean="0"/>
              <a:pPr/>
              <a:t>‹N°›</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pt-BR"/>
          </a:p>
        </p:txBody>
      </p:sp>
      <p:sp>
        <p:nvSpPr>
          <p:cNvPr id="3" name="Marcador de Posição da Data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0835B8F7-DAC4-4931-8AED-4356A8B2FD64}" type="datetimeFigureOut">
              <a:rPr lang="pt-BR" smtClean="0"/>
              <a:pPr/>
              <a:t>09/07/2021</a:t>
            </a:fld>
            <a:endParaRPr lang="pt-BR"/>
          </a:p>
        </p:txBody>
      </p:sp>
      <p:sp>
        <p:nvSpPr>
          <p:cNvPr id="4" name="Marcador de Posição da Imagem do Diapositivo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pt-BR"/>
          </a:p>
        </p:txBody>
      </p:sp>
      <p:sp>
        <p:nvSpPr>
          <p:cNvPr id="5" name="Marcador de Posição de Notas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C0696B5C-12A0-4042-B4D0-BD3B9A4F58C6}" type="slidenum">
              <a:rPr lang="pt-BR" smtClean="0"/>
              <a:pPr/>
              <a:t>‹N°›</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7636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9659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6.xml"/><Relationship Id="rId4" Type="http://schemas.openxmlformats.org/officeDocument/2006/relationships/hyperlink" Target="https://www.capgemini.com/optimize-your-business-and-it-operations"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s://www.youtube.com/capgeminimedia" TargetMode="External"/><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hyperlink" Target="https://www.capgemini.com/insights-data" TargetMode="External"/><Relationship Id="rId2" Type="http://schemas.openxmlformats.org/officeDocument/2006/relationships/hyperlink" Target="https://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s://www.twitter.com/capgemini" TargetMode="Externa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hyperlink" Target="https://www.facebook.com/capgemini" TargetMode="External"/><Relationship Id="rId4" Type="http://schemas.openxmlformats.org/officeDocument/2006/relationships/hyperlink" Target="https://www.slideshare.net/capgemini" TargetMode="External"/><Relationship Id="rId9"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over1">
    <p:bg>
      <p:bgPr>
        <a:solidFill>
          <a:schemeClr val="bg1"/>
        </a:solidFill>
        <a:effectLst/>
      </p:bgPr>
    </p:bg>
    <p:spTree>
      <p:nvGrpSpPr>
        <p:cNvPr id="1" name=""/>
        <p:cNvGrpSpPr/>
        <p:nvPr/>
      </p:nvGrpSpPr>
      <p:grpSpPr>
        <a:xfrm>
          <a:off x="0" y="0"/>
          <a:ext cx="0" cy="0"/>
          <a:chOff x="0" y="0"/>
          <a:chExt cx="0" cy="0"/>
        </a:xfrm>
      </p:grpSpPr>
      <p:pic>
        <p:nvPicPr>
          <p:cNvPr id="9" name="Picture 8" descr="A person holding a sign&#10;&#10;Description generated with high confidence">
            <a:extLst>
              <a:ext uri="{FF2B5EF4-FFF2-40B4-BE49-F238E27FC236}">
                <a16:creationId xmlns:a16="http://schemas.microsoft.com/office/drawing/2014/main" id="{211B0C81-89D9-405F-9AD2-46E4812357E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Title 1"/>
          <p:cNvSpPr>
            <a:spLocks noGrp="1"/>
          </p:cNvSpPr>
          <p:nvPr>
            <p:ph type="ctrTitle" hasCustomPrompt="1"/>
          </p:nvPr>
        </p:nvSpPr>
        <p:spPr>
          <a:xfrm>
            <a:off x="407988" y="494489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a:t>Click to insert title</a:t>
            </a:r>
          </a:p>
        </p:txBody>
      </p:sp>
      <p:sp>
        <p:nvSpPr>
          <p:cNvPr id="12" name="Subtitle 2"/>
          <p:cNvSpPr>
            <a:spLocks noGrp="1"/>
          </p:cNvSpPr>
          <p:nvPr>
            <p:ph type="subTitle" idx="1" hasCustomPrompt="1"/>
          </p:nvPr>
        </p:nvSpPr>
        <p:spPr>
          <a:xfrm>
            <a:off x="407988" y="5808493"/>
            <a:ext cx="4967932" cy="630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4" name="Rectangle 3">
            <a:extLst>
              <a:ext uri="{FF2B5EF4-FFF2-40B4-BE49-F238E27FC236}">
                <a16:creationId xmlns:a16="http://schemas.microsoft.com/office/drawing/2014/main" id="{076577AA-73E2-400C-8CD6-8845B66960E8}"/>
              </a:ext>
            </a:extLst>
          </p:cNvPr>
          <p:cNvSpPr/>
          <p:nvPr userDrawn="1"/>
        </p:nvSpPr>
        <p:spPr>
          <a:xfrm>
            <a:off x="0" y="0"/>
            <a:ext cx="12192000" cy="6858000"/>
          </a:xfrm>
          <a:prstGeom prst="rect">
            <a:avLst/>
          </a:prstGeom>
          <a:solidFill>
            <a:srgbClr val="FF2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10">
            <a:extLst>
              <a:ext uri="{FF2B5EF4-FFF2-40B4-BE49-F238E27FC236}">
                <a16:creationId xmlns:a16="http://schemas.microsoft.com/office/drawing/2014/main" id="{64A1D69D-F1BD-40FA-A62C-6FC18C35253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7989" y="404813"/>
            <a:ext cx="2335266" cy="720000"/>
          </a:xfrm>
          <a:prstGeom prst="rect">
            <a:avLst/>
          </a:prstGeom>
        </p:spPr>
      </p:pic>
    </p:spTree>
    <p:extLst>
      <p:ext uri="{BB962C8B-B14F-4D97-AF65-F5344CB8AC3E}">
        <p14:creationId xmlns:p14="http://schemas.microsoft.com/office/powerpoint/2010/main" val="3057833530"/>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ver1">
    <p:bg>
      <p:bgPr>
        <a:solidFill>
          <a:schemeClr val="bg1"/>
        </a:solidFill>
        <a:effectLst/>
      </p:bgPr>
    </p:bg>
    <p:spTree>
      <p:nvGrpSpPr>
        <p:cNvPr id="1" name=""/>
        <p:cNvGrpSpPr/>
        <p:nvPr/>
      </p:nvGrpSpPr>
      <p:grpSpPr>
        <a:xfrm>
          <a:off x="0" y="0"/>
          <a:ext cx="0" cy="0"/>
          <a:chOff x="0" y="0"/>
          <a:chExt cx="0" cy="0"/>
        </a:xfrm>
      </p:grpSpPr>
      <p:pic>
        <p:nvPicPr>
          <p:cNvPr id="9" name="Picture 8" descr="A person holding a sign&#10;&#10;Description generated with high confidence">
            <a:extLst>
              <a:ext uri="{FF2B5EF4-FFF2-40B4-BE49-F238E27FC236}">
                <a16:creationId xmlns:a16="http://schemas.microsoft.com/office/drawing/2014/main" id="{211B0C81-89D9-405F-9AD2-46E4812357E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Title 1"/>
          <p:cNvSpPr>
            <a:spLocks noGrp="1"/>
          </p:cNvSpPr>
          <p:nvPr>
            <p:ph type="ctrTitle" hasCustomPrompt="1"/>
          </p:nvPr>
        </p:nvSpPr>
        <p:spPr>
          <a:xfrm>
            <a:off x="407988" y="494489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a:t>Click to insert title</a:t>
            </a:r>
          </a:p>
        </p:txBody>
      </p:sp>
      <p:sp>
        <p:nvSpPr>
          <p:cNvPr id="12" name="Subtitle 2"/>
          <p:cNvSpPr>
            <a:spLocks noGrp="1"/>
          </p:cNvSpPr>
          <p:nvPr>
            <p:ph type="subTitle" idx="1" hasCustomPrompt="1"/>
          </p:nvPr>
        </p:nvSpPr>
        <p:spPr>
          <a:xfrm>
            <a:off x="407988" y="5808493"/>
            <a:ext cx="4967932" cy="630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4" name="Rectangle 3">
            <a:extLst>
              <a:ext uri="{FF2B5EF4-FFF2-40B4-BE49-F238E27FC236}">
                <a16:creationId xmlns:a16="http://schemas.microsoft.com/office/drawing/2014/main" id="{076577AA-73E2-400C-8CD6-8845B66960E8}"/>
              </a:ext>
            </a:extLst>
          </p:cNvPr>
          <p:cNvSpPr/>
          <p:nvPr userDrawn="1"/>
        </p:nvSpPr>
        <p:spPr>
          <a:xfrm>
            <a:off x="0" y="0"/>
            <a:ext cx="12192000" cy="6858000"/>
          </a:xfrm>
          <a:prstGeom prst="rect">
            <a:avLst/>
          </a:prstGeom>
          <a:solidFill>
            <a:srgbClr val="FF2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10">
            <a:extLst>
              <a:ext uri="{FF2B5EF4-FFF2-40B4-BE49-F238E27FC236}">
                <a16:creationId xmlns:a16="http://schemas.microsoft.com/office/drawing/2014/main" id="{64A1D69D-F1BD-40FA-A62C-6FC18C35253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7989" y="404813"/>
            <a:ext cx="2335266" cy="720000"/>
          </a:xfrm>
          <a:prstGeom prst="rect">
            <a:avLst/>
          </a:prstGeom>
        </p:spPr>
      </p:pic>
    </p:spTree>
    <p:extLst>
      <p:ext uri="{BB962C8B-B14F-4D97-AF65-F5344CB8AC3E}">
        <p14:creationId xmlns:p14="http://schemas.microsoft.com/office/powerpoint/2010/main" val="3348314280"/>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Cover2">
    <p:spTree>
      <p:nvGrpSpPr>
        <p:cNvPr id="1" name=""/>
        <p:cNvGrpSpPr/>
        <p:nvPr/>
      </p:nvGrpSpPr>
      <p:grpSpPr>
        <a:xfrm>
          <a:off x="0" y="0"/>
          <a:ext cx="0" cy="0"/>
          <a:chOff x="0" y="0"/>
          <a:chExt cx="0" cy="0"/>
        </a:xfrm>
      </p:grpSpPr>
      <p:sp>
        <p:nvSpPr>
          <p:cNvPr id="13" name="Freeform 12"/>
          <p:cNvSpPr/>
          <p:nvPr userDrawn="1"/>
        </p:nvSpPr>
        <p:spPr>
          <a:xfrm>
            <a:off x="5482542" y="819873"/>
            <a:ext cx="6709458" cy="6038127"/>
          </a:xfrm>
          <a:custGeom>
            <a:avLst/>
            <a:gdLst>
              <a:gd name="connsiteX0" fmla="*/ 3784600 w 6709458"/>
              <a:gd name="connsiteY0" fmla="*/ 0 h 6038127"/>
              <a:gd name="connsiteX1" fmla="*/ 6704981 w 6709458"/>
              <a:gd name="connsiteY1" fmla="*/ 1377243 h 6038127"/>
              <a:gd name="connsiteX2" fmla="*/ 6709458 w 6709458"/>
              <a:gd name="connsiteY2" fmla="*/ 1383230 h 6038127"/>
              <a:gd name="connsiteX3" fmla="*/ 6709458 w 6709458"/>
              <a:gd name="connsiteY3" fmla="*/ 6038127 h 6038127"/>
              <a:gd name="connsiteX4" fmla="*/ 749187 w 6709458"/>
              <a:gd name="connsiteY4" fmla="*/ 6038127 h 6038127"/>
              <a:gd name="connsiteX5" fmla="*/ 646350 w 6709458"/>
              <a:gd name="connsiteY5" fmla="*/ 5900606 h 6038127"/>
              <a:gd name="connsiteX6" fmla="*/ 0 w 6709458"/>
              <a:gd name="connsiteY6" fmla="*/ 3784600 h 6038127"/>
              <a:gd name="connsiteX7" fmla="*/ 3784600 w 6709458"/>
              <a:gd name="connsiteY7" fmla="*/ 0 h 603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9458" h="6038127">
                <a:moveTo>
                  <a:pt x="3784600" y="0"/>
                </a:moveTo>
                <a:cubicBezTo>
                  <a:pt x="4960325" y="0"/>
                  <a:pt x="6010830" y="536126"/>
                  <a:pt x="6704981" y="1377243"/>
                </a:cubicBezTo>
                <a:lnTo>
                  <a:pt x="6709458" y="1383230"/>
                </a:lnTo>
                <a:lnTo>
                  <a:pt x="6709458" y="6038127"/>
                </a:lnTo>
                <a:lnTo>
                  <a:pt x="749187" y="6038127"/>
                </a:lnTo>
                <a:lnTo>
                  <a:pt x="646350" y="5900606"/>
                </a:lnTo>
                <a:cubicBezTo>
                  <a:pt x="238278" y="5296580"/>
                  <a:pt x="0" y="4568416"/>
                  <a:pt x="0" y="3784600"/>
                </a:cubicBezTo>
                <a:cubicBezTo>
                  <a:pt x="0" y="1694423"/>
                  <a:pt x="1694423" y="0"/>
                  <a:pt x="37846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0" name="Title 1"/>
          <p:cNvSpPr>
            <a:spLocks noGrp="1"/>
          </p:cNvSpPr>
          <p:nvPr>
            <p:ph type="ctrTitle" hasCustomPrompt="1"/>
          </p:nvPr>
        </p:nvSpPr>
        <p:spPr>
          <a:xfrm>
            <a:off x="407988" y="131683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accent3"/>
                </a:solidFill>
              </a:defRPr>
            </a:lvl1pPr>
          </a:lstStyle>
          <a:p>
            <a:pPr marL="0" lvl="0"/>
            <a:r>
              <a:rPr lang="en-US"/>
              <a:t>Title of Presentation</a:t>
            </a:r>
          </a:p>
        </p:txBody>
      </p:sp>
      <p:sp>
        <p:nvSpPr>
          <p:cNvPr id="21" name="Subtitle 2"/>
          <p:cNvSpPr>
            <a:spLocks noGrp="1"/>
          </p:cNvSpPr>
          <p:nvPr>
            <p:ph type="subTitle" idx="1" hasCustomPrompt="1"/>
          </p:nvPr>
        </p:nvSpPr>
        <p:spPr>
          <a:xfrm>
            <a:off x="407988" y="223123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a:t>Subtitle</a:t>
            </a:r>
          </a:p>
        </p:txBody>
      </p:sp>
      <p:pic>
        <p:nvPicPr>
          <p:cNvPr id="7" name="Picture 6" descr="Sogetilabs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3862" y="5726735"/>
            <a:ext cx="2590800" cy="826465"/>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324600" y="228600"/>
            <a:ext cx="5410200" cy="6324600"/>
          </a:xfrm>
          <a:prstGeom prst="rect">
            <a:avLst/>
          </a:prstGeom>
        </p:spPr>
      </p:pic>
    </p:spTree>
    <p:extLst>
      <p:ext uri="{BB962C8B-B14F-4D97-AF65-F5344CB8AC3E}">
        <p14:creationId xmlns:p14="http://schemas.microsoft.com/office/powerpoint/2010/main" val="3295107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id="{39882BC4-7320-49FC-B1BE-AEB377EFC01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7"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a:t>Click to add title</a:t>
            </a:r>
            <a:endParaRPr lang="pt-PT"/>
          </a:p>
        </p:txBody>
      </p:sp>
      <p:sp>
        <p:nvSpPr>
          <p:cNvPr id="3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‹N°›</a:t>
            </a:fld>
            <a:endParaRPr lang="en-US" sz="800">
              <a:solidFill>
                <a:prstClr val="black">
                  <a:lumMod val="50000"/>
                  <a:lumOff val="50000"/>
                </a:prstClr>
              </a:solidFill>
              <a:cs typeface="Arial" panose="020B0604020202020204" pitchFamily="34" charset="0"/>
            </a:endParaRPr>
          </a:p>
        </p:txBody>
      </p:sp>
      <p:sp>
        <p:nvSpPr>
          <p:cNvPr id="40" name="Retângulo 43">
            <a:extLst>
              <a:ext uri="{FF2B5EF4-FFF2-40B4-BE49-F238E27FC236}">
                <a16:creationId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a:solidFill>
                  <a:schemeClr val="bg2">
                    <a:lumMod val="50000"/>
                  </a:schemeClr>
                </a:solidFill>
                <a:cs typeface="Arial" panose="020B0604020202020204" pitchFamily="34" charset="0"/>
              </a:rPr>
              <a:t>© 2021 Capgemini. All rights reserved.</a:t>
            </a:r>
          </a:p>
        </p:txBody>
      </p:sp>
    </p:spTree>
    <p:extLst>
      <p:ext uri="{BB962C8B-B14F-4D97-AF65-F5344CB8AC3E}">
        <p14:creationId xmlns:p14="http://schemas.microsoft.com/office/powerpoint/2010/main" val="359055681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DD70B6-409E-461F-8509-C2F89B10D12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7520781-109D-4674-B4E8-DED8FD30A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B077777-676C-4F88-B100-4E0934D4C68E}"/>
              </a:ext>
            </a:extLst>
          </p:cNvPr>
          <p:cNvSpPr>
            <a:spLocks noGrp="1"/>
          </p:cNvSpPr>
          <p:nvPr>
            <p:ph type="dt" sz="half" idx="10"/>
          </p:nvPr>
        </p:nvSpPr>
        <p:spPr/>
        <p:txBody>
          <a:bodyPr/>
          <a:lstStyle/>
          <a:p>
            <a:fld id="{187E9155-717F-4BD7-90FE-76E4C49765DA}" type="datetimeFigureOut">
              <a:rPr lang="fr-FR" smtClean="0"/>
              <a:t>09/07/2021</a:t>
            </a:fld>
            <a:endParaRPr lang="fr-FR"/>
          </a:p>
        </p:txBody>
      </p:sp>
      <p:sp>
        <p:nvSpPr>
          <p:cNvPr id="5" name="Espace réservé du pied de page 4">
            <a:extLst>
              <a:ext uri="{FF2B5EF4-FFF2-40B4-BE49-F238E27FC236}">
                <a16:creationId xmlns:a16="http://schemas.microsoft.com/office/drawing/2014/main" id="{B047C6AF-AC94-4ADA-91F4-C104E8D80A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FB5D490-F153-4B10-93D0-5E9F063010FD}"/>
              </a:ext>
            </a:extLst>
          </p:cNvPr>
          <p:cNvSpPr>
            <a:spLocks noGrp="1"/>
          </p:cNvSpPr>
          <p:nvPr>
            <p:ph type="sldNum" sz="quarter" idx="12"/>
          </p:nvPr>
        </p:nvSpPr>
        <p:spPr/>
        <p:txBody>
          <a:bodyPr/>
          <a:lstStyle/>
          <a:p>
            <a:fld id="{F2D143EE-9766-4B50-9E73-E621E8685D62}" type="slidenum">
              <a:rPr lang="fr-FR" smtClean="0"/>
              <a:t>‹N°›</a:t>
            </a:fld>
            <a:endParaRPr lang="fr-FR"/>
          </a:p>
        </p:txBody>
      </p:sp>
    </p:spTree>
    <p:extLst>
      <p:ext uri="{BB962C8B-B14F-4D97-AF65-F5344CB8AC3E}">
        <p14:creationId xmlns:p14="http://schemas.microsoft.com/office/powerpoint/2010/main" val="2171815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3 bullets with highlights">
    <p:bg>
      <p:bgRef idx="1001">
        <a:schemeClr val="bg1"/>
      </p:bgRef>
    </p:bg>
    <p:spTree>
      <p:nvGrpSpPr>
        <p:cNvPr id="1" name=""/>
        <p:cNvGrpSpPr/>
        <p:nvPr/>
      </p:nvGrpSpPr>
      <p:grpSpPr>
        <a:xfrm>
          <a:off x="0" y="0"/>
          <a:ext cx="0" cy="0"/>
          <a:chOff x="0" y="0"/>
          <a:chExt cx="0" cy="0"/>
        </a:xfrm>
      </p:grpSpPr>
      <p:pic>
        <p:nvPicPr>
          <p:cNvPr id="14" name="Graphic 41">
            <a:extLst>
              <a:ext uri="{FF2B5EF4-FFF2-40B4-BE49-F238E27FC236}">
                <a16:creationId xmlns:a16="http://schemas.microsoft.com/office/drawing/2014/main" id="{39882BC4-7320-49FC-B1BE-AEB377EFC01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669"/>
          <a:stretch>
            <a:fillRect/>
          </a:stretch>
        </p:blipFill>
        <p:spPr>
          <a:xfrm rot="7221508" flipH="1" flipV="1">
            <a:off x="-359268" y="-746323"/>
            <a:ext cx="3346892" cy="3149860"/>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a:t>Click to add title</a:t>
            </a:r>
            <a:endParaRPr lang="pt-PT"/>
          </a:p>
        </p:txBody>
      </p:sp>
      <p:sp>
        <p:nvSpPr>
          <p:cNvPr id="3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‹N°›</a:t>
            </a:fld>
            <a:endParaRPr lang="en-US" sz="800">
              <a:solidFill>
                <a:prstClr val="black">
                  <a:lumMod val="50000"/>
                  <a:lumOff val="50000"/>
                </a:prstClr>
              </a:solidFill>
              <a:cs typeface="Arial" panose="020B0604020202020204" pitchFamily="34" charset="0"/>
            </a:endParaRPr>
          </a:p>
        </p:txBody>
      </p:sp>
      <p:sp>
        <p:nvSpPr>
          <p:cNvPr id="40" name="Retângulo 43">
            <a:extLst>
              <a:ext uri="{FF2B5EF4-FFF2-40B4-BE49-F238E27FC236}">
                <a16:creationId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a:solidFill>
                  <a:schemeClr val="bg2">
                    <a:lumMod val="50000"/>
                  </a:schemeClr>
                </a:solidFill>
                <a:cs typeface="Arial" panose="020B0604020202020204" pitchFamily="34" charset="0"/>
              </a:rPr>
              <a:t>© 2021 Capgemini. All rights reserved.</a:t>
            </a:r>
          </a:p>
        </p:txBody>
      </p:sp>
    </p:spTree>
    <p:extLst>
      <p:ext uri="{BB962C8B-B14F-4D97-AF65-F5344CB8AC3E}">
        <p14:creationId xmlns:p14="http://schemas.microsoft.com/office/powerpoint/2010/main" val="214239282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id="{39882BC4-7320-49FC-B1BE-AEB377EFC01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7"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a:t>Click to add title</a:t>
            </a:r>
            <a:endParaRPr lang="pt-PT"/>
          </a:p>
        </p:txBody>
      </p:sp>
      <p:sp>
        <p:nvSpPr>
          <p:cNvPr id="3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‹N°›</a:t>
            </a:fld>
            <a:endParaRPr lang="en-US" sz="800">
              <a:solidFill>
                <a:prstClr val="black">
                  <a:lumMod val="50000"/>
                  <a:lumOff val="50000"/>
                </a:prstClr>
              </a:solidFill>
              <a:cs typeface="Arial" panose="020B0604020202020204" pitchFamily="34" charset="0"/>
            </a:endParaRPr>
          </a:p>
        </p:txBody>
      </p:sp>
      <p:sp>
        <p:nvSpPr>
          <p:cNvPr id="40" name="Retângulo 43">
            <a:extLst>
              <a:ext uri="{FF2B5EF4-FFF2-40B4-BE49-F238E27FC236}">
                <a16:creationId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a:solidFill>
                  <a:schemeClr val="bg2">
                    <a:lumMod val="50000"/>
                  </a:schemeClr>
                </a:solidFill>
                <a:cs typeface="Arial" panose="020B0604020202020204" pitchFamily="34" charset="0"/>
              </a:rPr>
              <a:t>© 2019 Capgemini. All rights reserved.</a:t>
            </a:r>
          </a:p>
        </p:txBody>
      </p:sp>
      <p:sp>
        <p:nvSpPr>
          <p:cNvPr id="10" name="Rectangle 27">
            <a:hlinkClick r:id="rId4"/>
            <a:extLst>
              <a:ext uri="{FF2B5EF4-FFF2-40B4-BE49-F238E27FC236}">
                <a16:creationId xmlns:a16="http://schemas.microsoft.com/office/drawing/2014/main" id="{810DA301-B791-4755-8E60-4CB7E12B3C5B}"/>
              </a:ext>
            </a:extLst>
          </p:cNvPr>
          <p:cNvSpPr/>
          <p:nvPr userDrawn="1"/>
        </p:nvSpPr>
        <p:spPr>
          <a:xfrm>
            <a:off x="407988" y="6555971"/>
            <a:ext cx="3821112" cy="219456"/>
          </a:xfrm>
          <a:prstGeom prst="rect">
            <a:avLst/>
          </a:prstGeom>
        </p:spPr>
        <p:txBody>
          <a:bodyPr wrap="square" lIns="0" tIns="0" rIns="0" bIns="0" anchor="ctr" anchorCtr="0">
            <a:noAutofit/>
          </a:bodyPr>
          <a:lstStyle/>
          <a:p>
            <a:pPr lvl="0" algn="l" defTabSz="914400">
              <a:lnSpc>
                <a:spcPct val="100000"/>
              </a:lnSpc>
              <a:defRPr/>
            </a:pPr>
            <a:r>
              <a:rPr lang="en-US" sz="800" kern="0" err="1">
                <a:solidFill>
                  <a:srgbClr val="00458D"/>
                </a:solidFill>
                <a:latin typeface="+mj-lt"/>
                <a:cs typeface="Arial" panose="020B0604020202020204" pitchFamily="34" charset="0"/>
              </a:rPr>
              <a:t>Sodimac</a:t>
            </a:r>
            <a:r>
              <a:rPr lang="en-US" sz="800" kern="0">
                <a:solidFill>
                  <a:srgbClr val="00458D"/>
                </a:solidFill>
                <a:latin typeface="+mj-lt"/>
                <a:cs typeface="Arial" panose="020B0604020202020204" pitchFamily="34" charset="0"/>
              </a:rPr>
              <a:t> | 3D Kitchen Modeler | April</a:t>
            </a:r>
            <a:r>
              <a:rPr lang="en-US" sz="800" kern="0" baseline="0">
                <a:solidFill>
                  <a:srgbClr val="00458D"/>
                </a:solidFill>
                <a:latin typeface="+mj-lt"/>
                <a:cs typeface="Arial" panose="020B0604020202020204" pitchFamily="34" charset="0"/>
              </a:rPr>
              <a:t> 2019</a:t>
            </a:r>
            <a:endParaRPr lang="en-US" sz="800" kern="0">
              <a:solidFill>
                <a:srgbClr val="00458D"/>
              </a:solidFill>
              <a:latin typeface="+mj-lt"/>
              <a:cs typeface="Arial" panose="020B0604020202020204" pitchFamily="34" charset="0"/>
            </a:endParaRPr>
          </a:p>
        </p:txBody>
      </p:sp>
    </p:spTree>
    <p:extLst>
      <p:ext uri="{BB962C8B-B14F-4D97-AF65-F5344CB8AC3E}">
        <p14:creationId xmlns:p14="http://schemas.microsoft.com/office/powerpoint/2010/main" val="291651086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ver1">
    <p:bg>
      <p:bgPr>
        <a:solidFill>
          <a:schemeClr val="bg1"/>
        </a:solidFill>
        <a:effectLst/>
      </p:bgPr>
    </p:bg>
    <p:spTree>
      <p:nvGrpSpPr>
        <p:cNvPr id="1" name=""/>
        <p:cNvGrpSpPr/>
        <p:nvPr/>
      </p:nvGrpSpPr>
      <p:grpSpPr>
        <a:xfrm>
          <a:off x="0" y="0"/>
          <a:ext cx="0" cy="0"/>
          <a:chOff x="0" y="0"/>
          <a:chExt cx="0" cy="0"/>
        </a:xfrm>
      </p:grpSpPr>
      <p:pic>
        <p:nvPicPr>
          <p:cNvPr id="9" name="Picture 8" descr="A person holding a sign&#10;&#10;Description generated with high confidence">
            <a:extLst>
              <a:ext uri="{FF2B5EF4-FFF2-40B4-BE49-F238E27FC236}">
                <a16:creationId xmlns:a16="http://schemas.microsoft.com/office/drawing/2014/main" id="{211B0C81-89D9-405F-9AD2-46E4812357E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Title 1"/>
          <p:cNvSpPr>
            <a:spLocks noGrp="1"/>
          </p:cNvSpPr>
          <p:nvPr>
            <p:ph type="ctrTitle" hasCustomPrompt="1"/>
          </p:nvPr>
        </p:nvSpPr>
        <p:spPr>
          <a:xfrm>
            <a:off x="407988" y="494489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a:t>Click to insert title</a:t>
            </a:r>
          </a:p>
        </p:txBody>
      </p:sp>
      <p:sp>
        <p:nvSpPr>
          <p:cNvPr id="12" name="Subtitle 2"/>
          <p:cNvSpPr>
            <a:spLocks noGrp="1"/>
          </p:cNvSpPr>
          <p:nvPr>
            <p:ph type="subTitle" idx="1" hasCustomPrompt="1"/>
          </p:nvPr>
        </p:nvSpPr>
        <p:spPr>
          <a:xfrm>
            <a:off x="407988" y="5808493"/>
            <a:ext cx="4967932" cy="630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4" name="Rectangle 3">
            <a:extLst>
              <a:ext uri="{FF2B5EF4-FFF2-40B4-BE49-F238E27FC236}">
                <a16:creationId xmlns:a16="http://schemas.microsoft.com/office/drawing/2014/main" id="{076577AA-73E2-400C-8CD6-8845B66960E8}"/>
              </a:ext>
            </a:extLst>
          </p:cNvPr>
          <p:cNvSpPr/>
          <p:nvPr userDrawn="1"/>
        </p:nvSpPr>
        <p:spPr>
          <a:xfrm>
            <a:off x="0" y="0"/>
            <a:ext cx="12192000" cy="6858000"/>
          </a:xfrm>
          <a:prstGeom prst="rect">
            <a:avLst/>
          </a:prstGeom>
          <a:solidFill>
            <a:srgbClr val="FF2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10">
            <a:extLst>
              <a:ext uri="{FF2B5EF4-FFF2-40B4-BE49-F238E27FC236}">
                <a16:creationId xmlns:a16="http://schemas.microsoft.com/office/drawing/2014/main" id="{64A1D69D-F1BD-40FA-A62C-6FC18C35253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7989" y="404813"/>
            <a:ext cx="2335266" cy="720000"/>
          </a:xfrm>
          <a:prstGeom prst="rect">
            <a:avLst/>
          </a:prstGeom>
        </p:spPr>
      </p:pic>
    </p:spTree>
    <p:extLst>
      <p:ext uri="{BB962C8B-B14F-4D97-AF65-F5344CB8AC3E}">
        <p14:creationId xmlns:p14="http://schemas.microsoft.com/office/powerpoint/2010/main" val="1732453943"/>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chnology Image">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A5BCC8E-52FE-4AF2-85A3-02F305A6057A}"/>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0880" b="30671"/>
          <a:stretch/>
        </p:blipFill>
        <p:spPr>
          <a:xfrm>
            <a:off x="0" y="812801"/>
            <a:ext cx="8305800" cy="6045199"/>
          </a:xfrm>
          <a:prstGeom prst="rect">
            <a:avLst/>
          </a:prstGeom>
        </p:spPr>
      </p:pic>
      <p:sp>
        <p:nvSpPr>
          <p:cNvPr id="9" name="Title Placeholder 1">
            <a:extLst>
              <a:ext uri="{FF2B5EF4-FFF2-40B4-BE49-F238E27FC236}">
                <a16:creationId xmlns:a16="http://schemas.microsoft.com/office/drawing/2014/main" id="{1EA78C13-ABAA-4BAC-9CD6-3FC2F2788217}"/>
              </a:ext>
            </a:extLst>
          </p:cNvPr>
          <p:cNvSpPr>
            <a:spLocks noGrp="1"/>
          </p:cNvSpPr>
          <p:nvPr>
            <p:ph type="title" hasCustomPrompt="1"/>
          </p:nvPr>
        </p:nvSpPr>
        <p:spPr>
          <a:xfrm>
            <a:off x="407988" y="1917275"/>
            <a:ext cx="3820340" cy="1727749"/>
          </a:xfrm>
          <a:prstGeom prst="rect">
            <a:avLst/>
          </a:prstGeom>
        </p:spPr>
        <p:txBody>
          <a:bodyPr vert="horz" lIns="0" tIns="0" rIns="0" bIns="0" rtlCol="0" anchor="b">
            <a:normAutofit/>
          </a:bodyPr>
          <a:lstStyle>
            <a:lvl1pPr algn="r">
              <a:lnSpc>
                <a:spcPts val="3000"/>
              </a:lnSpc>
              <a:defRPr sz="2600">
                <a:solidFill>
                  <a:srgbClr val="95E616"/>
                </a:solidFill>
              </a:defRPr>
            </a:lvl1pPr>
          </a:lstStyle>
          <a:p>
            <a:r>
              <a:rPr lang="en-US"/>
              <a:t>Click to insert title</a:t>
            </a:r>
            <a:endParaRPr lang="pt-PT"/>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11797225"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‹N°›</a:t>
            </a:fld>
            <a:endParaRPr lang="en-US" sz="80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BA3FCC7-74F2-4EA1-9A14-205E43421554}"/>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76404283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id="{39882BC4-7320-49FC-B1BE-AEB377EFC01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7"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a:t>Click to add title</a:t>
            </a:r>
            <a:endParaRPr lang="pt-PT"/>
          </a:p>
        </p:txBody>
      </p:sp>
      <p:sp>
        <p:nvSpPr>
          <p:cNvPr id="3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‹N°›</a:t>
            </a:fld>
            <a:endParaRPr lang="en-US" sz="800">
              <a:solidFill>
                <a:prstClr val="black">
                  <a:lumMod val="50000"/>
                  <a:lumOff val="50000"/>
                </a:prstClr>
              </a:solidFill>
              <a:cs typeface="Arial" panose="020B0604020202020204" pitchFamily="34" charset="0"/>
            </a:endParaRPr>
          </a:p>
        </p:txBody>
      </p:sp>
      <p:sp>
        <p:nvSpPr>
          <p:cNvPr id="40" name="Retângulo 43">
            <a:extLst>
              <a:ext uri="{FF2B5EF4-FFF2-40B4-BE49-F238E27FC236}">
                <a16:creationId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a:solidFill>
                  <a:schemeClr val="bg2">
                    <a:lumMod val="50000"/>
                  </a:schemeClr>
                </a:solidFill>
                <a:cs typeface="Arial" panose="020B0604020202020204" pitchFamily="34" charset="0"/>
              </a:rPr>
              <a:t>© 2019 Capgemini. All rights reserved.</a:t>
            </a:r>
          </a:p>
        </p:txBody>
      </p:sp>
      <p:sp>
        <p:nvSpPr>
          <p:cNvPr id="10" name="Rectangle 27">
            <a:hlinkClick r:id="rId4"/>
            <a:extLst>
              <a:ext uri="{FF2B5EF4-FFF2-40B4-BE49-F238E27FC236}">
                <a16:creationId xmlns:a16="http://schemas.microsoft.com/office/drawing/2014/main" id="{810DA301-B791-4755-8E60-4CB7E12B3C5B}"/>
              </a:ext>
            </a:extLst>
          </p:cNvPr>
          <p:cNvSpPr/>
          <p:nvPr userDrawn="1"/>
        </p:nvSpPr>
        <p:spPr>
          <a:xfrm>
            <a:off x="407988" y="6555971"/>
            <a:ext cx="3821112" cy="219456"/>
          </a:xfrm>
          <a:prstGeom prst="rect">
            <a:avLst/>
          </a:prstGeom>
        </p:spPr>
        <p:txBody>
          <a:bodyPr wrap="square" lIns="0" tIns="0" rIns="0" bIns="0" anchor="ctr" anchorCtr="0">
            <a:noAutofit/>
          </a:bodyPr>
          <a:lstStyle/>
          <a:p>
            <a:pPr lvl="0" algn="l" defTabSz="914400">
              <a:lnSpc>
                <a:spcPct val="100000"/>
              </a:lnSpc>
              <a:defRPr/>
            </a:pPr>
            <a:r>
              <a:rPr lang="en-US" sz="800" kern="0" err="1">
                <a:solidFill>
                  <a:srgbClr val="00458D"/>
                </a:solidFill>
                <a:latin typeface="+mj-lt"/>
                <a:cs typeface="Arial" panose="020B0604020202020204" pitchFamily="34" charset="0"/>
              </a:rPr>
              <a:t>Sodimac</a:t>
            </a:r>
            <a:r>
              <a:rPr lang="en-US" sz="800" kern="0">
                <a:solidFill>
                  <a:srgbClr val="00458D"/>
                </a:solidFill>
                <a:latin typeface="+mj-lt"/>
                <a:cs typeface="Arial" panose="020B0604020202020204" pitchFamily="34" charset="0"/>
              </a:rPr>
              <a:t> | 3D Kitchen Modeler | April</a:t>
            </a:r>
            <a:r>
              <a:rPr lang="en-US" sz="800" kern="0" baseline="0">
                <a:solidFill>
                  <a:srgbClr val="00458D"/>
                </a:solidFill>
                <a:latin typeface="+mj-lt"/>
                <a:cs typeface="Arial" panose="020B0604020202020204" pitchFamily="34" charset="0"/>
              </a:rPr>
              <a:t> 2019</a:t>
            </a:r>
            <a:endParaRPr lang="en-US" sz="800" kern="0">
              <a:solidFill>
                <a:srgbClr val="00458D"/>
              </a:solidFill>
              <a:latin typeface="+mj-lt"/>
              <a:cs typeface="Arial" panose="020B0604020202020204" pitchFamily="34" charset="0"/>
            </a:endParaRPr>
          </a:p>
        </p:txBody>
      </p:sp>
    </p:spTree>
    <p:extLst>
      <p:ext uri="{BB962C8B-B14F-4D97-AF65-F5344CB8AC3E}">
        <p14:creationId xmlns:p14="http://schemas.microsoft.com/office/powerpoint/2010/main" val="377687506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over1">
    <p:bg>
      <p:bgPr>
        <a:solidFill>
          <a:schemeClr val="bg1"/>
        </a:solidFill>
        <a:effectLst/>
      </p:bgPr>
    </p:bg>
    <p:spTree>
      <p:nvGrpSpPr>
        <p:cNvPr id="1" name=""/>
        <p:cNvGrpSpPr/>
        <p:nvPr/>
      </p:nvGrpSpPr>
      <p:grpSpPr>
        <a:xfrm>
          <a:off x="0" y="0"/>
          <a:ext cx="0" cy="0"/>
          <a:chOff x="0" y="0"/>
          <a:chExt cx="0" cy="0"/>
        </a:xfrm>
      </p:grpSpPr>
      <p:pic>
        <p:nvPicPr>
          <p:cNvPr id="9" name="Picture 8" descr="A person holding a sign&#10;&#10;Description generated with high confidence">
            <a:extLst>
              <a:ext uri="{FF2B5EF4-FFF2-40B4-BE49-F238E27FC236}">
                <a16:creationId xmlns:a16="http://schemas.microsoft.com/office/drawing/2014/main" id="{211B0C81-89D9-405F-9AD2-46E4812357E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Title 1"/>
          <p:cNvSpPr>
            <a:spLocks noGrp="1"/>
          </p:cNvSpPr>
          <p:nvPr>
            <p:ph type="ctrTitle" hasCustomPrompt="1"/>
          </p:nvPr>
        </p:nvSpPr>
        <p:spPr>
          <a:xfrm>
            <a:off x="407988" y="494489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a:t>Click to insert title</a:t>
            </a:r>
          </a:p>
        </p:txBody>
      </p:sp>
      <p:sp>
        <p:nvSpPr>
          <p:cNvPr id="12" name="Subtitle 2"/>
          <p:cNvSpPr>
            <a:spLocks noGrp="1"/>
          </p:cNvSpPr>
          <p:nvPr>
            <p:ph type="subTitle" idx="1" hasCustomPrompt="1"/>
          </p:nvPr>
        </p:nvSpPr>
        <p:spPr>
          <a:xfrm>
            <a:off x="407988" y="5808493"/>
            <a:ext cx="4967932" cy="630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pic>
        <p:nvPicPr>
          <p:cNvPr id="6" name="Image 10">
            <a:extLst>
              <a:ext uri="{FF2B5EF4-FFF2-40B4-BE49-F238E27FC236}">
                <a16:creationId xmlns:a16="http://schemas.microsoft.com/office/drawing/2014/main" id="{64A1D69D-F1BD-40FA-A62C-6FC18C35253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7989" y="404813"/>
            <a:ext cx="2335266" cy="720000"/>
          </a:xfrm>
          <a:prstGeom prst="rect">
            <a:avLst/>
          </a:prstGeom>
        </p:spPr>
      </p:pic>
    </p:spTree>
    <p:extLst>
      <p:ext uri="{BB962C8B-B14F-4D97-AF65-F5344CB8AC3E}">
        <p14:creationId xmlns:p14="http://schemas.microsoft.com/office/powerpoint/2010/main" val="2501997331"/>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ver1">
    <p:bg>
      <p:bgPr>
        <a:solidFill>
          <a:schemeClr val="bg1"/>
        </a:solidFill>
        <a:effectLst/>
      </p:bgPr>
    </p:bg>
    <p:spTree>
      <p:nvGrpSpPr>
        <p:cNvPr id="1" name=""/>
        <p:cNvGrpSpPr/>
        <p:nvPr/>
      </p:nvGrpSpPr>
      <p:grpSpPr>
        <a:xfrm>
          <a:off x="0" y="0"/>
          <a:ext cx="0" cy="0"/>
          <a:chOff x="0" y="0"/>
          <a:chExt cx="0" cy="0"/>
        </a:xfrm>
      </p:grpSpPr>
      <p:pic>
        <p:nvPicPr>
          <p:cNvPr id="9" name="Picture 8" descr="A person holding a sign&#10;&#10;Description generated with high confidence">
            <a:extLst>
              <a:ext uri="{FF2B5EF4-FFF2-40B4-BE49-F238E27FC236}">
                <a16:creationId xmlns:a16="http://schemas.microsoft.com/office/drawing/2014/main" id="{211B0C81-89D9-405F-9AD2-46E4812357E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Title 1"/>
          <p:cNvSpPr>
            <a:spLocks noGrp="1"/>
          </p:cNvSpPr>
          <p:nvPr>
            <p:ph type="ctrTitle" hasCustomPrompt="1"/>
          </p:nvPr>
        </p:nvSpPr>
        <p:spPr>
          <a:xfrm>
            <a:off x="407988" y="494489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a:t>Click to insert title</a:t>
            </a:r>
          </a:p>
        </p:txBody>
      </p:sp>
      <p:sp>
        <p:nvSpPr>
          <p:cNvPr id="12" name="Subtitle 2"/>
          <p:cNvSpPr>
            <a:spLocks noGrp="1"/>
          </p:cNvSpPr>
          <p:nvPr>
            <p:ph type="subTitle" idx="1" hasCustomPrompt="1"/>
          </p:nvPr>
        </p:nvSpPr>
        <p:spPr>
          <a:xfrm>
            <a:off x="407988" y="5808493"/>
            <a:ext cx="4967932" cy="630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4" name="Rectangle 3">
            <a:extLst>
              <a:ext uri="{FF2B5EF4-FFF2-40B4-BE49-F238E27FC236}">
                <a16:creationId xmlns:a16="http://schemas.microsoft.com/office/drawing/2014/main" id="{076577AA-73E2-400C-8CD6-8845B66960E8}"/>
              </a:ext>
            </a:extLst>
          </p:cNvPr>
          <p:cNvSpPr/>
          <p:nvPr userDrawn="1"/>
        </p:nvSpPr>
        <p:spPr>
          <a:xfrm>
            <a:off x="0" y="0"/>
            <a:ext cx="12192000" cy="6858000"/>
          </a:xfrm>
          <a:prstGeom prst="rect">
            <a:avLst/>
          </a:prstGeom>
          <a:solidFill>
            <a:srgbClr val="FF2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10">
            <a:extLst>
              <a:ext uri="{FF2B5EF4-FFF2-40B4-BE49-F238E27FC236}">
                <a16:creationId xmlns:a16="http://schemas.microsoft.com/office/drawing/2014/main" id="{64A1D69D-F1BD-40FA-A62C-6FC18C35253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7989" y="404813"/>
            <a:ext cx="2335266" cy="720000"/>
          </a:xfrm>
          <a:prstGeom prst="rect">
            <a:avLst/>
          </a:prstGeom>
        </p:spPr>
      </p:pic>
    </p:spTree>
    <p:extLst>
      <p:ext uri="{BB962C8B-B14F-4D97-AF65-F5344CB8AC3E}">
        <p14:creationId xmlns:p14="http://schemas.microsoft.com/office/powerpoint/2010/main" val="3160354342"/>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Cover1">
    <p:bg>
      <p:bgPr>
        <a:solidFill>
          <a:schemeClr val="bg1"/>
        </a:solidFill>
        <a:effectLst/>
      </p:bgPr>
    </p:bg>
    <p:spTree>
      <p:nvGrpSpPr>
        <p:cNvPr id="1" name=""/>
        <p:cNvGrpSpPr/>
        <p:nvPr/>
      </p:nvGrpSpPr>
      <p:grpSpPr>
        <a:xfrm>
          <a:off x="0" y="0"/>
          <a:ext cx="0" cy="0"/>
          <a:chOff x="0" y="0"/>
          <a:chExt cx="0" cy="0"/>
        </a:xfrm>
      </p:grpSpPr>
      <p:pic>
        <p:nvPicPr>
          <p:cNvPr id="9" name="Picture 8" descr="A person holding a sign&#10;&#10;Description generated with high confidence">
            <a:extLst>
              <a:ext uri="{FF2B5EF4-FFF2-40B4-BE49-F238E27FC236}">
                <a16:creationId xmlns:a16="http://schemas.microsoft.com/office/drawing/2014/main" id="{211B0C81-89D9-405F-9AD2-46E4812357E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Title 1"/>
          <p:cNvSpPr>
            <a:spLocks noGrp="1"/>
          </p:cNvSpPr>
          <p:nvPr>
            <p:ph type="ctrTitle" hasCustomPrompt="1"/>
          </p:nvPr>
        </p:nvSpPr>
        <p:spPr>
          <a:xfrm>
            <a:off x="407988" y="494489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a:t>Click to insert title</a:t>
            </a:r>
          </a:p>
        </p:txBody>
      </p:sp>
      <p:sp>
        <p:nvSpPr>
          <p:cNvPr id="12" name="Subtitle 2"/>
          <p:cNvSpPr>
            <a:spLocks noGrp="1"/>
          </p:cNvSpPr>
          <p:nvPr>
            <p:ph type="subTitle" idx="1" hasCustomPrompt="1"/>
          </p:nvPr>
        </p:nvSpPr>
        <p:spPr>
          <a:xfrm>
            <a:off x="407988" y="5808493"/>
            <a:ext cx="4967932" cy="630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pic>
        <p:nvPicPr>
          <p:cNvPr id="6" name="Image 10">
            <a:extLst>
              <a:ext uri="{FF2B5EF4-FFF2-40B4-BE49-F238E27FC236}">
                <a16:creationId xmlns:a16="http://schemas.microsoft.com/office/drawing/2014/main" id="{64A1D69D-F1BD-40FA-A62C-6FC18C35253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7989" y="404813"/>
            <a:ext cx="2335266" cy="720000"/>
          </a:xfrm>
          <a:prstGeom prst="rect">
            <a:avLst/>
          </a:prstGeom>
        </p:spPr>
      </p:pic>
    </p:spTree>
    <p:extLst>
      <p:ext uri="{BB962C8B-B14F-4D97-AF65-F5344CB8AC3E}">
        <p14:creationId xmlns:p14="http://schemas.microsoft.com/office/powerpoint/2010/main" val="2290585746"/>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ver1">
    <p:bg>
      <p:bgPr>
        <a:solidFill>
          <a:schemeClr val="bg1"/>
        </a:solidFill>
        <a:effectLst/>
      </p:bgPr>
    </p:bg>
    <p:spTree>
      <p:nvGrpSpPr>
        <p:cNvPr id="1" name=""/>
        <p:cNvGrpSpPr/>
        <p:nvPr/>
      </p:nvGrpSpPr>
      <p:grpSpPr>
        <a:xfrm>
          <a:off x="0" y="0"/>
          <a:ext cx="0" cy="0"/>
          <a:chOff x="0" y="0"/>
          <a:chExt cx="0" cy="0"/>
        </a:xfrm>
      </p:grpSpPr>
      <p:pic>
        <p:nvPicPr>
          <p:cNvPr id="9" name="Picture 8" descr="A person holding a sign&#10;&#10;Description generated with high confidence">
            <a:extLst>
              <a:ext uri="{FF2B5EF4-FFF2-40B4-BE49-F238E27FC236}">
                <a16:creationId xmlns:a16="http://schemas.microsoft.com/office/drawing/2014/main" id="{211B0C81-89D9-405F-9AD2-46E4812357E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Title 1"/>
          <p:cNvSpPr>
            <a:spLocks noGrp="1"/>
          </p:cNvSpPr>
          <p:nvPr>
            <p:ph type="ctrTitle" hasCustomPrompt="1"/>
          </p:nvPr>
        </p:nvSpPr>
        <p:spPr>
          <a:xfrm>
            <a:off x="407988" y="494489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a:t>Click to insert title</a:t>
            </a:r>
          </a:p>
        </p:txBody>
      </p:sp>
      <p:sp>
        <p:nvSpPr>
          <p:cNvPr id="12" name="Subtitle 2"/>
          <p:cNvSpPr>
            <a:spLocks noGrp="1"/>
          </p:cNvSpPr>
          <p:nvPr>
            <p:ph type="subTitle" idx="1" hasCustomPrompt="1"/>
          </p:nvPr>
        </p:nvSpPr>
        <p:spPr>
          <a:xfrm>
            <a:off x="407988" y="5808493"/>
            <a:ext cx="4967932" cy="630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4" name="Rectangle 3">
            <a:extLst>
              <a:ext uri="{FF2B5EF4-FFF2-40B4-BE49-F238E27FC236}">
                <a16:creationId xmlns:a16="http://schemas.microsoft.com/office/drawing/2014/main" id="{076577AA-73E2-400C-8CD6-8845B66960E8}"/>
              </a:ext>
            </a:extLst>
          </p:cNvPr>
          <p:cNvSpPr/>
          <p:nvPr userDrawn="1"/>
        </p:nvSpPr>
        <p:spPr>
          <a:xfrm>
            <a:off x="0" y="0"/>
            <a:ext cx="12192000" cy="6858000"/>
          </a:xfrm>
          <a:prstGeom prst="rect">
            <a:avLst/>
          </a:prstGeom>
          <a:solidFill>
            <a:srgbClr val="FF2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10">
            <a:extLst>
              <a:ext uri="{FF2B5EF4-FFF2-40B4-BE49-F238E27FC236}">
                <a16:creationId xmlns:a16="http://schemas.microsoft.com/office/drawing/2014/main" id="{64A1D69D-F1BD-40FA-A62C-6FC18C35253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7989" y="404813"/>
            <a:ext cx="2335266" cy="720000"/>
          </a:xfrm>
          <a:prstGeom prst="rect">
            <a:avLst/>
          </a:prstGeom>
        </p:spPr>
      </p:pic>
    </p:spTree>
    <p:extLst>
      <p:ext uri="{BB962C8B-B14F-4D97-AF65-F5344CB8AC3E}">
        <p14:creationId xmlns:p14="http://schemas.microsoft.com/office/powerpoint/2010/main" val="2051954775"/>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4993213"/>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4993213"/>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4993213"/>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4993213"/>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4993213"/>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extLst>
              <a:ext uri="{FF2B5EF4-FFF2-40B4-BE49-F238E27FC236}">
                <a16:creationId xmlns:a16="http://schemas.microsoft.com/office/drawing/2014/main" id="{DAE02BCA-863C-4CF9-BE2A-DDB560B37EE1}"/>
              </a:ext>
            </a:extLst>
          </p:cNvPr>
          <p:cNvSpPr/>
          <p:nvPr userDrawn="1"/>
        </p:nvSpPr>
        <p:spPr>
          <a:xfrm>
            <a:off x="6536183"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26" name="Rectangle 25">
            <a:extLst>
              <a:ext uri="{FF2B5EF4-FFF2-40B4-BE49-F238E27FC236}">
                <a16:creationId xmlns:a16="http://schemas.microsoft.com/office/drawing/2014/main" id="{C40BA19A-EEA9-4328-A66B-EB0395ACDD2C}"/>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27" name="Rectangle 26">
            <a:hlinkClick r:id="rId12"/>
            <a:extLst>
              <a:ext uri="{FF2B5EF4-FFF2-40B4-BE49-F238E27FC236}">
                <a16:creationId xmlns:a16="http://schemas.microsoft.com/office/drawing/2014/main" id="{E84ABC06-3DBB-472E-9285-FD91A3942637}"/>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382724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ark blue-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4" name="Titre 3"/>
          <p:cNvSpPr>
            <a:spLocks noGrp="1"/>
          </p:cNvSpPr>
          <p:nvPr>
            <p:ph type="title"/>
          </p:nvPr>
        </p:nvSpPr>
        <p:spPr>
          <a:xfrm>
            <a:off x="407987" y="387626"/>
            <a:ext cx="10515600" cy="1126577"/>
          </a:xfrm>
          <a:prstGeom prst="rect">
            <a:avLst/>
          </a:prstGeom>
        </p:spPr>
        <p:txBody>
          <a:bodyPr/>
          <a:lstStyle>
            <a:lvl1pPr>
              <a:defRPr sz="2800"/>
            </a:lvl1pPr>
          </a:lstStyle>
          <a:p>
            <a:r>
              <a:rPr lang="fr-FR"/>
              <a:t>Modifiez le style du titre</a:t>
            </a:r>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11716403" y="6650661"/>
            <a:ext cx="211597" cy="123111"/>
          </a:xfrm>
          <a:prstGeom prst="rect">
            <a:avLst/>
          </a:prstGeom>
        </p:spPr>
        <p:txBody>
          <a:bodyPr wrap="none" lIns="0" tIns="0" rIns="0" bIns="0" anchor="ctr" anchorCtr="0">
            <a:spAutoFit/>
          </a:bodyPr>
          <a:lstStyle/>
          <a:p>
            <a:pPr algn="r"/>
            <a:fld id="{0502E5A9-B53C-401E-A0E0-4A359BB0A9E5}" type="slidenum">
              <a:rPr lang="en-US" sz="800" smtClean="0">
                <a:solidFill>
                  <a:prstClr val="black">
                    <a:lumMod val="65000"/>
                    <a:lumOff val="35000"/>
                  </a:prstClr>
                </a:solidFill>
                <a:cs typeface="Arial" panose="020B0604020202020204" pitchFamily="34" charset="0"/>
              </a:rPr>
              <a:pPr algn="r"/>
              <a:t>‹N°›</a:t>
            </a:fld>
            <a:endParaRPr lang="en-US" sz="800">
              <a:solidFill>
                <a:prstClr val="black">
                  <a:lumMod val="65000"/>
                  <a:lumOff val="35000"/>
                </a:prstClr>
              </a:solidFill>
              <a:cs typeface="Arial" panose="020B0604020202020204" pitchFamily="34" charset="0"/>
            </a:endParaRPr>
          </a:p>
        </p:txBody>
      </p:sp>
      <p:sp>
        <p:nvSpPr>
          <p:cNvPr id="9" name="Rectangle 27">
            <a:extLst>
              <a:ext uri="{FF2B5EF4-FFF2-40B4-BE49-F238E27FC236}">
                <a16:creationId xmlns:a16="http://schemas.microsoft.com/office/drawing/2014/main" id="{0C8C8071-BD6A-4567-8C4E-80B7BC15EE9F}"/>
              </a:ext>
            </a:extLst>
          </p:cNvPr>
          <p:cNvSpPr/>
          <p:nvPr userDrawn="1"/>
        </p:nvSpPr>
        <p:spPr>
          <a:xfrm>
            <a:off x="407988" y="6555971"/>
            <a:ext cx="3821112" cy="219456"/>
          </a:xfrm>
          <a:prstGeom prst="rect">
            <a:avLst/>
          </a:prstGeom>
        </p:spPr>
        <p:txBody>
          <a:bodyPr wrap="square" lIns="0" tIns="0" rIns="0" bIns="0" anchor="ctr" anchorCtr="0">
            <a:noAutofit/>
          </a:bodyPr>
          <a:lstStyle/>
          <a:p>
            <a:pPr lvl="0" algn="l" defTabSz="914400">
              <a:lnSpc>
                <a:spcPct val="100000"/>
              </a:lnSpc>
              <a:defRPr/>
            </a:pPr>
            <a:r>
              <a:rPr lang="en-US" sz="800" kern="0">
                <a:solidFill>
                  <a:srgbClr val="00458D"/>
                </a:solidFill>
                <a:latin typeface="+mn-lt"/>
                <a:ea typeface="+mn-ea"/>
                <a:cs typeface="Arial" panose="020B0604020202020204" pitchFamily="34" charset="0"/>
              </a:rPr>
              <a:t>Innovation 4 All 2020 | AIE France</a:t>
            </a:r>
          </a:p>
        </p:txBody>
      </p:sp>
      <p:sp>
        <p:nvSpPr>
          <p:cNvPr id="10" name="Retângulo 43">
            <a:extLst>
              <a:ext uri="{FF2B5EF4-FFF2-40B4-BE49-F238E27FC236}">
                <a16:creationId xmlns:a16="http://schemas.microsoft.com/office/drawing/2014/main" id="{6B750D31-2F5A-4AC5-B580-D9FD92DFF861}"/>
              </a:ext>
            </a:extLst>
          </p:cNvPr>
          <p:cNvSpPr/>
          <p:nvPr userDrawn="1"/>
        </p:nvSpPr>
        <p:spPr>
          <a:xfrm>
            <a:off x="9372600" y="6555758"/>
            <a:ext cx="2223686" cy="219456"/>
          </a:xfrm>
          <a:prstGeom prst="rect">
            <a:avLst/>
          </a:prstGeom>
        </p:spPr>
        <p:txBody>
          <a:bodyPr wrap="none" lIns="0" tIns="0" rIns="0" bIns="0" anchor="ctr">
            <a:noAutofit/>
          </a:bodyPr>
          <a:lstStyle/>
          <a:p>
            <a:pPr algn="l">
              <a:lnSpc>
                <a:spcPct val="100000"/>
              </a:lnSpc>
            </a:pPr>
            <a:r>
              <a:rPr lang="en-US" sz="800">
                <a:solidFill>
                  <a:schemeClr val="bg2">
                    <a:lumMod val="50000"/>
                  </a:schemeClr>
                </a:solidFill>
                <a:cs typeface="Arial" panose="020B0604020202020204" pitchFamily="34" charset="0"/>
              </a:rPr>
              <a:t>© 2020 Capgemini. All rights reserved.</a:t>
            </a:r>
          </a:p>
        </p:txBody>
      </p:sp>
    </p:spTree>
    <p:extLst>
      <p:ext uri="{BB962C8B-B14F-4D97-AF65-F5344CB8AC3E}">
        <p14:creationId xmlns:p14="http://schemas.microsoft.com/office/powerpoint/2010/main" val="371008030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4.xml"/><Relationship Id="rId4"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a:t>Click to edit Master title style</a:t>
            </a:r>
            <a:endParaRPr lang="pt-PT"/>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40"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a:t>Click to edit Master title style</a:t>
            </a:r>
            <a:endParaRPr lang="pt-PT"/>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sldLayoutIdLst>
    <p:sldLayoutId id="2147483744" r:id="rId1"/>
  </p:sldLayoutIdLst>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a:t>Click to edit Master title style</a:t>
            </a:r>
            <a:endParaRPr lang="pt-PT"/>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69030968"/>
      </p:ext>
    </p:extLst>
  </p:cSld>
  <p:clrMap bg1="lt1" tx1="dk1" bg2="lt2" tx2="dk2" accent1="accent1" accent2="accent2" accent3="accent3" accent4="accent4" accent5="accent5" accent6="accent6" hlink="hlink" folHlink="folHlink"/>
  <p:sldLayoutIdLst>
    <p:sldLayoutId id="2147483861" r:id="rId1"/>
    <p:sldLayoutId id="2147483863" r:id="rId2"/>
    <p:sldLayoutId id="2147483864" r:id="rId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a:t>Click to edit Master title style</a:t>
            </a:r>
            <a:endParaRPr lang="pt-PT"/>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25127204"/>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1" r:id="rId3"/>
    <p:sldLayoutId id="2147483872"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a:t>Click to edit Master title style</a:t>
            </a:r>
            <a:endParaRPr lang="pt-PT"/>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91942988"/>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4032" r:id="rId4"/>
    <p:sldLayoutId id="2147484033" r:id="rId5"/>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a:t>Click to edit Master title style</a:t>
            </a:r>
            <a:endParaRPr lang="pt-PT"/>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46149640"/>
      </p:ext>
    </p:extLst>
  </p:cSld>
  <p:clrMap bg1="lt1" tx1="dk1" bg2="lt2" tx2="dk2" accent1="accent1" accent2="accent2" accent3="accent3" accent4="accent4" accent5="accent5" accent6="accent6" hlink="hlink" folHlink="folHlink"/>
  <p:sldLayoutIdLst>
    <p:sldLayoutId id="2147484030" r:id="rId1"/>
    <p:sldLayoutId id="2147484031" r:id="rId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mailto:jlkc@cresusalsace.org" TargetMode="Externa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hyperlink" Target="mailto:jlkc@cresusalsace.org" TargetMode="Externa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jp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001;p4">
            <a:extLst>
              <a:ext uri="{FF2B5EF4-FFF2-40B4-BE49-F238E27FC236}">
                <a16:creationId xmlns:a16="http://schemas.microsoft.com/office/drawing/2014/main" id="{637F5188-9C5F-45C1-9C39-58A9C21B4E2B}"/>
              </a:ext>
            </a:extLst>
          </p:cNvPr>
          <p:cNvSpPr/>
          <p:nvPr/>
        </p:nvSpPr>
        <p:spPr>
          <a:xfrm rot="10800000">
            <a:off x="2816" y="0"/>
            <a:ext cx="12189183" cy="857839"/>
          </a:xfrm>
          <a:prstGeom prst="rtTriangle">
            <a:avLst/>
          </a:prstGeom>
          <a:solidFill>
            <a:srgbClr val="92D05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endParaRPr kumimoji="0" sz="1867"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3" name="Google Shape;1009;p5">
            <a:extLst>
              <a:ext uri="{FF2B5EF4-FFF2-40B4-BE49-F238E27FC236}">
                <a16:creationId xmlns:a16="http://schemas.microsoft.com/office/drawing/2014/main" id="{B212FF57-15BE-42EE-9CDD-0CDA72929534}"/>
              </a:ext>
            </a:extLst>
          </p:cNvPr>
          <p:cNvSpPr txBox="1"/>
          <p:nvPr/>
        </p:nvSpPr>
        <p:spPr>
          <a:xfrm>
            <a:off x="8868792" y="0"/>
            <a:ext cx="3320392" cy="451270"/>
          </a:xfrm>
          <a:prstGeom prst="rect">
            <a:avLst/>
          </a:prstGeom>
          <a:solidFill>
            <a:srgbClr val="92D050"/>
          </a:solidFill>
          <a:ln>
            <a:noFill/>
          </a:ln>
        </p:spPr>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Pts val="2000"/>
              <a:buFontTx/>
              <a:buNone/>
              <a:tabLst/>
              <a:defRPr/>
            </a:pPr>
            <a:r>
              <a:rPr kumimoji="0" lang="fr-FR" sz="1800" b="1" i="0" u="none" strike="noStrike" kern="1200" cap="none" spc="0" normalizeH="0" baseline="0" noProof="0" dirty="0">
                <a:ln>
                  <a:noFill/>
                </a:ln>
                <a:solidFill>
                  <a:prstClr val="white"/>
                </a:solidFill>
                <a:effectLst/>
                <a:uLnTx/>
                <a:uFillTx/>
                <a:latin typeface="Verdana"/>
                <a:ea typeface="Lato"/>
                <a:cs typeface="Lato"/>
                <a:sym typeface="Lato"/>
              </a:rPr>
              <a:t>Hackathon Spring 2021</a:t>
            </a:r>
          </a:p>
        </p:txBody>
      </p:sp>
      <p:pic>
        <p:nvPicPr>
          <p:cNvPr id="16" name="Image 15">
            <a:extLst>
              <a:ext uri="{FF2B5EF4-FFF2-40B4-BE49-F238E27FC236}">
                <a16:creationId xmlns:a16="http://schemas.microsoft.com/office/drawing/2014/main" id="{8FFC3976-CD27-4231-9580-D2892697EF2C}"/>
              </a:ext>
            </a:extLst>
          </p:cNvPr>
          <p:cNvPicPr/>
          <p:nvPr/>
        </p:nvPicPr>
        <p:blipFill>
          <a:blip r:embed="rId3"/>
          <a:stretch>
            <a:fillRect/>
          </a:stretch>
        </p:blipFill>
        <p:spPr>
          <a:xfrm>
            <a:off x="10538297" y="6274340"/>
            <a:ext cx="1653702" cy="583660"/>
          </a:xfrm>
          <a:prstGeom prst="rect">
            <a:avLst/>
          </a:prstGeom>
        </p:spPr>
      </p:pic>
      <p:pic>
        <p:nvPicPr>
          <p:cNvPr id="11" name="Picture 81">
            <a:extLst>
              <a:ext uri="{FF2B5EF4-FFF2-40B4-BE49-F238E27FC236}">
                <a16:creationId xmlns:a16="http://schemas.microsoft.com/office/drawing/2014/main" id="{C0AFCC0F-C4CE-457F-9DBA-80388474BC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83" y="30750"/>
            <a:ext cx="566016" cy="954180"/>
          </a:xfrm>
          <a:prstGeom prst="rect">
            <a:avLst/>
          </a:prstGeom>
        </p:spPr>
      </p:pic>
      <p:graphicFrame>
        <p:nvGraphicFramePr>
          <p:cNvPr id="3" name="Tableau 2">
            <a:extLst>
              <a:ext uri="{FF2B5EF4-FFF2-40B4-BE49-F238E27FC236}">
                <a16:creationId xmlns:a16="http://schemas.microsoft.com/office/drawing/2014/main" id="{71533971-76C3-4EF6-80C3-347C60A452EF}"/>
              </a:ext>
            </a:extLst>
          </p:cNvPr>
          <p:cNvGraphicFramePr>
            <a:graphicFrameLocks noGrp="1"/>
          </p:cNvGraphicFramePr>
          <p:nvPr>
            <p:extLst>
              <p:ext uri="{D42A27DB-BD31-4B8C-83A1-F6EECF244321}">
                <p14:modId xmlns:p14="http://schemas.microsoft.com/office/powerpoint/2010/main" val="1060979871"/>
              </p:ext>
            </p:extLst>
          </p:nvPr>
        </p:nvGraphicFramePr>
        <p:xfrm>
          <a:off x="9313206" y="841499"/>
          <a:ext cx="2346371" cy="683873"/>
        </p:xfrm>
        <a:graphic>
          <a:graphicData uri="http://schemas.openxmlformats.org/drawingml/2006/table">
            <a:tbl>
              <a:tblPr>
                <a:tableStyleId>{5C22544A-7EE6-4342-B048-85BDC9FD1C3A}</a:tableStyleId>
              </a:tblPr>
              <a:tblGrid>
                <a:gridCol w="2346371">
                  <a:extLst>
                    <a:ext uri="{9D8B030D-6E8A-4147-A177-3AD203B41FA5}">
                      <a16:colId xmlns:a16="http://schemas.microsoft.com/office/drawing/2014/main" val="2258782341"/>
                    </a:ext>
                  </a:extLst>
                </a:gridCol>
              </a:tblGrid>
              <a:tr h="244055">
                <a:tc>
                  <a:txBody>
                    <a:bodyPr/>
                    <a:lstStyle/>
                    <a:p>
                      <a:pPr algn="ctr" fontAlgn="ctr"/>
                      <a:r>
                        <a:rPr lang="fr-FR" sz="1200" b="1" i="0" u="none" strike="noStrike" dirty="0">
                          <a:solidFill>
                            <a:schemeClr val="bg1"/>
                          </a:solidFill>
                          <a:effectLst/>
                          <a:latin typeface="Calibri" panose="020F0502020204030204" pitchFamily="34" charset="0"/>
                        </a:rPr>
                        <a:t>Contacts SOGETI</a:t>
                      </a:r>
                    </a:p>
                  </a:txBody>
                  <a:tcPr marL="7620" marR="7620" marT="7620" marB="0" anchor="ctr">
                    <a:solidFill>
                      <a:schemeClr val="tx2"/>
                    </a:solidFill>
                  </a:tcPr>
                </a:tc>
                <a:extLst>
                  <a:ext uri="{0D108BD9-81ED-4DB2-BD59-A6C34878D82A}">
                    <a16:rowId xmlns:a16="http://schemas.microsoft.com/office/drawing/2014/main" val="3220319972"/>
                  </a:ext>
                </a:extLst>
              </a:tr>
              <a:tr h="439818">
                <a:tc>
                  <a:txBody>
                    <a:bodyPr/>
                    <a:lstStyle/>
                    <a:p>
                      <a:pPr marL="0" algn="l" defTabSz="914400" rtl="0" eaLnBrk="1" fontAlgn="ctr" latinLnBrk="0" hangingPunct="1"/>
                      <a:r>
                        <a:rPr lang="fr-FR" sz="1200" dirty="0">
                          <a:latin typeface="+mn-lt"/>
                        </a:rPr>
                        <a:t>Mathieu </a:t>
                      </a:r>
                      <a:r>
                        <a:rPr lang="fr-FR" sz="1200" dirty="0" err="1">
                          <a:latin typeface="+mn-lt"/>
                        </a:rPr>
                        <a:t>Hofert</a:t>
                      </a:r>
                      <a:endParaRPr lang="fr-FR" sz="1200" dirty="0">
                        <a:latin typeface="+mn-lt"/>
                      </a:endParaRPr>
                    </a:p>
                  </a:txBody>
                  <a:tcPr marL="36000" marR="36000" marT="36000" marB="36000" anchor="ctr">
                    <a:solidFill>
                      <a:schemeClr val="bg2"/>
                    </a:solidFill>
                  </a:tcPr>
                </a:tc>
                <a:extLst>
                  <a:ext uri="{0D108BD9-81ED-4DB2-BD59-A6C34878D82A}">
                    <a16:rowId xmlns:a16="http://schemas.microsoft.com/office/drawing/2014/main" val="3229345411"/>
                  </a:ext>
                </a:extLst>
              </a:tr>
            </a:tbl>
          </a:graphicData>
        </a:graphic>
      </p:graphicFrame>
      <p:pic>
        <p:nvPicPr>
          <p:cNvPr id="17" name="Image 16">
            <a:extLst>
              <a:ext uri="{FF2B5EF4-FFF2-40B4-BE49-F238E27FC236}">
                <a16:creationId xmlns:a16="http://schemas.microsoft.com/office/drawing/2014/main" id="{DCAEC643-7E42-47D1-B412-31C352AF7AA6}"/>
              </a:ext>
            </a:extLst>
          </p:cNvPr>
          <p:cNvPicPr/>
          <p:nvPr/>
        </p:nvPicPr>
        <p:blipFill>
          <a:blip r:embed="rId3"/>
          <a:stretch>
            <a:fillRect/>
          </a:stretch>
        </p:blipFill>
        <p:spPr>
          <a:xfrm>
            <a:off x="10538297" y="6274340"/>
            <a:ext cx="1653702" cy="583660"/>
          </a:xfrm>
          <a:prstGeom prst="rect">
            <a:avLst/>
          </a:prstGeom>
        </p:spPr>
      </p:pic>
      <p:sp>
        <p:nvSpPr>
          <p:cNvPr id="18" name="Rectangle 17">
            <a:extLst>
              <a:ext uri="{FF2B5EF4-FFF2-40B4-BE49-F238E27FC236}">
                <a16:creationId xmlns:a16="http://schemas.microsoft.com/office/drawing/2014/main" id="{455AB942-4D03-423B-9B40-082109AB6FF1}"/>
              </a:ext>
            </a:extLst>
          </p:cNvPr>
          <p:cNvSpPr/>
          <p:nvPr/>
        </p:nvSpPr>
        <p:spPr>
          <a:xfrm>
            <a:off x="1069195" y="1020791"/>
            <a:ext cx="6553200" cy="346505"/>
          </a:xfrm>
          <a:prstGeom prst="rect">
            <a:avLst/>
          </a:prstGeom>
        </p:spPr>
        <p:txBody>
          <a:bodyPr wrap="square">
            <a:spAutoFit/>
          </a:bodyPr>
          <a:lstStyle/>
          <a:p>
            <a:pPr marL="0" marR="0" lvl="0" indent="0" algn="ctr" defTabSz="914400" rtl="0" eaLnBrk="1" fontAlgn="auto" latinLnBrk="0" hangingPunct="1">
              <a:lnSpc>
                <a:spcPts val="2200"/>
              </a:lnSpc>
              <a:spcBef>
                <a:spcPts val="2400"/>
              </a:spcBef>
              <a:spcAft>
                <a:spcPts val="0"/>
              </a:spcAft>
              <a:buClrTx/>
              <a:buSzTx/>
              <a:buFontTx/>
              <a:buNone/>
              <a:tabLst/>
              <a:defRPr/>
            </a:pPr>
            <a:r>
              <a:rPr kumimoji="0" lang="fr-FR" sz="1600" b="0" i="0" u="none" strike="noStrike" kern="1200" cap="none" spc="100" normalizeH="0" baseline="0" noProof="0">
                <a:ln>
                  <a:noFill/>
                </a:ln>
                <a:solidFill>
                  <a:prstClr val="black"/>
                </a:solidFill>
                <a:effectLst/>
                <a:uLnTx/>
                <a:uFillTx/>
                <a:latin typeface="Verdana"/>
                <a:ea typeface="+mn-ea"/>
                <a:cs typeface="Arial"/>
              </a:rPr>
              <a:t>.</a:t>
            </a:r>
          </a:p>
        </p:txBody>
      </p:sp>
      <p:grpSp>
        <p:nvGrpSpPr>
          <p:cNvPr id="23" name="Group 51">
            <a:extLst>
              <a:ext uri="{FF2B5EF4-FFF2-40B4-BE49-F238E27FC236}">
                <a16:creationId xmlns:a16="http://schemas.microsoft.com/office/drawing/2014/main" id="{7E3D120F-E21F-40A1-80C6-2A4328A6D2C6}"/>
              </a:ext>
            </a:extLst>
          </p:cNvPr>
          <p:cNvGrpSpPr/>
          <p:nvPr/>
        </p:nvGrpSpPr>
        <p:grpSpPr>
          <a:xfrm>
            <a:off x="8234527" y="1717624"/>
            <a:ext cx="3764320" cy="2090987"/>
            <a:chOff x="480294" y="3214255"/>
            <a:chExt cx="3574474" cy="1487055"/>
          </a:xfrm>
        </p:grpSpPr>
        <p:sp>
          <p:nvSpPr>
            <p:cNvPr id="24" name="Rectangle 23">
              <a:extLst>
                <a:ext uri="{FF2B5EF4-FFF2-40B4-BE49-F238E27FC236}">
                  <a16:creationId xmlns:a16="http://schemas.microsoft.com/office/drawing/2014/main" id="{5E43681C-E11E-4C45-B57E-A90E8CF17F2F}"/>
                </a:ext>
              </a:extLst>
            </p:cNvPr>
            <p:cNvSpPr/>
            <p:nvPr/>
          </p:nvSpPr>
          <p:spPr>
            <a:xfrm>
              <a:off x="480294" y="3427158"/>
              <a:ext cx="3574474" cy="1274152"/>
            </a:xfrm>
            <a:prstGeom prst="rect">
              <a:avLst/>
            </a:prstGeom>
            <a:noFill/>
            <a:ln w="12700" cap="flat" cmpd="sng" algn="ctr">
              <a:solidFill>
                <a:srgbClr val="00C37B"/>
              </a:solid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prstClr val="black"/>
                  </a:solidFill>
                  <a:effectLst/>
                  <a:uLnTx/>
                  <a:uFillTx/>
                  <a:latin typeface="Verdana"/>
                  <a:ea typeface="+mn-ea"/>
                  <a:cs typeface="+mn-cs"/>
                </a:rPr>
                <a:t>Prévention ciblée, automatique et direct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kern="0" dirty="0">
                  <a:solidFill>
                    <a:prstClr val="black"/>
                  </a:solidFill>
                  <a:latin typeface="Verdana"/>
                </a:rPr>
                <a:t>Affichage des usagers à risque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prstClr val="black"/>
                  </a:solidFill>
                  <a:effectLst/>
                  <a:uLnTx/>
                  <a:uFillTx/>
                  <a:latin typeface="Verdana"/>
                  <a:ea typeface="+mn-ea"/>
                  <a:cs typeface="+mn-cs"/>
                </a:rPr>
                <a:t>Affichage des </a:t>
              </a:r>
              <a:r>
                <a:rPr lang="fr-FR" kern="0" dirty="0">
                  <a:solidFill>
                    <a:prstClr val="black"/>
                  </a:solidFill>
                  <a:latin typeface="Verdana"/>
                </a:rPr>
                <a:t>critères de risques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black"/>
                </a:solidFill>
                <a:effectLst/>
                <a:uLnTx/>
                <a:uFillTx/>
                <a:latin typeface="Verdana"/>
                <a:ea typeface="+mn-ea"/>
                <a:cs typeface="+mn-cs"/>
              </a:endParaRPr>
            </a:p>
          </p:txBody>
        </p:sp>
        <p:sp>
          <p:nvSpPr>
            <p:cNvPr id="25" name="Rectangle 24">
              <a:extLst>
                <a:ext uri="{FF2B5EF4-FFF2-40B4-BE49-F238E27FC236}">
                  <a16:creationId xmlns:a16="http://schemas.microsoft.com/office/drawing/2014/main" id="{E61B29D5-D464-4699-A4AE-8F33290A2795}"/>
                </a:ext>
              </a:extLst>
            </p:cNvPr>
            <p:cNvSpPr/>
            <p:nvPr/>
          </p:nvSpPr>
          <p:spPr>
            <a:xfrm>
              <a:off x="480294" y="3214255"/>
              <a:ext cx="3574474" cy="212902"/>
            </a:xfrm>
            <a:prstGeom prst="rect">
              <a:avLst/>
            </a:prstGeom>
            <a:solidFill>
              <a:schemeClr val="accent5">
                <a:lumMod val="75000"/>
              </a:schemeClr>
            </a:solidFill>
            <a:ln w="12700" cap="flat" cmpd="sng" algn="ctr">
              <a:solidFill>
                <a:srgbClr val="00C37B"/>
              </a:solidFill>
              <a:prstDash val="solid"/>
              <a:miter lim="800000"/>
            </a:ln>
            <a:effectLst/>
          </p:spPr>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altLang="fr-FR" sz="1600" b="0" i="0" u="none" strike="noStrike" kern="1200" cap="none" spc="0" normalizeH="0" baseline="0" noProof="0">
                  <a:ln>
                    <a:noFill/>
                  </a:ln>
                  <a:solidFill>
                    <a:srgbClr val="202124"/>
                  </a:solidFill>
                  <a:effectLst/>
                  <a:uLnTx/>
                  <a:uFillTx/>
                  <a:latin typeface="Verdana"/>
                  <a:ea typeface="+mn-ea"/>
                  <a:cs typeface="+mn-cs"/>
                </a:rPr>
                <a:t>   </a:t>
              </a:r>
              <a:r>
                <a:rPr kumimoji="0" lang="fr-FR" altLang="fr-FR" sz="1400" b="0" i="0" u="none" strike="noStrike" kern="1200" cap="none" spc="0" normalizeH="0" baseline="0" noProof="0">
                  <a:ln>
                    <a:noFill/>
                  </a:ln>
                  <a:solidFill>
                    <a:prstClr val="white"/>
                  </a:solidFill>
                  <a:effectLst/>
                  <a:uLnTx/>
                  <a:uFillTx/>
                  <a:latin typeface="Verdana"/>
                  <a:ea typeface="+mn-ea"/>
                  <a:cs typeface="+mn-cs"/>
                </a:rPr>
                <a:t>Valeur ajoutée</a:t>
              </a:r>
            </a:p>
          </p:txBody>
        </p:sp>
      </p:grpSp>
      <p:sp>
        <p:nvSpPr>
          <p:cNvPr id="27" name="Rectangle 26">
            <a:extLst>
              <a:ext uri="{FF2B5EF4-FFF2-40B4-BE49-F238E27FC236}">
                <a16:creationId xmlns:a16="http://schemas.microsoft.com/office/drawing/2014/main" id="{5934CC06-7405-4F51-813B-E98F73E5C2F8}"/>
              </a:ext>
            </a:extLst>
          </p:cNvPr>
          <p:cNvSpPr/>
          <p:nvPr/>
        </p:nvSpPr>
        <p:spPr>
          <a:xfrm>
            <a:off x="8234527" y="4289595"/>
            <a:ext cx="3766122" cy="754687"/>
          </a:xfrm>
          <a:prstGeom prst="rect">
            <a:avLst/>
          </a:prstGeom>
          <a:solidFill>
            <a:schemeClr val="bg1"/>
          </a:solidFill>
          <a:ln w="12700" cap="flat" cmpd="sng" algn="ctr">
            <a:solidFill>
              <a:srgbClr val="7030A0"/>
            </a:solid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prstClr val="black"/>
                </a:solidFill>
                <a:effectLst/>
                <a:uLnTx/>
                <a:uFillTx/>
                <a:latin typeface="Verdana"/>
                <a:ea typeface="+mn-ea"/>
                <a:cs typeface="+mn-cs"/>
              </a:rPr>
              <a:t>Utilisation de l’IA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kern="0" dirty="0">
                <a:solidFill>
                  <a:prstClr val="black"/>
                </a:solidFill>
                <a:latin typeface="Verdana"/>
              </a:rPr>
              <a:t>Nouveau modèle de prédiction</a:t>
            </a:r>
            <a:endParaRPr kumimoji="0" lang="fr-FR" sz="1800" b="0" i="0" u="none" strike="noStrike" kern="0" cap="none" spc="0" normalizeH="0" baseline="0" noProof="0" dirty="0">
              <a:ln>
                <a:noFill/>
              </a:ln>
              <a:solidFill>
                <a:prstClr val="black"/>
              </a:solidFill>
              <a:effectLst/>
              <a:uLnTx/>
              <a:uFillTx/>
              <a:latin typeface="Verdana"/>
              <a:ea typeface="+mn-ea"/>
              <a:cs typeface="+mn-cs"/>
            </a:endParaRPr>
          </a:p>
        </p:txBody>
      </p:sp>
      <p:sp>
        <p:nvSpPr>
          <p:cNvPr id="28" name="Rectangle 27">
            <a:extLst>
              <a:ext uri="{FF2B5EF4-FFF2-40B4-BE49-F238E27FC236}">
                <a16:creationId xmlns:a16="http://schemas.microsoft.com/office/drawing/2014/main" id="{30B17FE6-F92E-4FE7-8BF5-12EF531BEDA1}"/>
              </a:ext>
            </a:extLst>
          </p:cNvPr>
          <p:cNvSpPr/>
          <p:nvPr/>
        </p:nvSpPr>
        <p:spPr>
          <a:xfrm>
            <a:off x="8234527" y="4050479"/>
            <a:ext cx="3766122" cy="288429"/>
          </a:xfrm>
          <a:prstGeom prst="rect">
            <a:avLst/>
          </a:prstGeom>
          <a:solidFill>
            <a:schemeClr val="accent3">
              <a:lumMod val="90000"/>
              <a:lumOff val="10000"/>
            </a:schemeClr>
          </a:solidFill>
          <a:ln w="12700" cap="flat" cmpd="sng" algn="ctr">
            <a:solidFill>
              <a:srgbClr val="7030A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a:ln>
                <a:noFill/>
              </a:ln>
              <a:solidFill>
                <a:srgbClr val="FFFFFF"/>
              </a:solidFill>
              <a:effectLst/>
              <a:uLnTx/>
              <a:uFillTx/>
              <a:latin typeface="Verdana"/>
              <a:ea typeface="+mn-ea"/>
              <a:cs typeface="+mn-cs"/>
            </a:endParaRPr>
          </a:p>
        </p:txBody>
      </p:sp>
      <p:sp>
        <p:nvSpPr>
          <p:cNvPr id="30" name="Rectangle 29">
            <a:extLst>
              <a:ext uri="{FF2B5EF4-FFF2-40B4-BE49-F238E27FC236}">
                <a16:creationId xmlns:a16="http://schemas.microsoft.com/office/drawing/2014/main" id="{C4CFF2E2-E6E2-4C17-8618-1BEB1E59961B}"/>
              </a:ext>
            </a:extLst>
          </p:cNvPr>
          <p:cNvSpPr/>
          <p:nvPr/>
        </p:nvSpPr>
        <p:spPr>
          <a:xfrm>
            <a:off x="4923075" y="3748141"/>
            <a:ext cx="3143965" cy="1412008"/>
          </a:xfrm>
          <a:prstGeom prst="rect">
            <a:avLst/>
          </a:prstGeom>
          <a:solidFill>
            <a:schemeClr val="bg1"/>
          </a:solidFill>
          <a:ln w="12700" cap="flat" cmpd="sng" algn="ctr">
            <a:solidFill>
              <a:schemeClr val="accent3">
                <a:lumMod val="75000"/>
                <a:lumOff val="25000"/>
              </a:schemeClr>
            </a:solid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prstClr val="black"/>
                </a:solidFill>
                <a:effectLst/>
                <a:uLnTx/>
                <a:uFillTx/>
                <a:latin typeface="Verdana"/>
                <a:ea typeface="+mn-ea"/>
                <a:cs typeface="+mn-cs"/>
              </a:rPr>
              <a:t>IA (</a:t>
            </a:r>
            <a:r>
              <a:rPr lang="fr-FR" kern="0" dirty="0">
                <a:solidFill>
                  <a:prstClr val="black"/>
                </a:solidFill>
                <a:latin typeface="Verdana"/>
              </a:rPr>
              <a:t>P</a:t>
            </a:r>
            <a:r>
              <a:rPr kumimoji="0" lang="fr-FR" sz="1800" b="0" i="0" u="none" strike="noStrike" kern="0" cap="none" spc="0" normalizeH="0" baseline="0" noProof="0" dirty="0" err="1">
                <a:ln>
                  <a:noFill/>
                </a:ln>
                <a:solidFill>
                  <a:prstClr val="black"/>
                </a:solidFill>
                <a:effectLst/>
                <a:uLnTx/>
                <a:uFillTx/>
                <a:latin typeface="Verdana"/>
                <a:ea typeface="+mn-ea"/>
                <a:cs typeface="+mn-cs"/>
              </a:rPr>
              <a:t>ython</a:t>
            </a:r>
            <a:r>
              <a:rPr kumimoji="0" lang="fr-FR" sz="1800" b="0" i="0" u="none" strike="noStrike" kern="0" cap="none" spc="0" normalizeH="0" baseline="0" noProof="0" dirty="0">
                <a:ln>
                  <a:noFill/>
                </a:ln>
                <a:solidFill>
                  <a:prstClr val="black"/>
                </a:solidFill>
                <a:effectLst/>
                <a:uLnTx/>
                <a:uFillTx/>
                <a:latin typeface="Verdana"/>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kern="0" dirty="0">
                <a:solidFill>
                  <a:prstClr val="black"/>
                </a:solidFill>
                <a:latin typeface="Verdana"/>
              </a:rPr>
              <a:t>Web (</a:t>
            </a:r>
            <a:r>
              <a:rPr lang="fr-FR" kern="0" dirty="0" err="1">
                <a:solidFill>
                  <a:prstClr val="black"/>
                </a:solidFill>
                <a:latin typeface="Verdana"/>
              </a:rPr>
              <a:t>Angular</a:t>
            </a:r>
            <a:r>
              <a:rPr lang="fr-FR" kern="0" dirty="0">
                <a:solidFill>
                  <a:prstClr val="black"/>
                </a:solidFill>
                <a:latin typeface="Verdan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kern="0" dirty="0">
                <a:solidFill>
                  <a:prstClr val="black"/>
                </a:solidFill>
                <a:latin typeface="Verdana"/>
              </a:rPr>
              <a:t>Si gestion de données Spring et </a:t>
            </a:r>
            <a:r>
              <a:rPr kumimoji="0" lang="fr-FR" sz="1800" b="0" i="0" u="none" strike="noStrike" kern="0" cap="none" spc="0" normalizeH="0" baseline="0" noProof="0" dirty="0">
                <a:ln>
                  <a:noFill/>
                </a:ln>
                <a:solidFill>
                  <a:prstClr val="black"/>
                </a:solidFill>
                <a:effectLst/>
                <a:uLnTx/>
                <a:uFillTx/>
                <a:latin typeface="Verdana"/>
                <a:ea typeface="+mn-ea"/>
                <a:cs typeface="+mn-cs"/>
              </a:rPr>
              <a:t>BDD</a:t>
            </a:r>
          </a:p>
        </p:txBody>
      </p:sp>
      <p:sp>
        <p:nvSpPr>
          <p:cNvPr id="31" name="Rectangle 30">
            <a:extLst>
              <a:ext uri="{FF2B5EF4-FFF2-40B4-BE49-F238E27FC236}">
                <a16:creationId xmlns:a16="http://schemas.microsoft.com/office/drawing/2014/main" id="{C899D277-7731-4997-9C46-E479EC4E7D1E}"/>
              </a:ext>
            </a:extLst>
          </p:cNvPr>
          <p:cNvSpPr/>
          <p:nvPr/>
        </p:nvSpPr>
        <p:spPr>
          <a:xfrm>
            <a:off x="4923075" y="3443606"/>
            <a:ext cx="3143965" cy="304535"/>
          </a:xfrm>
          <a:prstGeom prst="rect">
            <a:avLst/>
          </a:prstGeom>
          <a:solidFill>
            <a:srgbClr val="0070AD"/>
          </a:solidFill>
          <a:ln w="12700" cap="flat" cmpd="sng" algn="ctr">
            <a:solidFill>
              <a:schemeClr val="accent3">
                <a:lumMod val="75000"/>
                <a:lumOff val="25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a:ln>
                <a:noFill/>
              </a:ln>
              <a:solidFill>
                <a:srgbClr val="FFFFFF"/>
              </a:solidFill>
              <a:effectLst/>
              <a:uLnTx/>
              <a:uFillTx/>
              <a:latin typeface="Verdana"/>
              <a:ea typeface="+mn-ea"/>
              <a:cs typeface="+mn-cs"/>
            </a:endParaRPr>
          </a:p>
        </p:txBody>
      </p:sp>
      <p:sp>
        <p:nvSpPr>
          <p:cNvPr id="33" name="Rectangle 32">
            <a:extLst>
              <a:ext uri="{FF2B5EF4-FFF2-40B4-BE49-F238E27FC236}">
                <a16:creationId xmlns:a16="http://schemas.microsoft.com/office/drawing/2014/main" id="{97D51765-7E74-4197-9F8E-9D286DAB6A46}"/>
              </a:ext>
            </a:extLst>
          </p:cNvPr>
          <p:cNvSpPr/>
          <p:nvPr/>
        </p:nvSpPr>
        <p:spPr>
          <a:xfrm>
            <a:off x="4921458" y="5520671"/>
            <a:ext cx="4756798" cy="1204349"/>
          </a:xfrm>
          <a:prstGeom prst="rect">
            <a:avLst/>
          </a:prstGeom>
          <a:noFill/>
          <a:ln w="12700" cap="flat" cmpd="sng" algn="ctr">
            <a:solidFill>
              <a:srgbClr val="FF304C"/>
            </a:solid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kern="0" dirty="0">
                <a:solidFill>
                  <a:prstClr val="black"/>
                </a:solidFill>
                <a:latin typeface="Verdana"/>
              </a:rPr>
              <a:t>Analyse du jeu de donnée (stat)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kern="0" dirty="0">
                <a:solidFill>
                  <a:prstClr val="black"/>
                </a:solidFill>
                <a:latin typeface="Verdana"/>
              </a:rPr>
              <a:t>Mise en relation des données (jeu anonymisé, risques)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kern="0" dirty="0">
                <a:solidFill>
                  <a:prstClr val="black"/>
                </a:solidFill>
                <a:latin typeface="Verdana"/>
              </a:rPr>
              <a:t>RGPD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black"/>
              </a:solidFill>
              <a:effectLst/>
              <a:uLnTx/>
              <a:uFillTx/>
              <a:latin typeface="Verdana"/>
              <a:ea typeface="+mn-ea"/>
              <a:cs typeface="+mn-cs"/>
            </a:endParaRPr>
          </a:p>
        </p:txBody>
      </p:sp>
      <p:sp>
        <p:nvSpPr>
          <p:cNvPr id="34" name="Rectangle 33">
            <a:extLst>
              <a:ext uri="{FF2B5EF4-FFF2-40B4-BE49-F238E27FC236}">
                <a16:creationId xmlns:a16="http://schemas.microsoft.com/office/drawing/2014/main" id="{D6A36911-3A27-4762-9366-56F7D524EFEE}"/>
              </a:ext>
            </a:extLst>
          </p:cNvPr>
          <p:cNvSpPr/>
          <p:nvPr/>
        </p:nvSpPr>
        <p:spPr>
          <a:xfrm>
            <a:off x="4905430" y="5237359"/>
            <a:ext cx="3140505" cy="283312"/>
          </a:xfrm>
          <a:prstGeom prst="rect">
            <a:avLst/>
          </a:prstGeom>
          <a:solidFill>
            <a:srgbClr val="FF0000"/>
          </a:solidFill>
          <a:ln w="12700" cap="flat" cmpd="sng" algn="ctr">
            <a:solidFill>
              <a:srgbClr val="FF304C"/>
            </a:solid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fr-FR" sz="1400" b="0" i="0" u="none" strike="noStrike" kern="1200" cap="none" spc="0" normalizeH="0" baseline="0" noProof="0" dirty="0">
                <a:ln>
                  <a:noFill/>
                </a:ln>
                <a:solidFill>
                  <a:prstClr val="white"/>
                </a:solidFill>
                <a:effectLst/>
                <a:uLnTx/>
                <a:uFillTx/>
                <a:latin typeface="Verdana"/>
                <a:ea typeface="+mn-ea"/>
                <a:cs typeface="+mn-cs"/>
              </a:rPr>
              <a:t>   Principales contraintes </a:t>
            </a:r>
            <a:endParaRPr kumimoji="0" lang="fr-FR" sz="1400" b="0" i="0" u="none" strike="noStrike" kern="0" cap="none" spc="0" normalizeH="0" baseline="0" noProof="0" dirty="0">
              <a:ln>
                <a:noFill/>
              </a:ln>
              <a:solidFill>
                <a:prstClr val="white"/>
              </a:solidFill>
              <a:effectLst/>
              <a:uLnTx/>
              <a:uFillTx/>
              <a:latin typeface="Verdana"/>
              <a:ea typeface="+mn-ea"/>
              <a:cs typeface="+mn-cs"/>
            </a:endParaRPr>
          </a:p>
        </p:txBody>
      </p:sp>
      <p:grpSp>
        <p:nvGrpSpPr>
          <p:cNvPr id="39" name="Group 31">
            <a:extLst>
              <a:ext uri="{FF2B5EF4-FFF2-40B4-BE49-F238E27FC236}">
                <a16:creationId xmlns:a16="http://schemas.microsoft.com/office/drawing/2014/main" id="{C20C9947-9D4B-4F95-89BC-ECAA9EBFCCB7}"/>
              </a:ext>
            </a:extLst>
          </p:cNvPr>
          <p:cNvGrpSpPr/>
          <p:nvPr/>
        </p:nvGrpSpPr>
        <p:grpSpPr>
          <a:xfrm>
            <a:off x="5575247" y="933645"/>
            <a:ext cx="1080436" cy="108000"/>
            <a:chOff x="8474732" y="6027612"/>
            <a:chExt cx="1080436" cy="108000"/>
          </a:xfrm>
        </p:grpSpPr>
        <p:sp>
          <p:nvSpPr>
            <p:cNvPr id="40" name="Rectangle 39">
              <a:extLst>
                <a:ext uri="{FF2B5EF4-FFF2-40B4-BE49-F238E27FC236}">
                  <a16:creationId xmlns:a16="http://schemas.microsoft.com/office/drawing/2014/main" id="{38D456E4-36B6-442B-8744-A340E95D4995}"/>
                </a:ext>
              </a:extLst>
            </p:cNvPr>
            <p:cNvSpPr/>
            <p:nvPr/>
          </p:nvSpPr>
          <p:spPr>
            <a:xfrm>
              <a:off x="8474732" y="6027612"/>
              <a:ext cx="360000" cy="108000"/>
            </a:xfrm>
            <a:prstGeom prst="rect">
              <a:avLst/>
            </a:prstGeom>
            <a:solidFill>
              <a:srgbClr val="00C37B"/>
            </a:solidFill>
            <a:ln w="12700" cap="flat" cmpd="sng" algn="ctr">
              <a:solidFill>
                <a:srgbClr val="00C37B"/>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Verdana"/>
                <a:ea typeface="+mn-ea"/>
                <a:cs typeface="+mn-cs"/>
              </a:endParaRPr>
            </a:p>
          </p:txBody>
        </p:sp>
        <p:sp>
          <p:nvSpPr>
            <p:cNvPr id="41" name="Rectangle 40">
              <a:extLst>
                <a:ext uri="{FF2B5EF4-FFF2-40B4-BE49-F238E27FC236}">
                  <a16:creationId xmlns:a16="http://schemas.microsoft.com/office/drawing/2014/main" id="{26E3C7F0-CF92-484C-A283-C02E8E9B3ACE}"/>
                </a:ext>
              </a:extLst>
            </p:cNvPr>
            <p:cNvSpPr/>
            <p:nvPr/>
          </p:nvSpPr>
          <p:spPr>
            <a:xfrm>
              <a:off x="8834950" y="6027612"/>
              <a:ext cx="360000" cy="108000"/>
            </a:xfrm>
            <a:prstGeom prst="rect">
              <a:avLst/>
            </a:prstGeom>
            <a:solidFill>
              <a:srgbClr val="FFC000"/>
            </a:solidFill>
            <a:ln w="12700" cap="flat" cmpd="sng" algn="ctr">
              <a:solidFill>
                <a:srgbClr val="FFC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Verdana"/>
                <a:ea typeface="+mn-ea"/>
                <a:cs typeface="+mn-cs"/>
              </a:endParaRPr>
            </a:p>
          </p:txBody>
        </p:sp>
        <p:sp>
          <p:nvSpPr>
            <p:cNvPr id="42" name="Rectangle 41">
              <a:extLst>
                <a:ext uri="{FF2B5EF4-FFF2-40B4-BE49-F238E27FC236}">
                  <a16:creationId xmlns:a16="http://schemas.microsoft.com/office/drawing/2014/main" id="{86CC40EB-24DB-4EFE-AAE4-BA0466DEADBA}"/>
                </a:ext>
              </a:extLst>
            </p:cNvPr>
            <p:cNvSpPr/>
            <p:nvPr/>
          </p:nvSpPr>
          <p:spPr>
            <a:xfrm>
              <a:off x="9195168" y="6027612"/>
              <a:ext cx="360000" cy="108000"/>
            </a:xfrm>
            <a:prstGeom prst="rect">
              <a:avLst/>
            </a:prstGeom>
            <a:solidFill>
              <a:srgbClr val="FF304C"/>
            </a:solidFill>
            <a:ln w="12700" cap="flat" cmpd="sng" algn="ctr">
              <a:solidFill>
                <a:srgbClr val="FF304C"/>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Verdana"/>
                <a:ea typeface="+mn-ea"/>
                <a:cs typeface="+mn-cs"/>
              </a:endParaRPr>
            </a:p>
          </p:txBody>
        </p:sp>
      </p:grpSp>
      <p:sp>
        <p:nvSpPr>
          <p:cNvPr id="43" name="TextBox 36">
            <a:extLst>
              <a:ext uri="{FF2B5EF4-FFF2-40B4-BE49-F238E27FC236}">
                <a16:creationId xmlns:a16="http://schemas.microsoft.com/office/drawing/2014/main" id="{B3916022-BC5E-4177-8B98-38D81506B307}"/>
              </a:ext>
            </a:extLst>
          </p:cNvPr>
          <p:cNvSpPr txBox="1"/>
          <p:nvPr/>
        </p:nvSpPr>
        <p:spPr>
          <a:xfrm>
            <a:off x="5358564" y="494089"/>
            <a:ext cx="1474871" cy="24622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0" cap="none" spc="0" normalizeH="0" baseline="0" noProof="0">
                <a:ln>
                  <a:noFill/>
                </a:ln>
                <a:solidFill>
                  <a:prstClr val="black"/>
                </a:solidFill>
                <a:effectLst/>
                <a:uLnTx/>
                <a:uFillTx/>
                <a:latin typeface="Verdana"/>
                <a:ea typeface="+mn-ea"/>
                <a:cs typeface="+mn-cs"/>
              </a:rPr>
              <a:t>Complexité</a:t>
            </a:r>
          </a:p>
        </p:txBody>
      </p:sp>
      <p:sp>
        <p:nvSpPr>
          <p:cNvPr id="44" name="Teardrop 38">
            <a:extLst>
              <a:ext uri="{FF2B5EF4-FFF2-40B4-BE49-F238E27FC236}">
                <a16:creationId xmlns:a16="http://schemas.microsoft.com/office/drawing/2014/main" id="{2CAD37D4-EBC1-4DA1-8F17-D8EB4954FC26}"/>
              </a:ext>
            </a:extLst>
          </p:cNvPr>
          <p:cNvSpPr/>
          <p:nvPr/>
        </p:nvSpPr>
        <p:spPr>
          <a:xfrm rot="2590547" flipV="1">
            <a:off x="6021683" y="718421"/>
            <a:ext cx="187564" cy="187564"/>
          </a:xfrm>
          <a:prstGeom prst="teardrop">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Verdana"/>
              <a:ea typeface="+mn-ea"/>
              <a:cs typeface="+mn-cs"/>
            </a:endParaRPr>
          </a:p>
        </p:txBody>
      </p:sp>
      <p:sp>
        <p:nvSpPr>
          <p:cNvPr id="45" name="TextBox 42">
            <a:extLst>
              <a:ext uri="{FF2B5EF4-FFF2-40B4-BE49-F238E27FC236}">
                <a16:creationId xmlns:a16="http://schemas.microsoft.com/office/drawing/2014/main" id="{83FD11A6-4921-47A0-8294-B7CA91E3A3D9}"/>
              </a:ext>
            </a:extLst>
          </p:cNvPr>
          <p:cNvSpPr txBox="1"/>
          <p:nvPr/>
        </p:nvSpPr>
        <p:spPr>
          <a:xfrm>
            <a:off x="5378029" y="1060038"/>
            <a:ext cx="1474871" cy="307777"/>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 b="0" i="0" u="none" strike="noStrike" kern="0" cap="none" spc="0" normalizeH="0" baseline="0" noProof="0">
                <a:ln>
                  <a:noFill/>
                </a:ln>
                <a:solidFill>
                  <a:prstClr val="black"/>
                </a:solidFill>
                <a:effectLst/>
                <a:uLnTx/>
                <a:uFillTx/>
                <a:latin typeface="Verdana"/>
                <a:ea typeface="+mn-ea"/>
                <a:cs typeface="+mn-cs"/>
              </a:rPr>
              <a:t>(technique, organisation, lancement…)</a:t>
            </a:r>
            <a:endParaRPr kumimoji="0" lang="fr-FR" sz="1000" b="0" i="0" u="none" strike="noStrike" kern="0" cap="none" spc="0" normalizeH="0" baseline="0" noProof="0">
              <a:ln>
                <a:noFill/>
              </a:ln>
              <a:solidFill>
                <a:prstClr val="black"/>
              </a:solidFill>
              <a:effectLst/>
              <a:uLnTx/>
              <a:uFillTx/>
              <a:latin typeface="Verdana"/>
              <a:ea typeface="+mn-ea"/>
              <a:cs typeface="+mn-cs"/>
            </a:endParaRPr>
          </a:p>
        </p:txBody>
      </p:sp>
      <p:sp>
        <p:nvSpPr>
          <p:cNvPr id="50" name="Rectangle 4">
            <a:extLst>
              <a:ext uri="{FF2B5EF4-FFF2-40B4-BE49-F238E27FC236}">
                <a16:creationId xmlns:a16="http://schemas.microsoft.com/office/drawing/2014/main" id="{46B993AA-9CB0-475A-83FD-30803F206D79}"/>
              </a:ext>
            </a:extLst>
          </p:cNvPr>
          <p:cNvSpPr>
            <a:spLocks noChangeArrowheads="1"/>
          </p:cNvSpPr>
          <p:nvPr/>
        </p:nvSpPr>
        <p:spPr bwMode="auto">
          <a:xfrm>
            <a:off x="4979389" y="3481127"/>
            <a:ext cx="2796558" cy="189804"/>
          </a:xfrm>
          <a:prstGeom prst="rect">
            <a:avLst/>
          </a:prstGeom>
          <a:solidFill>
            <a:srgbClr val="0070AD"/>
          </a:solid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altLang="fr-FR" sz="1400" b="0" i="0" u="none" strike="noStrike" kern="1200" cap="none" spc="0" normalizeH="0" baseline="0" noProof="0" dirty="0">
                <a:ln>
                  <a:noFill/>
                </a:ln>
                <a:solidFill>
                  <a:prstClr val="white"/>
                </a:solidFill>
                <a:effectLst/>
                <a:uLnTx/>
                <a:uFillTx/>
                <a:latin typeface="Verdana"/>
                <a:ea typeface="+mn-ea"/>
                <a:cs typeface="+mn-cs"/>
              </a:rPr>
              <a:t>Compétences requises </a:t>
            </a:r>
          </a:p>
        </p:txBody>
      </p:sp>
      <p:sp>
        <p:nvSpPr>
          <p:cNvPr id="51" name="Rectangle 3">
            <a:extLst>
              <a:ext uri="{FF2B5EF4-FFF2-40B4-BE49-F238E27FC236}">
                <a16:creationId xmlns:a16="http://schemas.microsoft.com/office/drawing/2014/main" id="{182ADB9C-064B-4D7C-83A5-755070D21800}"/>
              </a:ext>
            </a:extLst>
          </p:cNvPr>
          <p:cNvSpPr>
            <a:spLocks noChangeArrowheads="1"/>
          </p:cNvSpPr>
          <p:nvPr/>
        </p:nvSpPr>
        <p:spPr bwMode="auto">
          <a:xfrm>
            <a:off x="8549639" y="4099791"/>
            <a:ext cx="3306504" cy="189804"/>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1400" b="0" i="0" u="none" strike="noStrike" kern="1200" cap="none" spc="0" normalizeH="0" baseline="0" noProof="0">
                <a:ln>
                  <a:noFill/>
                </a:ln>
                <a:solidFill>
                  <a:prstClr val="white"/>
                </a:solidFill>
                <a:effectLst/>
                <a:uLnTx/>
                <a:uFillTx/>
                <a:latin typeface="Verdana"/>
                <a:ea typeface="+mn-ea"/>
                <a:cs typeface="+mn-cs"/>
              </a:rPr>
              <a:t>En quoi est-ce innovant?</a:t>
            </a:r>
            <a:endParaRPr kumimoji="0" lang="fr-FR" altLang="fr-FR" sz="1400" b="0" i="0" u="none" strike="noStrike" kern="1200" cap="none" spc="0" normalizeH="0" baseline="0" noProof="0">
              <a:ln>
                <a:noFill/>
              </a:ln>
              <a:solidFill>
                <a:prstClr val="white"/>
              </a:solidFill>
              <a:effectLst/>
              <a:uLnTx/>
              <a:uFillTx/>
              <a:latin typeface="Verdana"/>
              <a:ea typeface="+mn-ea"/>
              <a:cs typeface="+mn-cs"/>
            </a:endParaRPr>
          </a:p>
        </p:txBody>
      </p:sp>
      <p:sp>
        <p:nvSpPr>
          <p:cNvPr id="46" name="Rectangle 45">
            <a:extLst>
              <a:ext uri="{FF2B5EF4-FFF2-40B4-BE49-F238E27FC236}">
                <a16:creationId xmlns:a16="http://schemas.microsoft.com/office/drawing/2014/main" id="{154D65F0-ADAC-4967-8E20-017D65F4C00F}"/>
              </a:ext>
            </a:extLst>
          </p:cNvPr>
          <p:cNvSpPr/>
          <p:nvPr/>
        </p:nvSpPr>
        <p:spPr>
          <a:xfrm>
            <a:off x="238257" y="6534392"/>
            <a:ext cx="2397940" cy="229965"/>
          </a:xfrm>
          <a:prstGeom prst="rect">
            <a:avLst/>
          </a:prstGeom>
          <a:solidFill>
            <a:schemeClr val="bg2"/>
          </a:solidFill>
          <a:ln w="12700" cap="flat" cmpd="sng" algn="ctr">
            <a:noFill/>
            <a:prstDash val="solid"/>
            <a:miter lim="800000"/>
          </a:ln>
          <a:effectLst/>
        </p:spPr>
        <p:txBody>
          <a:bodyPr rtlCol="0" anchor="ct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0" lang="fr-FR" sz="1200" b="1" i="0" u="none" strike="noStrike" kern="1200" cap="none" spc="0" normalizeH="0" baseline="0" noProof="0">
              <a:ln>
                <a:noFill/>
              </a:ln>
              <a:solidFill>
                <a:srgbClr val="000000"/>
              </a:solidFill>
              <a:effectLst/>
              <a:uLnTx/>
              <a:uFillTx/>
              <a:latin typeface="Verdana"/>
              <a:ea typeface="+mn-ea"/>
              <a:cs typeface="+mn-cs"/>
            </a:endParaRPr>
          </a:p>
        </p:txBody>
      </p:sp>
      <p:sp>
        <p:nvSpPr>
          <p:cNvPr id="38" name="Rectangle : coins arrondis 37">
            <a:extLst>
              <a:ext uri="{FF2B5EF4-FFF2-40B4-BE49-F238E27FC236}">
                <a16:creationId xmlns:a16="http://schemas.microsoft.com/office/drawing/2014/main" id="{2E8C2F83-7B20-4CD4-8824-1813D92A22CA}"/>
              </a:ext>
            </a:extLst>
          </p:cNvPr>
          <p:cNvSpPr/>
          <p:nvPr/>
        </p:nvSpPr>
        <p:spPr>
          <a:xfrm>
            <a:off x="191351" y="1397144"/>
            <a:ext cx="4329458" cy="3538839"/>
          </a:xfrm>
          <a:prstGeom prst="roundRect">
            <a:avLst>
              <a:gd name="adj" fmla="val 422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Verdana"/>
                <a:ea typeface="+mn-ea"/>
                <a:cs typeface="+mn-cs"/>
              </a:rPr>
              <a:t>Outil d’aide à la prévention du surendettement pour les usagers en direct avec notifications</a:t>
            </a:r>
          </a:p>
          <a:p>
            <a:pPr marL="0" marR="0" lvl="0" indent="0"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Verdana"/>
                <a:ea typeface="+mn-ea"/>
                <a:cs typeface="+mn-cs"/>
              </a:rPr>
              <a:t>Dashboard de présentation d’information (à repréciser): - </a:t>
            </a:r>
            <a:r>
              <a:rPr lang="fr-FR" sz="1100" dirty="0">
                <a:solidFill>
                  <a:srgbClr val="000000"/>
                </a:solidFill>
                <a:latin typeface="Verdana"/>
              </a:rPr>
              <a:t>a</a:t>
            </a:r>
            <a:r>
              <a:rPr kumimoji="0" lang="fr-FR" sz="1100" b="0" i="0" u="none" strike="noStrike" kern="1200" cap="none" spc="0" normalizeH="0" baseline="0" noProof="0" dirty="0" err="1">
                <a:ln>
                  <a:noFill/>
                </a:ln>
                <a:solidFill>
                  <a:srgbClr val="000000"/>
                </a:solidFill>
                <a:effectLst/>
                <a:uLnTx/>
                <a:uFillTx/>
                <a:latin typeface="Verdana"/>
                <a:ea typeface="+mn-ea"/>
                <a:cs typeface="+mn-cs"/>
              </a:rPr>
              <a:t>ffichage</a:t>
            </a:r>
            <a:r>
              <a:rPr kumimoji="0" lang="fr-FR" sz="1100" b="0" i="0" u="none" strike="noStrike" kern="1200" cap="none" spc="0" normalizeH="0" baseline="0" noProof="0" dirty="0">
                <a:ln>
                  <a:noFill/>
                </a:ln>
                <a:solidFill>
                  <a:srgbClr val="000000"/>
                </a:solidFill>
                <a:effectLst/>
                <a:uLnTx/>
                <a:uFillTx/>
                <a:latin typeface="Verdana"/>
                <a:ea typeface="+mn-ea"/>
                <a:cs typeface="+mn-cs"/>
              </a:rPr>
              <a:t> des usagers à risques avec leur niveau de risque spécifique</a:t>
            </a:r>
          </a:p>
          <a:p>
            <a:pPr marL="0" marR="0" lvl="0" indent="0" defTabSz="914400" rtl="0" eaLnBrk="1" fontAlgn="auto" latinLnBrk="0" hangingPunct="1">
              <a:lnSpc>
                <a:spcPct val="100000"/>
              </a:lnSpc>
              <a:spcBef>
                <a:spcPts val="0"/>
              </a:spcBef>
              <a:spcAft>
                <a:spcPts val="0"/>
              </a:spcAft>
              <a:buClrTx/>
              <a:buSzTx/>
              <a:buFontTx/>
              <a:buNone/>
              <a:tabLst/>
              <a:defRPr/>
            </a:pPr>
            <a:r>
              <a:rPr lang="fr-FR" sz="1100" dirty="0">
                <a:solidFill>
                  <a:srgbClr val="000000"/>
                </a:solidFill>
                <a:latin typeface="Verdana"/>
              </a:rPr>
              <a:t>- affichage des </a:t>
            </a:r>
            <a:r>
              <a:rPr kumimoji="0" lang="fr-FR" sz="1100" b="0" i="0" u="none" strike="noStrike" kern="1200" cap="none" spc="0" normalizeH="0" baseline="0" noProof="0" dirty="0">
                <a:ln>
                  <a:noFill/>
                </a:ln>
                <a:solidFill>
                  <a:srgbClr val="000000"/>
                </a:solidFill>
                <a:effectLst/>
                <a:uLnTx/>
                <a:uFillTx/>
                <a:latin typeface="Verdana"/>
                <a:ea typeface="+mn-ea"/>
                <a:cs typeface="+mn-cs"/>
              </a:rPr>
              <a:t>critères de risques de surendettement avec leur niveau d’impact spécifique</a:t>
            </a:r>
          </a:p>
        </p:txBody>
      </p:sp>
      <p:sp>
        <p:nvSpPr>
          <p:cNvPr id="54" name="Rectangle : coins arrondis 53">
            <a:extLst>
              <a:ext uri="{FF2B5EF4-FFF2-40B4-BE49-F238E27FC236}">
                <a16:creationId xmlns:a16="http://schemas.microsoft.com/office/drawing/2014/main" id="{D117A20A-6149-412D-9EC8-86942E400188}"/>
              </a:ext>
            </a:extLst>
          </p:cNvPr>
          <p:cNvSpPr/>
          <p:nvPr/>
        </p:nvSpPr>
        <p:spPr>
          <a:xfrm>
            <a:off x="304446" y="5460856"/>
            <a:ext cx="4041349" cy="12641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fr-FR" sz="900" b="0" i="0" u="none" strike="noStrike" kern="1200" cap="none" spc="0" normalizeH="0" baseline="0" noProof="0" dirty="0">
                <a:ln>
                  <a:noFill/>
                </a:ln>
                <a:solidFill>
                  <a:srgbClr val="000000"/>
                </a:solidFill>
                <a:effectLst/>
                <a:uLnTx/>
                <a:uFillTx/>
                <a:latin typeface="Verdana"/>
                <a:ea typeface="+mn-ea"/>
                <a:cs typeface="+mn-cs"/>
              </a:rPr>
              <a:t>CONTACT </a:t>
            </a:r>
            <a:r>
              <a:rPr lang="fr-FR" sz="900" dirty="0">
                <a:solidFill>
                  <a:srgbClr val="000000"/>
                </a:solidFill>
              </a:rPr>
              <a:t>CLIENT </a:t>
            </a:r>
            <a:r>
              <a:rPr lang="fr-FR" sz="900" dirty="0" err="1">
                <a:solidFill>
                  <a:srgbClr val="000000"/>
                </a:solidFill>
                <a:hlinkClick r:id="rId5"/>
              </a:rPr>
              <a:t>jlkc@cresusalsace.org</a:t>
            </a:r>
            <a:endParaRPr lang="fr-FR" sz="900" dirty="0">
              <a:solidFill>
                <a:srgbClr val="000000"/>
              </a:solidFill>
            </a:endParaRPr>
          </a:p>
          <a:p>
            <a:pPr lvl="0">
              <a:defRPr/>
            </a:pPr>
            <a:endParaRPr lang="fr-FR" sz="900" dirty="0">
              <a:solidFill>
                <a:srgbClr val="000000"/>
              </a:solidFill>
            </a:endParaRPr>
          </a:p>
          <a:p>
            <a:pPr lvl="0">
              <a:defRPr/>
            </a:pPr>
            <a:endParaRPr lang="fr-FR" sz="900" dirty="0">
              <a:solidFill>
                <a:srgbClr val="000000"/>
              </a:solidFill>
            </a:endParaRPr>
          </a:p>
          <a:p>
            <a:pPr lvl="0">
              <a:defRPr/>
            </a:pPr>
            <a:r>
              <a:rPr lang="fr-FR" sz="900" dirty="0">
                <a:solidFill>
                  <a:srgbClr val="000000"/>
                </a:solidFill>
              </a:rPr>
              <a:t>RDV </a:t>
            </a:r>
            <a:r>
              <a:rPr kumimoji="0" lang="fr-FR" sz="900" b="0" i="0" u="none" strike="noStrike" kern="1200" cap="none" spc="0" normalizeH="0" baseline="0" noProof="0" dirty="0">
                <a:ln>
                  <a:noFill/>
                </a:ln>
                <a:solidFill>
                  <a:srgbClr val="000000"/>
                </a:solidFill>
                <a:effectLst/>
                <a:uLnTx/>
                <a:uFillTx/>
                <a:latin typeface="Verdana"/>
                <a:ea typeface="+mn-ea"/>
                <a:cs typeface="+mn-cs"/>
              </a:rPr>
              <a:t>avec le client/atelier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srgbClr val="000000"/>
                </a:solidFill>
                <a:effectLst/>
                <a:uLnTx/>
                <a:uFillTx/>
                <a:latin typeface="Verdana"/>
                <a:ea typeface="+mn-ea"/>
                <a:cs typeface="+mn-cs"/>
              </a:rPr>
              <a:t>Date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solidFill>
                  <a:srgbClr val="000000"/>
                </a:solidFill>
                <a:latin typeface="Verdana"/>
              </a:rPr>
              <a:t>Participants</a:t>
            </a:r>
            <a:endParaRPr kumimoji="0" lang="fr-FR" sz="14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5" name="Rectangle : coins arrondis 54">
            <a:extLst>
              <a:ext uri="{FF2B5EF4-FFF2-40B4-BE49-F238E27FC236}">
                <a16:creationId xmlns:a16="http://schemas.microsoft.com/office/drawing/2014/main" id="{D30601FA-9CEF-4B4D-B2E8-F06678B1C755}"/>
              </a:ext>
            </a:extLst>
          </p:cNvPr>
          <p:cNvSpPr/>
          <p:nvPr/>
        </p:nvSpPr>
        <p:spPr>
          <a:xfrm>
            <a:off x="663968" y="727029"/>
            <a:ext cx="1533320" cy="38718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rgbClr val="FF0000"/>
                </a:solidFill>
                <a:effectLst/>
                <a:uLnTx/>
                <a:uFillTx/>
                <a:latin typeface="Verdana"/>
                <a:ea typeface="+mn-ea"/>
                <a:cs typeface="+mn-cs"/>
              </a:rPr>
              <a:t>Pactole</a:t>
            </a:r>
          </a:p>
        </p:txBody>
      </p:sp>
      <p:sp>
        <p:nvSpPr>
          <p:cNvPr id="32" name="Rectangle 4">
            <a:extLst>
              <a:ext uri="{FF2B5EF4-FFF2-40B4-BE49-F238E27FC236}">
                <a16:creationId xmlns:a16="http://schemas.microsoft.com/office/drawing/2014/main" id="{66561F01-A05C-40F6-82EC-79483D5EA6CA}"/>
              </a:ext>
            </a:extLst>
          </p:cNvPr>
          <p:cNvSpPr>
            <a:spLocks noChangeArrowheads="1"/>
          </p:cNvSpPr>
          <p:nvPr/>
        </p:nvSpPr>
        <p:spPr bwMode="auto">
          <a:xfrm>
            <a:off x="5077403" y="1531482"/>
            <a:ext cx="2796558" cy="189804"/>
          </a:xfrm>
          <a:prstGeom prst="rect">
            <a:avLst/>
          </a:prstGeom>
          <a:solidFill>
            <a:schemeClr val="accent2"/>
          </a:solid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fr-FR" altLang="fr-FR" sz="1400" dirty="0">
                <a:solidFill>
                  <a:prstClr val="white"/>
                </a:solidFill>
                <a:latin typeface="Verdana"/>
              </a:rPr>
              <a:t>Equipe</a:t>
            </a:r>
            <a:endParaRPr kumimoji="0" lang="fr-FR" altLang="fr-FR" sz="1400" b="0" i="0" u="none" strike="noStrike" kern="1200" cap="none" spc="0" normalizeH="0" baseline="0" noProof="0" dirty="0">
              <a:ln>
                <a:noFill/>
              </a:ln>
              <a:solidFill>
                <a:prstClr val="white"/>
              </a:solidFill>
              <a:effectLst/>
              <a:uLnTx/>
              <a:uFillTx/>
              <a:latin typeface="Verdana"/>
              <a:ea typeface="+mn-ea"/>
              <a:cs typeface="+mn-cs"/>
            </a:endParaRPr>
          </a:p>
        </p:txBody>
      </p:sp>
      <p:sp>
        <p:nvSpPr>
          <p:cNvPr id="35" name="Rectangle 34">
            <a:extLst>
              <a:ext uri="{FF2B5EF4-FFF2-40B4-BE49-F238E27FC236}">
                <a16:creationId xmlns:a16="http://schemas.microsoft.com/office/drawing/2014/main" id="{2812967C-02B6-453E-BBCD-92A87236108D}"/>
              </a:ext>
            </a:extLst>
          </p:cNvPr>
          <p:cNvSpPr/>
          <p:nvPr/>
        </p:nvSpPr>
        <p:spPr>
          <a:xfrm>
            <a:off x="5095159" y="1741959"/>
            <a:ext cx="2778802" cy="1468546"/>
          </a:xfrm>
          <a:prstGeom prst="rect">
            <a:avLst/>
          </a:prstGeom>
          <a:noFill/>
          <a:ln w="12700" cap="flat" cmpd="sng" algn="ctr">
            <a:solidFill>
              <a:schemeClr val="accent2"/>
            </a:solid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prstClr val="black"/>
                </a:solidFill>
                <a:effectLst/>
                <a:uLnTx/>
                <a:uFillTx/>
                <a:latin typeface="Verdana"/>
                <a:ea typeface="+mn-ea"/>
                <a:cs typeface="+mn-cs"/>
              </a:rPr>
              <a:t>BENABOU Maureen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kern="0" dirty="0">
                <a:solidFill>
                  <a:prstClr val="black"/>
                </a:solidFill>
                <a:latin typeface="Verdana"/>
              </a:rPr>
              <a:t>KERZREHO </a:t>
            </a:r>
            <a:r>
              <a:rPr lang="fr-FR" kern="0" dirty="0" err="1">
                <a:solidFill>
                  <a:prstClr val="black"/>
                </a:solidFill>
                <a:latin typeface="Verdana"/>
              </a:rPr>
              <a:t>Meven</a:t>
            </a:r>
            <a:endParaRPr lang="fr-FR" kern="0" dirty="0">
              <a:solidFill>
                <a:prstClr val="black"/>
              </a:solidFill>
              <a:latin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kern="0" dirty="0">
                <a:solidFill>
                  <a:prstClr val="black"/>
                </a:solidFill>
                <a:latin typeface="Verdana"/>
              </a:rPr>
              <a:t>VERDU Simon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kern="0" dirty="0">
                <a:solidFill>
                  <a:prstClr val="black"/>
                </a:solidFill>
                <a:latin typeface="Verdana"/>
              </a:rPr>
              <a:t>MOVELLAN Arthur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prstClr val="black"/>
                </a:solidFill>
                <a:effectLst/>
                <a:uLnTx/>
                <a:uFillTx/>
                <a:latin typeface="Verdana"/>
                <a:ea typeface="+mn-ea"/>
                <a:cs typeface="+mn-cs"/>
              </a:rPr>
              <a:t>MOREL Brice</a:t>
            </a:r>
          </a:p>
        </p:txBody>
      </p:sp>
    </p:spTree>
    <p:extLst>
      <p:ext uri="{BB962C8B-B14F-4D97-AF65-F5344CB8AC3E}">
        <p14:creationId xmlns:p14="http://schemas.microsoft.com/office/powerpoint/2010/main" val="2170975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8919FF5-417F-407D-8EC5-440C337AB981}"/>
              </a:ext>
            </a:extLst>
          </p:cNvPr>
          <p:cNvSpPr/>
          <p:nvPr/>
        </p:nvSpPr>
        <p:spPr>
          <a:xfrm>
            <a:off x="5196725" y="4075639"/>
            <a:ext cx="1739348" cy="12622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fr-FR" dirty="0" err="1"/>
              <a:t>TensorFlowJS</a:t>
            </a:r>
            <a:endParaRPr lang="fr-FR" dirty="0"/>
          </a:p>
        </p:txBody>
      </p:sp>
      <p:sp>
        <p:nvSpPr>
          <p:cNvPr id="3" name="Rectangle 2">
            <a:extLst>
              <a:ext uri="{FF2B5EF4-FFF2-40B4-BE49-F238E27FC236}">
                <a16:creationId xmlns:a16="http://schemas.microsoft.com/office/drawing/2014/main" id="{CC0E660B-8099-4521-8E32-ACE2133E3F52}"/>
              </a:ext>
            </a:extLst>
          </p:cNvPr>
          <p:cNvSpPr/>
          <p:nvPr/>
        </p:nvSpPr>
        <p:spPr>
          <a:xfrm>
            <a:off x="616226" y="1292087"/>
            <a:ext cx="4320000" cy="43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800" dirty="0" err="1"/>
              <a:t>Angular</a:t>
            </a:r>
            <a:endParaRPr lang="fr-FR" sz="2800" dirty="0"/>
          </a:p>
        </p:txBody>
      </p:sp>
      <p:sp>
        <p:nvSpPr>
          <p:cNvPr id="25" name="Rectangle 24">
            <a:extLst>
              <a:ext uri="{FF2B5EF4-FFF2-40B4-BE49-F238E27FC236}">
                <a16:creationId xmlns:a16="http://schemas.microsoft.com/office/drawing/2014/main" id="{1F20CC12-4996-4ACE-B41F-CE873DF96F5C}"/>
              </a:ext>
            </a:extLst>
          </p:cNvPr>
          <p:cNvSpPr/>
          <p:nvPr/>
        </p:nvSpPr>
        <p:spPr>
          <a:xfrm>
            <a:off x="7202203" y="975899"/>
            <a:ext cx="4320000" cy="432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2800" dirty="0"/>
              <a:t>Python</a:t>
            </a:r>
          </a:p>
        </p:txBody>
      </p:sp>
      <p:sp>
        <p:nvSpPr>
          <p:cNvPr id="4" name="Rectangle 3">
            <a:extLst>
              <a:ext uri="{FF2B5EF4-FFF2-40B4-BE49-F238E27FC236}">
                <a16:creationId xmlns:a16="http://schemas.microsoft.com/office/drawing/2014/main" id="{C8A79B99-F2D7-4CB0-9462-B14B75352507}"/>
              </a:ext>
            </a:extLst>
          </p:cNvPr>
          <p:cNvSpPr/>
          <p:nvPr/>
        </p:nvSpPr>
        <p:spPr>
          <a:xfrm>
            <a:off x="387626" y="2242930"/>
            <a:ext cx="1739348" cy="12622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IHM</a:t>
            </a:r>
          </a:p>
        </p:txBody>
      </p:sp>
      <p:sp>
        <p:nvSpPr>
          <p:cNvPr id="27" name="Rectangle 26">
            <a:extLst>
              <a:ext uri="{FF2B5EF4-FFF2-40B4-BE49-F238E27FC236}">
                <a16:creationId xmlns:a16="http://schemas.microsoft.com/office/drawing/2014/main" id="{77E3DDE9-B299-4148-AD53-B098FA26B71E}"/>
              </a:ext>
            </a:extLst>
          </p:cNvPr>
          <p:cNvSpPr/>
          <p:nvPr/>
        </p:nvSpPr>
        <p:spPr>
          <a:xfrm>
            <a:off x="1843709" y="4033630"/>
            <a:ext cx="1739348" cy="12622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err="1"/>
              <a:t>Coeur</a:t>
            </a:r>
            <a:endParaRPr lang="fr-FR" dirty="0"/>
          </a:p>
        </p:txBody>
      </p:sp>
      <p:sp>
        <p:nvSpPr>
          <p:cNvPr id="31" name="Rectangle 30">
            <a:extLst>
              <a:ext uri="{FF2B5EF4-FFF2-40B4-BE49-F238E27FC236}">
                <a16:creationId xmlns:a16="http://schemas.microsoft.com/office/drawing/2014/main" id="{8C6929FF-8081-48A7-A561-26673803B8AC}"/>
              </a:ext>
            </a:extLst>
          </p:cNvPr>
          <p:cNvSpPr/>
          <p:nvPr/>
        </p:nvSpPr>
        <p:spPr>
          <a:xfrm>
            <a:off x="9210263" y="3821596"/>
            <a:ext cx="1739348" cy="12622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IA</a:t>
            </a:r>
          </a:p>
        </p:txBody>
      </p:sp>
      <p:cxnSp>
        <p:nvCxnSpPr>
          <p:cNvPr id="38" name="Connecteur droit avec flèche 37">
            <a:extLst>
              <a:ext uri="{FF2B5EF4-FFF2-40B4-BE49-F238E27FC236}">
                <a16:creationId xmlns:a16="http://schemas.microsoft.com/office/drawing/2014/main" id="{51584648-E7ED-4085-A8A6-DF82B3DC4D9B}"/>
              </a:ext>
            </a:extLst>
          </p:cNvPr>
          <p:cNvCxnSpPr>
            <a:cxnSpLocks/>
          </p:cNvCxnSpPr>
          <p:nvPr/>
        </p:nvCxnSpPr>
        <p:spPr>
          <a:xfrm flipH="1" flipV="1">
            <a:off x="1666255" y="3182180"/>
            <a:ext cx="583302" cy="12622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EF1FB8EE-8A2F-420C-BA61-9396EC91758B}"/>
              </a:ext>
            </a:extLst>
          </p:cNvPr>
          <p:cNvCxnSpPr>
            <a:cxnSpLocks/>
            <a:stCxn id="53" idx="1"/>
          </p:cNvCxnSpPr>
          <p:nvPr/>
        </p:nvCxnSpPr>
        <p:spPr>
          <a:xfrm flipH="1">
            <a:off x="3404116" y="4629116"/>
            <a:ext cx="2232198" cy="563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e 47">
            <a:extLst>
              <a:ext uri="{FF2B5EF4-FFF2-40B4-BE49-F238E27FC236}">
                <a16:creationId xmlns:a16="http://schemas.microsoft.com/office/drawing/2014/main" id="{FE3EBDD0-3B72-4A76-94AB-8DE6D95C9A3E}"/>
              </a:ext>
            </a:extLst>
          </p:cNvPr>
          <p:cNvGrpSpPr/>
          <p:nvPr/>
        </p:nvGrpSpPr>
        <p:grpSpPr>
          <a:xfrm>
            <a:off x="10611226" y="3947974"/>
            <a:ext cx="676769" cy="373407"/>
            <a:chOff x="6661259" y="4313842"/>
            <a:chExt cx="676769" cy="373407"/>
          </a:xfrm>
        </p:grpSpPr>
        <p:cxnSp>
          <p:nvCxnSpPr>
            <p:cNvPr id="49" name="Connecteur droit avec flèche 48">
              <a:extLst>
                <a:ext uri="{FF2B5EF4-FFF2-40B4-BE49-F238E27FC236}">
                  <a16:creationId xmlns:a16="http://schemas.microsoft.com/office/drawing/2014/main" id="{5B234BA6-26B8-4707-A18C-0BAE5FD7DEA1}"/>
                </a:ext>
              </a:extLst>
            </p:cNvPr>
            <p:cNvCxnSpPr>
              <a:cxnSpLocks/>
            </p:cNvCxnSpPr>
            <p:nvPr/>
          </p:nvCxnSpPr>
          <p:spPr>
            <a:xfrm>
              <a:off x="6661259" y="4313842"/>
              <a:ext cx="676769"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51EECAA7-39FB-4B69-A800-40FF05F6F230}"/>
                </a:ext>
              </a:extLst>
            </p:cNvPr>
            <p:cNvCxnSpPr>
              <a:cxnSpLocks/>
            </p:cNvCxnSpPr>
            <p:nvPr/>
          </p:nvCxnSpPr>
          <p:spPr>
            <a:xfrm flipH="1">
              <a:off x="6679969" y="4666539"/>
              <a:ext cx="658059"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3BF9B55B-0DAF-4AB4-9A65-FD7361A15DD8}"/>
                </a:ext>
              </a:extLst>
            </p:cNvPr>
            <p:cNvCxnSpPr>
              <a:cxnSpLocks/>
            </p:cNvCxnSpPr>
            <p:nvPr/>
          </p:nvCxnSpPr>
          <p:spPr>
            <a:xfrm>
              <a:off x="7338028" y="4313842"/>
              <a:ext cx="0" cy="3734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3" name="ZoneTexte 52">
            <a:extLst>
              <a:ext uri="{FF2B5EF4-FFF2-40B4-BE49-F238E27FC236}">
                <a16:creationId xmlns:a16="http://schemas.microsoft.com/office/drawing/2014/main" id="{3FAEDF76-A1E8-4FD8-BE4E-4E2B1DA47A4D}"/>
              </a:ext>
            </a:extLst>
          </p:cNvPr>
          <p:cNvSpPr txBox="1"/>
          <p:nvPr/>
        </p:nvSpPr>
        <p:spPr>
          <a:xfrm>
            <a:off x="5636314" y="4444450"/>
            <a:ext cx="906788" cy="369332"/>
          </a:xfrm>
          <a:prstGeom prst="rect">
            <a:avLst/>
          </a:prstGeom>
          <a:noFill/>
        </p:spPr>
        <p:txBody>
          <a:bodyPr wrap="square" rtlCol="0">
            <a:spAutoFit/>
          </a:bodyPr>
          <a:lstStyle/>
          <a:p>
            <a:r>
              <a:rPr lang="fr-FR" dirty="0"/>
              <a:t>JSON 1</a:t>
            </a:r>
          </a:p>
        </p:txBody>
      </p:sp>
      <p:cxnSp>
        <p:nvCxnSpPr>
          <p:cNvPr id="54" name="Connecteur droit avec flèche 53">
            <a:extLst>
              <a:ext uri="{FF2B5EF4-FFF2-40B4-BE49-F238E27FC236}">
                <a16:creationId xmlns:a16="http://schemas.microsoft.com/office/drawing/2014/main" id="{4A23AF21-266A-40BB-8438-40E74070A51D}"/>
              </a:ext>
            </a:extLst>
          </p:cNvPr>
          <p:cNvCxnSpPr>
            <a:cxnSpLocks/>
            <a:endCxn id="53" idx="3"/>
          </p:cNvCxnSpPr>
          <p:nvPr/>
        </p:nvCxnSpPr>
        <p:spPr>
          <a:xfrm flipH="1">
            <a:off x="6543102" y="4065896"/>
            <a:ext cx="2936436" cy="5632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39944F5D-6F59-4693-AA2B-FCDB8969A3BF}"/>
              </a:ext>
            </a:extLst>
          </p:cNvPr>
          <p:cNvSpPr txBox="1"/>
          <p:nvPr/>
        </p:nvSpPr>
        <p:spPr>
          <a:xfrm>
            <a:off x="5404649" y="248092"/>
            <a:ext cx="1138453" cy="369332"/>
          </a:xfrm>
          <a:prstGeom prst="rect">
            <a:avLst/>
          </a:prstGeom>
          <a:noFill/>
        </p:spPr>
        <p:txBody>
          <a:bodyPr wrap="none" rtlCol="0">
            <a:spAutoFit/>
          </a:bodyPr>
          <a:lstStyle/>
          <a:p>
            <a:r>
              <a:rPr lang="fr-FR" dirty="0"/>
              <a:t>Solution B</a:t>
            </a:r>
          </a:p>
        </p:txBody>
      </p:sp>
      <p:sp>
        <p:nvSpPr>
          <p:cNvPr id="26" name="ZoneTexte 25">
            <a:extLst>
              <a:ext uri="{FF2B5EF4-FFF2-40B4-BE49-F238E27FC236}">
                <a16:creationId xmlns:a16="http://schemas.microsoft.com/office/drawing/2014/main" id="{27363C58-2049-4E89-AE98-EA842695CEDF}"/>
              </a:ext>
            </a:extLst>
          </p:cNvPr>
          <p:cNvSpPr txBox="1"/>
          <p:nvPr/>
        </p:nvSpPr>
        <p:spPr>
          <a:xfrm>
            <a:off x="5636314" y="4855270"/>
            <a:ext cx="906788" cy="369332"/>
          </a:xfrm>
          <a:prstGeom prst="rect">
            <a:avLst/>
          </a:prstGeom>
          <a:noFill/>
        </p:spPr>
        <p:txBody>
          <a:bodyPr wrap="square" rtlCol="0">
            <a:spAutoFit/>
          </a:bodyPr>
          <a:lstStyle/>
          <a:p>
            <a:r>
              <a:rPr lang="fr-FR" dirty="0"/>
              <a:t>JSON 2</a:t>
            </a:r>
          </a:p>
        </p:txBody>
      </p:sp>
      <p:cxnSp>
        <p:nvCxnSpPr>
          <p:cNvPr id="30" name="Connecteur droit avec flèche 29">
            <a:extLst>
              <a:ext uri="{FF2B5EF4-FFF2-40B4-BE49-F238E27FC236}">
                <a16:creationId xmlns:a16="http://schemas.microsoft.com/office/drawing/2014/main" id="{2EB0F3CE-4EFA-476E-8CB7-40942AD6CC49}"/>
              </a:ext>
            </a:extLst>
          </p:cNvPr>
          <p:cNvCxnSpPr>
            <a:cxnSpLocks/>
          </p:cNvCxnSpPr>
          <p:nvPr/>
        </p:nvCxnSpPr>
        <p:spPr>
          <a:xfrm flipH="1">
            <a:off x="6609057" y="4497945"/>
            <a:ext cx="2936436" cy="5632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319054B3-EA7C-486E-B8B4-C7A71147AE2E}"/>
              </a:ext>
            </a:extLst>
          </p:cNvPr>
          <p:cNvCxnSpPr>
            <a:cxnSpLocks/>
          </p:cNvCxnSpPr>
          <p:nvPr/>
        </p:nvCxnSpPr>
        <p:spPr>
          <a:xfrm flipH="1">
            <a:off x="3338161" y="5055695"/>
            <a:ext cx="2232198" cy="56340"/>
          </a:xfrm>
          <a:prstGeom prst="straightConnector1">
            <a:avLst/>
          </a:prstGeom>
          <a:ln w="571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E6692B03-8D3C-4BCD-A31F-B84A788C516B}"/>
              </a:ext>
            </a:extLst>
          </p:cNvPr>
          <p:cNvSpPr txBox="1"/>
          <p:nvPr/>
        </p:nvSpPr>
        <p:spPr>
          <a:xfrm>
            <a:off x="4315734" y="4813782"/>
            <a:ext cx="906788" cy="369332"/>
          </a:xfrm>
          <a:prstGeom prst="rect">
            <a:avLst/>
          </a:prstGeom>
          <a:noFill/>
        </p:spPr>
        <p:txBody>
          <a:bodyPr wrap="square" rtlCol="0">
            <a:spAutoFit/>
          </a:bodyPr>
          <a:lstStyle/>
          <a:p>
            <a:r>
              <a:rPr lang="fr-FR" dirty="0"/>
              <a:t>?</a:t>
            </a:r>
          </a:p>
        </p:txBody>
      </p:sp>
    </p:spTree>
    <p:extLst>
      <p:ext uri="{BB962C8B-B14F-4D97-AF65-F5344CB8AC3E}">
        <p14:creationId xmlns:p14="http://schemas.microsoft.com/office/powerpoint/2010/main" val="267633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07545E2-F5E0-4935-B5A8-20B1B25796BB}"/>
              </a:ext>
            </a:extLst>
          </p:cNvPr>
          <p:cNvSpPr>
            <a:spLocks noGrp="1"/>
          </p:cNvSpPr>
          <p:nvPr>
            <p:ph type="body" sz="quarter" idx="38"/>
          </p:nvPr>
        </p:nvSpPr>
        <p:spPr>
          <a:xfrm>
            <a:off x="452582" y="126309"/>
            <a:ext cx="11205474" cy="6597764"/>
          </a:xfrm>
          <a:solidFill>
            <a:schemeClr val="bg1"/>
          </a:solidFill>
        </p:spPr>
        <p:txBody>
          <a:bodyPr/>
          <a:lstStyle/>
          <a:p>
            <a:r>
              <a:rPr lang="fr-FR" dirty="0"/>
              <a:t>Point Client</a:t>
            </a:r>
          </a:p>
          <a:p>
            <a:r>
              <a:rPr lang="fr-FR" dirty="0"/>
              <a:t>Date de naissance (anticipation retraite)</a:t>
            </a:r>
          </a:p>
          <a:p>
            <a:r>
              <a:rPr lang="fr-FR" dirty="0"/>
              <a:t>Retard des </a:t>
            </a:r>
            <a:r>
              <a:rPr lang="fr-FR" dirty="0" err="1"/>
              <a:t>detes</a:t>
            </a:r>
            <a:endParaRPr lang="fr-FR" dirty="0"/>
          </a:p>
          <a:p>
            <a:r>
              <a:rPr lang="fr-FR" dirty="0"/>
              <a:t>Reste à vivre</a:t>
            </a:r>
          </a:p>
          <a:p>
            <a:endParaRPr lang="fr-FR" dirty="0"/>
          </a:p>
          <a:p>
            <a:r>
              <a:rPr lang="fr-FR" dirty="0"/>
              <a:t>Qui sera l’utilisateur final de l’appli ? Notification sous quelle forme?</a:t>
            </a:r>
          </a:p>
          <a:p>
            <a:r>
              <a:rPr lang="fr-FR" dirty="0" err="1"/>
              <a:t>UseCase</a:t>
            </a:r>
            <a:r>
              <a:rPr lang="fr-FR" dirty="0"/>
              <a:t> probable:</a:t>
            </a:r>
          </a:p>
          <a:p>
            <a:r>
              <a:rPr lang="fr-FR" dirty="0"/>
              <a:t>	-Le conseillé doit obtenir les prédictions de ses bénéficiaires ?</a:t>
            </a:r>
          </a:p>
          <a:p>
            <a:r>
              <a:rPr lang="fr-FR" dirty="0"/>
              <a:t>	-Le conseillé peut ajouter un bénéficiaire?</a:t>
            </a:r>
          </a:p>
          <a:p>
            <a:r>
              <a:rPr lang="fr-FR" dirty="0"/>
              <a:t>	-Le conseillé peut modifier un bénéficiaire?</a:t>
            </a:r>
          </a:p>
          <a:p>
            <a:endParaRPr lang="fr-FR" dirty="0"/>
          </a:p>
          <a:p>
            <a:r>
              <a:rPr lang="fr-FR" dirty="0"/>
              <a:t>A quel moment considérez vous que le résultat est fiable? Critères de réussites, d’évaluation du résultat,…</a:t>
            </a:r>
          </a:p>
          <a:p>
            <a:r>
              <a:rPr lang="fr-FR" dirty="0"/>
              <a:t>Les facteurs de surendettement sont ils essentiels ?</a:t>
            </a:r>
          </a:p>
          <a:p>
            <a:r>
              <a:rPr lang="fr-FR" dirty="0"/>
              <a:t>Ce résultat d’analyse est le seul prit en compte par l’utilisateur?</a:t>
            </a:r>
          </a:p>
          <a:p>
            <a:r>
              <a:rPr lang="fr-FR" dirty="0"/>
              <a:t>Définition du surendettement ?( critères, taux, seuil,…)</a:t>
            </a:r>
          </a:p>
          <a:p>
            <a:endParaRPr lang="fr-FR" dirty="0"/>
          </a:p>
          <a:p>
            <a:r>
              <a:rPr lang="fr-FR" dirty="0"/>
              <a:t>Jeux de données :</a:t>
            </a:r>
            <a:br>
              <a:rPr lang="fr-FR" dirty="0"/>
            </a:br>
            <a:r>
              <a:rPr lang="fr-FR" dirty="0"/>
              <a:t>Connaissez vous le format d’extraction des tables?</a:t>
            </a:r>
          </a:p>
          <a:p>
            <a:r>
              <a:rPr lang="fr-FR" dirty="0"/>
              <a:t>Il y a-t-il un critère ‘surendetté’ dans la table.</a:t>
            </a:r>
          </a:p>
          <a:p>
            <a:r>
              <a:rPr lang="fr-FR" dirty="0"/>
              <a:t>Si un fichier par table, demande les scripts de création, avec jointure</a:t>
            </a:r>
            <a:br>
              <a:rPr lang="fr-FR" dirty="0"/>
            </a:br>
            <a:endParaRPr lang="fr-FR" dirty="0"/>
          </a:p>
          <a:p>
            <a:r>
              <a:rPr lang="fr-FR" dirty="0"/>
              <a:t>Qui et comment intégrons nous de nouvelles données? (BGV ? Nouvelle Appli?)</a:t>
            </a:r>
          </a:p>
          <a:p>
            <a:endParaRPr lang="fr-FR" dirty="0"/>
          </a:p>
          <a:p>
            <a:endParaRPr lang="fr-FR" dirty="0"/>
          </a:p>
          <a:p>
            <a:endParaRPr lang="fr-FR" dirty="0"/>
          </a:p>
          <a:p>
            <a:endParaRPr lang="fr-FR" dirty="0"/>
          </a:p>
          <a:p>
            <a:pPr algn="r"/>
            <a:endParaRPr lang="fr-FR" dirty="0"/>
          </a:p>
          <a:p>
            <a:endParaRPr lang="fr-FR" dirty="0"/>
          </a:p>
        </p:txBody>
      </p:sp>
    </p:spTree>
    <p:extLst>
      <p:ext uri="{BB962C8B-B14F-4D97-AF65-F5344CB8AC3E}">
        <p14:creationId xmlns:p14="http://schemas.microsoft.com/office/powerpoint/2010/main" val="193006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30F48B44-C98C-4797-BB0A-D40D4644DED1}"/>
              </a:ext>
            </a:extLst>
          </p:cNvPr>
          <p:cNvSpPr>
            <a:spLocks noGrp="1"/>
          </p:cNvSpPr>
          <p:nvPr>
            <p:ph type="subTitle" idx="1"/>
          </p:nvPr>
        </p:nvSpPr>
        <p:spPr>
          <a:xfrm>
            <a:off x="193963" y="166255"/>
            <a:ext cx="11859491" cy="6530109"/>
          </a:xfrm>
        </p:spPr>
        <p:txBody>
          <a:bodyPr>
            <a:normAutofit/>
          </a:bodyPr>
          <a:lstStyle/>
          <a:p>
            <a:pPr algn="l"/>
            <a:r>
              <a:rPr lang="fr-FR" dirty="0"/>
              <a:t>Bilan point Client:</a:t>
            </a:r>
            <a:endParaRPr lang="fr-FR" sz="1200" dirty="0"/>
          </a:p>
          <a:p>
            <a:pPr algn="l"/>
            <a:r>
              <a:rPr lang="fr-FR" dirty="0"/>
              <a:t>- Pas de modélisation des données, car utilisation uniquement BDD EP (transmise pas Mathieu)</a:t>
            </a:r>
            <a:endParaRPr lang="fr-FR" sz="1200" dirty="0"/>
          </a:p>
          <a:p>
            <a:pPr algn="l"/>
            <a:r>
              <a:rPr lang="fr-FR" dirty="0"/>
              <a:t>- 3 critères de classification positionné par les conseillé : </a:t>
            </a:r>
            <a:r>
              <a:rPr lang="fr-FR" dirty="0">
                <a:solidFill>
                  <a:srgbClr val="FF0000"/>
                </a:solidFill>
              </a:rPr>
              <a:t>Non-</a:t>
            </a:r>
            <a:r>
              <a:rPr lang="fr-FR" dirty="0" err="1">
                <a:solidFill>
                  <a:srgbClr val="FF0000"/>
                </a:solidFill>
              </a:rPr>
              <a:t>endété</a:t>
            </a:r>
            <a:r>
              <a:rPr lang="fr-FR" dirty="0">
                <a:solidFill>
                  <a:srgbClr val="FF0000"/>
                </a:solidFill>
              </a:rPr>
              <a:t>,</a:t>
            </a:r>
            <a:r>
              <a:rPr lang="fr-FR" dirty="0"/>
              <a:t> Pré-</a:t>
            </a:r>
            <a:r>
              <a:rPr lang="fr-FR" dirty="0" err="1"/>
              <a:t>endété</a:t>
            </a:r>
            <a:r>
              <a:rPr lang="fr-FR" dirty="0"/>
              <a:t>,</a:t>
            </a:r>
            <a:r>
              <a:rPr lang="fr-FR" sz="1200" dirty="0"/>
              <a:t> </a:t>
            </a:r>
            <a:r>
              <a:rPr lang="fr-FR" dirty="0"/>
              <a:t>mal-</a:t>
            </a:r>
            <a:r>
              <a:rPr lang="fr-FR" dirty="0" err="1"/>
              <a:t>endété</a:t>
            </a:r>
            <a:r>
              <a:rPr lang="fr-FR" dirty="0"/>
              <a:t>,</a:t>
            </a:r>
            <a:r>
              <a:rPr lang="fr-FR" sz="1200" dirty="0"/>
              <a:t> </a:t>
            </a:r>
            <a:r>
              <a:rPr lang="fr-FR" dirty="0"/>
              <a:t>sur-</a:t>
            </a:r>
            <a:r>
              <a:rPr lang="fr-FR" dirty="0" err="1"/>
              <a:t>endété</a:t>
            </a:r>
            <a:r>
              <a:rPr lang="fr-FR" dirty="0"/>
              <a:t> subjectif</a:t>
            </a:r>
            <a:endParaRPr lang="fr-FR" sz="1200" dirty="0"/>
          </a:p>
          <a:p>
            <a:pPr algn="l"/>
            <a:r>
              <a:rPr lang="fr-FR" dirty="0"/>
              <a:t>- Travail de prédiction de l’IA : prédire la classification d’un nouveau bénéficiaire sur la liste de critères (émergence de nouveaux)</a:t>
            </a:r>
            <a:br>
              <a:rPr lang="fr-FR" sz="1200" dirty="0"/>
            </a:br>
            <a:endParaRPr lang="fr-FR" sz="1200" dirty="0"/>
          </a:p>
          <a:p>
            <a:pPr algn="l"/>
            <a:r>
              <a:rPr lang="fr-FR" dirty="0"/>
              <a:t>- Réunion Meven,</a:t>
            </a:r>
            <a:r>
              <a:rPr lang="fr-FR" sz="1200" dirty="0"/>
              <a:t> </a:t>
            </a:r>
            <a:r>
              <a:rPr lang="fr-FR" dirty="0"/>
              <a:t>Simon</a:t>
            </a:r>
            <a:r>
              <a:rPr lang="fr-FR" sz="1200" dirty="0"/>
              <a:t> </a:t>
            </a:r>
            <a:r>
              <a:rPr lang="fr-FR" dirty="0"/>
              <a:t>Maureen pour la structure IA</a:t>
            </a:r>
            <a:endParaRPr lang="fr-FR" sz="1200" dirty="0"/>
          </a:p>
          <a:p>
            <a:pPr algn="l"/>
            <a:br>
              <a:rPr lang="fr-FR" sz="1200" dirty="0"/>
            </a:br>
            <a:endParaRPr lang="fr-FR" sz="1200" dirty="0"/>
          </a:p>
          <a:p>
            <a:pPr algn="l"/>
            <a:r>
              <a:rPr lang="fr-FR" dirty="0"/>
              <a:t>- Travail d’anticipation : prédire l’état future d’un bénéficiaire en modifiant certains de ses critères manuellement</a:t>
            </a:r>
            <a:endParaRPr lang="fr-FR" sz="1200" dirty="0"/>
          </a:p>
          <a:p>
            <a:pPr algn="l"/>
            <a:r>
              <a:rPr lang="fr-FR" dirty="0"/>
              <a:t>-Point Arthur / Brice pour front</a:t>
            </a:r>
            <a:endParaRPr lang="fr-FR" sz="1200" dirty="0"/>
          </a:p>
          <a:p>
            <a:pPr algn="l"/>
            <a:br>
              <a:rPr lang="fr-FR" sz="1200" dirty="0"/>
            </a:br>
            <a:endParaRPr lang="fr-FR" sz="1200" dirty="0"/>
          </a:p>
          <a:p>
            <a:pPr algn="l"/>
            <a:r>
              <a:rPr lang="fr-FR" dirty="0"/>
              <a:t>- Réunion Jalon2 mercredi midi: définition de l’architecture et des cas d’usages</a:t>
            </a:r>
            <a:endParaRPr lang="fr-FR" sz="1200" dirty="0">
              <a:effectLst/>
            </a:endParaRPr>
          </a:p>
        </p:txBody>
      </p:sp>
    </p:spTree>
    <p:extLst>
      <p:ext uri="{BB962C8B-B14F-4D97-AF65-F5344CB8AC3E}">
        <p14:creationId xmlns:p14="http://schemas.microsoft.com/office/powerpoint/2010/main" val="389814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001;p4">
            <a:extLst>
              <a:ext uri="{FF2B5EF4-FFF2-40B4-BE49-F238E27FC236}">
                <a16:creationId xmlns:a16="http://schemas.microsoft.com/office/drawing/2014/main" id="{637F5188-9C5F-45C1-9C39-58A9C21B4E2B}"/>
              </a:ext>
            </a:extLst>
          </p:cNvPr>
          <p:cNvSpPr/>
          <p:nvPr/>
        </p:nvSpPr>
        <p:spPr>
          <a:xfrm rot="10800000">
            <a:off x="-3" y="-35968"/>
            <a:ext cx="12192002" cy="718842"/>
          </a:xfrm>
          <a:prstGeom prst="rtTriangle">
            <a:avLst/>
          </a:prstGeom>
          <a:solidFill>
            <a:srgbClr val="92D05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endParaRPr kumimoji="0" sz="1867"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3" name="Google Shape;1009;p5">
            <a:extLst>
              <a:ext uri="{FF2B5EF4-FFF2-40B4-BE49-F238E27FC236}">
                <a16:creationId xmlns:a16="http://schemas.microsoft.com/office/drawing/2014/main" id="{B212FF57-15BE-42EE-9CDD-0CDA72929534}"/>
              </a:ext>
            </a:extLst>
          </p:cNvPr>
          <p:cNvSpPr txBox="1"/>
          <p:nvPr/>
        </p:nvSpPr>
        <p:spPr>
          <a:xfrm>
            <a:off x="8868792" y="0"/>
            <a:ext cx="3320392" cy="451270"/>
          </a:xfrm>
          <a:prstGeom prst="rect">
            <a:avLst/>
          </a:prstGeom>
          <a:solidFill>
            <a:srgbClr val="92D050"/>
          </a:solidFill>
          <a:ln>
            <a:noFill/>
          </a:ln>
        </p:spPr>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Pts val="2000"/>
              <a:buFontTx/>
              <a:buNone/>
              <a:tabLst/>
              <a:defRPr/>
            </a:pPr>
            <a:r>
              <a:rPr kumimoji="0" lang="fr-FR" sz="1800" b="1" i="0" u="none" strike="noStrike" kern="1200" cap="none" spc="0" normalizeH="0" baseline="0" noProof="0" dirty="0">
                <a:ln>
                  <a:noFill/>
                </a:ln>
                <a:solidFill>
                  <a:prstClr val="white"/>
                </a:solidFill>
                <a:effectLst/>
                <a:uLnTx/>
                <a:uFillTx/>
                <a:latin typeface="Verdana"/>
                <a:ea typeface="Lato"/>
                <a:cs typeface="Lato"/>
                <a:sym typeface="Lato"/>
              </a:rPr>
              <a:t>Hackathon Spring 2021</a:t>
            </a:r>
          </a:p>
        </p:txBody>
      </p:sp>
      <p:pic>
        <p:nvPicPr>
          <p:cNvPr id="16" name="Image 15">
            <a:extLst>
              <a:ext uri="{FF2B5EF4-FFF2-40B4-BE49-F238E27FC236}">
                <a16:creationId xmlns:a16="http://schemas.microsoft.com/office/drawing/2014/main" id="{8FFC3976-CD27-4231-9580-D2892697EF2C}"/>
              </a:ext>
            </a:extLst>
          </p:cNvPr>
          <p:cNvPicPr/>
          <p:nvPr/>
        </p:nvPicPr>
        <p:blipFill>
          <a:blip r:embed="rId3"/>
          <a:stretch>
            <a:fillRect/>
          </a:stretch>
        </p:blipFill>
        <p:spPr>
          <a:xfrm>
            <a:off x="10538297" y="5855240"/>
            <a:ext cx="1653702" cy="583660"/>
          </a:xfrm>
          <a:prstGeom prst="rect">
            <a:avLst/>
          </a:prstGeom>
        </p:spPr>
      </p:pic>
      <p:pic>
        <p:nvPicPr>
          <p:cNvPr id="11" name="Picture 81">
            <a:extLst>
              <a:ext uri="{FF2B5EF4-FFF2-40B4-BE49-F238E27FC236}">
                <a16:creationId xmlns:a16="http://schemas.microsoft.com/office/drawing/2014/main" id="{C0AFCC0F-C4CE-457F-9DBA-80388474BC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83" y="30750"/>
            <a:ext cx="566016" cy="954180"/>
          </a:xfrm>
          <a:prstGeom prst="rect">
            <a:avLst/>
          </a:prstGeom>
        </p:spPr>
      </p:pic>
      <p:pic>
        <p:nvPicPr>
          <p:cNvPr id="17" name="Image 16">
            <a:extLst>
              <a:ext uri="{FF2B5EF4-FFF2-40B4-BE49-F238E27FC236}">
                <a16:creationId xmlns:a16="http://schemas.microsoft.com/office/drawing/2014/main" id="{DCAEC643-7E42-47D1-B412-31C352AF7AA6}"/>
              </a:ext>
            </a:extLst>
          </p:cNvPr>
          <p:cNvPicPr/>
          <p:nvPr/>
        </p:nvPicPr>
        <p:blipFill>
          <a:blip r:embed="rId3"/>
          <a:stretch>
            <a:fillRect/>
          </a:stretch>
        </p:blipFill>
        <p:spPr>
          <a:xfrm>
            <a:off x="10538297" y="5855240"/>
            <a:ext cx="1653702" cy="583660"/>
          </a:xfrm>
          <a:prstGeom prst="rect">
            <a:avLst/>
          </a:prstGeom>
        </p:spPr>
      </p:pic>
      <p:sp>
        <p:nvSpPr>
          <p:cNvPr id="18" name="Rectangle 17">
            <a:extLst>
              <a:ext uri="{FF2B5EF4-FFF2-40B4-BE49-F238E27FC236}">
                <a16:creationId xmlns:a16="http://schemas.microsoft.com/office/drawing/2014/main" id="{455AB942-4D03-423B-9B40-082109AB6FF1}"/>
              </a:ext>
            </a:extLst>
          </p:cNvPr>
          <p:cNvSpPr/>
          <p:nvPr/>
        </p:nvSpPr>
        <p:spPr>
          <a:xfrm>
            <a:off x="1069195" y="1020791"/>
            <a:ext cx="6553200" cy="346505"/>
          </a:xfrm>
          <a:prstGeom prst="rect">
            <a:avLst/>
          </a:prstGeom>
        </p:spPr>
        <p:txBody>
          <a:bodyPr wrap="square">
            <a:spAutoFit/>
          </a:bodyPr>
          <a:lstStyle/>
          <a:p>
            <a:pPr marL="0" marR="0" lvl="0" indent="0" algn="ctr" defTabSz="914400" rtl="0" eaLnBrk="1" fontAlgn="auto" latinLnBrk="0" hangingPunct="1">
              <a:lnSpc>
                <a:spcPts val="2200"/>
              </a:lnSpc>
              <a:spcBef>
                <a:spcPts val="2400"/>
              </a:spcBef>
              <a:spcAft>
                <a:spcPts val="0"/>
              </a:spcAft>
              <a:buClrTx/>
              <a:buSzTx/>
              <a:buFontTx/>
              <a:buNone/>
              <a:tabLst/>
              <a:defRPr/>
            </a:pPr>
            <a:r>
              <a:rPr kumimoji="0" lang="fr-FR" sz="1600" b="0" i="0" u="none" strike="noStrike" kern="1200" cap="none" spc="100" normalizeH="0" baseline="0" noProof="0">
                <a:ln>
                  <a:noFill/>
                </a:ln>
                <a:solidFill>
                  <a:prstClr val="black"/>
                </a:solidFill>
                <a:effectLst/>
                <a:uLnTx/>
                <a:uFillTx/>
                <a:latin typeface="Verdana"/>
                <a:ea typeface="+mn-ea"/>
                <a:cs typeface="Arial"/>
              </a:rPr>
              <a:t>.</a:t>
            </a:r>
          </a:p>
        </p:txBody>
      </p:sp>
      <p:grpSp>
        <p:nvGrpSpPr>
          <p:cNvPr id="23" name="Group 51">
            <a:extLst>
              <a:ext uri="{FF2B5EF4-FFF2-40B4-BE49-F238E27FC236}">
                <a16:creationId xmlns:a16="http://schemas.microsoft.com/office/drawing/2014/main" id="{7E3D120F-E21F-40A1-80C6-2A4328A6D2C6}"/>
              </a:ext>
            </a:extLst>
          </p:cNvPr>
          <p:cNvGrpSpPr/>
          <p:nvPr/>
        </p:nvGrpSpPr>
        <p:grpSpPr>
          <a:xfrm>
            <a:off x="1842519" y="3230318"/>
            <a:ext cx="9961037" cy="2212794"/>
            <a:chOff x="480293" y="3174379"/>
            <a:chExt cx="9458672" cy="828244"/>
          </a:xfrm>
        </p:grpSpPr>
        <p:sp>
          <p:nvSpPr>
            <p:cNvPr id="24" name="Rectangle 23">
              <a:extLst>
                <a:ext uri="{FF2B5EF4-FFF2-40B4-BE49-F238E27FC236}">
                  <a16:creationId xmlns:a16="http://schemas.microsoft.com/office/drawing/2014/main" id="{5E43681C-E11E-4C45-B57E-A90E8CF17F2F}"/>
                </a:ext>
              </a:extLst>
            </p:cNvPr>
            <p:cNvSpPr/>
            <p:nvPr/>
          </p:nvSpPr>
          <p:spPr>
            <a:xfrm>
              <a:off x="480294" y="3328573"/>
              <a:ext cx="9458671" cy="674050"/>
            </a:xfrm>
            <a:prstGeom prst="rect">
              <a:avLst/>
            </a:prstGeom>
            <a:noFill/>
            <a:ln w="12700" cap="flat" cmpd="sng" algn="ctr">
              <a:solidFill>
                <a:srgbClr val="00C37B"/>
              </a:solid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prstClr val="black"/>
                  </a:solidFill>
                  <a:effectLst/>
                  <a:uLnTx/>
                  <a:uFillTx/>
                  <a:latin typeface="Verdana"/>
                  <a:ea typeface="+mn-ea"/>
                  <a:cs typeface="+mn-cs"/>
                </a:rPr>
                <a:t>En tant que conseillé </a:t>
              </a:r>
              <a:r>
                <a:rPr kumimoji="0" lang="fr-FR" sz="1800" b="0" i="0" u="none" strike="noStrike" kern="0" cap="none" spc="0" normalizeH="0" baseline="0" noProof="0" dirty="0" err="1">
                  <a:ln>
                    <a:noFill/>
                  </a:ln>
                  <a:solidFill>
                    <a:prstClr val="black"/>
                  </a:solidFill>
                  <a:effectLst/>
                  <a:uLnTx/>
                  <a:uFillTx/>
                  <a:latin typeface="Verdana"/>
                  <a:ea typeface="+mn-ea"/>
                  <a:cs typeface="+mn-cs"/>
                </a:rPr>
                <a:t>Cresus</a:t>
              </a:r>
              <a:r>
                <a:rPr kumimoji="0" lang="fr-FR" sz="1800" b="0" i="0" u="none" strike="noStrike" kern="0" cap="none" spc="0" normalizeH="0" baseline="0" noProof="0" dirty="0">
                  <a:ln>
                    <a:noFill/>
                  </a:ln>
                  <a:solidFill>
                    <a:prstClr val="black"/>
                  </a:solidFill>
                  <a:effectLst/>
                  <a:uLnTx/>
                  <a:uFillTx/>
                  <a:latin typeface="Verdana"/>
                  <a:ea typeface="+mn-ea"/>
                  <a:cs typeface="+mn-cs"/>
                </a:rPr>
                <a:t> je peux voir la liste de mes bénéficiaires avec la prédiction de l’IA quand à leur surendettement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prstClr val="black"/>
                  </a:solidFill>
                  <a:effectLst/>
                  <a:uLnTx/>
                  <a:uFillTx/>
                  <a:latin typeface="Verdana"/>
                  <a:ea typeface="+mn-ea"/>
                  <a:cs typeface="+mn-cs"/>
                </a:rPr>
                <a:t>En tant que conseillé </a:t>
              </a:r>
              <a:r>
                <a:rPr kumimoji="0" lang="fr-FR" sz="1800" b="0" i="0" u="none" strike="noStrike" kern="0" cap="none" spc="0" normalizeH="0" baseline="0" noProof="0" dirty="0" err="1">
                  <a:ln>
                    <a:noFill/>
                  </a:ln>
                  <a:solidFill>
                    <a:prstClr val="black"/>
                  </a:solidFill>
                  <a:effectLst/>
                  <a:uLnTx/>
                  <a:uFillTx/>
                  <a:latin typeface="Verdana"/>
                  <a:ea typeface="+mn-ea"/>
                  <a:cs typeface="+mn-cs"/>
                </a:rPr>
                <a:t>Cresus</a:t>
              </a:r>
              <a:r>
                <a:rPr kumimoji="0" lang="fr-FR" sz="1800" b="0" i="0" u="none" strike="noStrike" kern="0" cap="none" spc="0" normalizeH="0" baseline="0" noProof="0" dirty="0">
                  <a:ln>
                    <a:noFill/>
                  </a:ln>
                  <a:solidFill>
                    <a:prstClr val="black"/>
                  </a:solidFill>
                  <a:effectLst/>
                  <a:uLnTx/>
                  <a:uFillTx/>
                  <a:latin typeface="Verdana"/>
                  <a:ea typeface="+mn-ea"/>
                  <a:cs typeface="+mn-cs"/>
                </a:rPr>
                <a:t> je peux voir la prédiction de l’IA pour l’état d’endettement du bénéficiaire que je viens d’ajouter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prstClr val="black"/>
                  </a:solidFill>
                  <a:effectLst/>
                  <a:uLnTx/>
                  <a:uFillTx/>
                  <a:latin typeface="Verdana"/>
                  <a:ea typeface="+mn-ea"/>
                  <a:cs typeface="+mn-cs"/>
                </a:rPr>
                <a:t>En tant que conseillé </a:t>
              </a:r>
              <a:r>
                <a:rPr kumimoji="0" lang="fr-FR" sz="1800" b="0" i="0" u="none" strike="noStrike" kern="0" cap="none" spc="0" normalizeH="0" baseline="0" noProof="0" dirty="0" err="1">
                  <a:ln>
                    <a:noFill/>
                  </a:ln>
                  <a:solidFill>
                    <a:prstClr val="black"/>
                  </a:solidFill>
                  <a:effectLst/>
                  <a:uLnTx/>
                  <a:uFillTx/>
                  <a:latin typeface="Verdana"/>
                  <a:ea typeface="+mn-ea"/>
                  <a:cs typeface="+mn-cs"/>
                </a:rPr>
                <a:t>Cresus</a:t>
              </a:r>
              <a:r>
                <a:rPr kumimoji="0" lang="fr-FR" sz="1800" b="0" i="0" u="none" strike="noStrike" kern="0" cap="none" spc="0" normalizeH="0" baseline="0" noProof="0" dirty="0">
                  <a:ln>
                    <a:noFill/>
                  </a:ln>
                  <a:solidFill>
                    <a:prstClr val="black"/>
                  </a:solidFill>
                  <a:effectLst/>
                  <a:uLnTx/>
                  <a:uFillTx/>
                  <a:latin typeface="Verdana"/>
                  <a:ea typeface="+mn-ea"/>
                  <a:cs typeface="+mn-cs"/>
                </a:rPr>
                <a:t> je peux estimer d’un bénéficiaire état d’endettement en renseignement une modification (fictive ou non) dans son dossier</a:t>
              </a:r>
            </a:p>
          </p:txBody>
        </p:sp>
        <p:sp>
          <p:nvSpPr>
            <p:cNvPr id="25" name="Rectangle 24">
              <a:extLst>
                <a:ext uri="{FF2B5EF4-FFF2-40B4-BE49-F238E27FC236}">
                  <a16:creationId xmlns:a16="http://schemas.microsoft.com/office/drawing/2014/main" id="{E61B29D5-D464-4699-A4AE-8F33290A2795}"/>
                </a:ext>
              </a:extLst>
            </p:cNvPr>
            <p:cNvSpPr/>
            <p:nvPr/>
          </p:nvSpPr>
          <p:spPr>
            <a:xfrm>
              <a:off x="480293" y="3174379"/>
              <a:ext cx="9458672" cy="146505"/>
            </a:xfrm>
            <a:prstGeom prst="rect">
              <a:avLst/>
            </a:prstGeom>
            <a:solidFill>
              <a:schemeClr val="accent5">
                <a:lumMod val="75000"/>
              </a:schemeClr>
            </a:solidFill>
            <a:ln w="12700" cap="flat" cmpd="sng" algn="ctr">
              <a:solidFill>
                <a:srgbClr val="00C37B"/>
              </a:solidFill>
              <a:prstDash val="solid"/>
              <a:miter lim="800000"/>
            </a:ln>
            <a:effectLst/>
          </p:spPr>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altLang="fr-FR" sz="1400" b="0" i="0" u="none" strike="noStrike" kern="1200" cap="none" spc="0" normalizeH="0" baseline="0" noProof="0" dirty="0">
                  <a:ln>
                    <a:noFill/>
                  </a:ln>
                  <a:solidFill>
                    <a:prstClr val="white"/>
                  </a:solidFill>
                  <a:effectLst/>
                  <a:uLnTx/>
                  <a:uFillTx/>
                  <a:latin typeface="Verdana"/>
                  <a:ea typeface="+mn-ea"/>
                  <a:cs typeface="+mn-cs"/>
                </a:rPr>
                <a:t>Cas utilisateur</a:t>
              </a:r>
            </a:p>
          </p:txBody>
        </p:sp>
      </p:grpSp>
      <p:sp>
        <p:nvSpPr>
          <p:cNvPr id="30" name="Rectangle 29">
            <a:extLst>
              <a:ext uri="{FF2B5EF4-FFF2-40B4-BE49-F238E27FC236}">
                <a16:creationId xmlns:a16="http://schemas.microsoft.com/office/drawing/2014/main" id="{C4CFF2E2-E6E2-4C17-8618-1BEB1E59961B}"/>
              </a:ext>
            </a:extLst>
          </p:cNvPr>
          <p:cNvSpPr/>
          <p:nvPr/>
        </p:nvSpPr>
        <p:spPr>
          <a:xfrm>
            <a:off x="1842519" y="2138874"/>
            <a:ext cx="10026926" cy="872760"/>
          </a:xfrm>
          <a:prstGeom prst="rect">
            <a:avLst/>
          </a:prstGeom>
          <a:solidFill>
            <a:schemeClr val="bg1"/>
          </a:solidFill>
          <a:ln w="12700" cap="flat" cmpd="sng" algn="ctr">
            <a:solidFill>
              <a:schemeClr val="tx2"/>
            </a:solid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kern="0" dirty="0" err="1">
                <a:solidFill>
                  <a:prstClr val="black"/>
                </a:solidFill>
                <a:latin typeface="Verdana"/>
              </a:rPr>
              <a:t>Schema</a:t>
            </a:r>
            <a:endParaRPr kumimoji="0" lang="fr-FR" sz="1800" b="0" i="0" u="none" strike="noStrike" kern="0" cap="none" spc="0" normalizeH="0" baseline="0" noProof="0" dirty="0">
              <a:ln>
                <a:noFill/>
              </a:ln>
              <a:solidFill>
                <a:prstClr val="black"/>
              </a:solidFill>
              <a:effectLst/>
              <a:uLnTx/>
              <a:uFillTx/>
              <a:latin typeface="Verdana"/>
              <a:ea typeface="+mn-ea"/>
              <a:cs typeface="+mn-cs"/>
            </a:endParaRPr>
          </a:p>
        </p:txBody>
      </p:sp>
      <p:sp>
        <p:nvSpPr>
          <p:cNvPr id="31" name="Rectangle 30">
            <a:extLst>
              <a:ext uri="{FF2B5EF4-FFF2-40B4-BE49-F238E27FC236}">
                <a16:creationId xmlns:a16="http://schemas.microsoft.com/office/drawing/2014/main" id="{C899D277-7731-4997-9C46-E479EC4E7D1E}"/>
              </a:ext>
            </a:extLst>
          </p:cNvPr>
          <p:cNvSpPr/>
          <p:nvPr/>
        </p:nvSpPr>
        <p:spPr>
          <a:xfrm>
            <a:off x="1842519" y="1739090"/>
            <a:ext cx="10026926" cy="388279"/>
          </a:xfrm>
          <a:prstGeom prst="rect">
            <a:avLst/>
          </a:prstGeom>
          <a:solidFill>
            <a:srgbClr val="0070AD"/>
          </a:solidFill>
          <a:ln w="12700" cap="flat" cmpd="sng" algn="ctr">
            <a:solidFill>
              <a:schemeClr val="accent3">
                <a:lumMod val="75000"/>
                <a:lumOff val="25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a:ln>
                <a:noFill/>
              </a:ln>
              <a:solidFill>
                <a:srgbClr val="FFFFFF"/>
              </a:solidFill>
              <a:effectLst/>
              <a:uLnTx/>
              <a:uFillTx/>
              <a:latin typeface="Verdana"/>
              <a:ea typeface="+mn-ea"/>
              <a:cs typeface="+mn-cs"/>
            </a:endParaRPr>
          </a:p>
        </p:txBody>
      </p:sp>
      <p:sp>
        <p:nvSpPr>
          <p:cNvPr id="33" name="Rectangle 32">
            <a:extLst>
              <a:ext uri="{FF2B5EF4-FFF2-40B4-BE49-F238E27FC236}">
                <a16:creationId xmlns:a16="http://schemas.microsoft.com/office/drawing/2014/main" id="{97D51765-7E74-4197-9F8E-9D286DAB6A46}"/>
              </a:ext>
            </a:extLst>
          </p:cNvPr>
          <p:cNvSpPr/>
          <p:nvPr/>
        </p:nvSpPr>
        <p:spPr>
          <a:xfrm>
            <a:off x="1842519" y="5931060"/>
            <a:ext cx="7675961" cy="774540"/>
          </a:xfrm>
          <a:prstGeom prst="rect">
            <a:avLst/>
          </a:prstGeom>
          <a:noFill/>
          <a:ln w="12700" cap="flat" cmpd="sng" algn="ctr">
            <a:solidFill>
              <a:srgbClr val="FF304C"/>
            </a:solid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kern="0" dirty="0">
                <a:solidFill>
                  <a:prstClr val="black"/>
                </a:solidFill>
                <a:latin typeface="Verdana"/>
              </a:rPr>
              <a:t>Le challenge se situe dans l’extraction des données pour l’apprentissage de l’IA</a:t>
            </a:r>
            <a:endParaRPr kumimoji="0" lang="fr-FR" sz="1800" b="0" i="0" u="none" strike="noStrike" kern="0" cap="none" spc="0" normalizeH="0" baseline="0" noProof="0" dirty="0">
              <a:ln>
                <a:noFill/>
              </a:ln>
              <a:solidFill>
                <a:prstClr val="black"/>
              </a:solidFill>
              <a:effectLst/>
              <a:uLnTx/>
              <a:uFillTx/>
              <a:latin typeface="Verdana"/>
              <a:ea typeface="+mn-ea"/>
              <a:cs typeface="+mn-cs"/>
            </a:endParaRPr>
          </a:p>
        </p:txBody>
      </p:sp>
      <p:sp>
        <p:nvSpPr>
          <p:cNvPr id="34" name="Rectangle 33">
            <a:extLst>
              <a:ext uri="{FF2B5EF4-FFF2-40B4-BE49-F238E27FC236}">
                <a16:creationId xmlns:a16="http://schemas.microsoft.com/office/drawing/2014/main" id="{D6A36911-3A27-4762-9366-56F7D524EFEE}"/>
              </a:ext>
            </a:extLst>
          </p:cNvPr>
          <p:cNvSpPr/>
          <p:nvPr/>
        </p:nvSpPr>
        <p:spPr>
          <a:xfrm>
            <a:off x="1842520" y="5600263"/>
            <a:ext cx="7675960" cy="331009"/>
          </a:xfrm>
          <a:prstGeom prst="rect">
            <a:avLst/>
          </a:prstGeom>
          <a:solidFill>
            <a:srgbClr val="FF0000"/>
          </a:solidFill>
          <a:ln w="12700" cap="flat" cmpd="sng" algn="ctr">
            <a:solidFill>
              <a:srgbClr val="FF304C"/>
            </a:solid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fr-FR" sz="1400" b="0" i="0" u="none" strike="noStrike" kern="1200" cap="none" spc="0" normalizeH="0" baseline="0" noProof="0" dirty="0">
                <a:ln>
                  <a:noFill/>
                </a:ln>
                <a:solidFill>
                  <a:prstClr val="white"/>
                </a:solidFill>
                <a:effectLst/>
                <a:uLnTx/>
                <a:uFillTx/>
                <a:latin typeface="Verdana"/>
                <a:ea typeface="+mn-ea"/>
                <a:cs typeface="+mn-cs"/>
              </a:rPr>
              <a:t>Faisabilité dans le temps </a:t>
            </a:r>
            <a:r>
              <a:rPr kumimoji="0" lang="fr-FR" altLang="fr-FR" sz="1400" b="0" i="0" u="none" strike="noStrike" kern="1200" cap="none" spc="0" normalizeH="0" baseline="0" noProof="0" dirty="0" err="1">
                <a:ln>
                  <a:noFill/>
                </a:ln>
                <a:solidFill>
                  <a:prstClr val="white"/>
                </a:solidFill>
                <a:effectLst/>
                <a:uLnTx/>
                <a:uFillTx/>
                <a:latin typeface="Verdana"/>
                <a:ea typeface="+mn-ea"/>
                <a:cs typeface="+mn-cs"/>
              </a:rPr>
              <a:t>im</a:t>
            </a:r>
            <a:r>
              <a:rPr kumimoji="0" lang="fr-FR" altLang="fr-FR" sz="1400" b="0" i="0" u="none" strike="noStrike" kern="1200" cap="none" spc="0" normalizeH="0" baseline="0" noProof="0" dirty="0">
                <a:ln>
                  <a:noFill/>
                </a:ln>
                <a:solidFill>
                  <a:prstClr val="white"/>
                </a:solidFill>
                <a:effectLst/>
                <a:uLnTx/>
                <a:uFillTx/>
                <a:latin typeface="Verdana"/>
                <a:ea typeface="+mn-ea"/>
                <a:cs typeface="+mn-cs"/>
              </a:rPr>
              <a:t>parti</a:t>
            </a:r>
            <a:endParaRPr kumimoji="0" lang="fr-FR" sz="1400" b="0" i="0" u="none" strike="noStrike" kern="0" cap="none" spc="0" normalizeH="0" baseline="0" noProof="0" dirty="0">
              <a:ln>
                <a:noFill/>
              </a:ln>
              <a:solidFill>
                <a:prstClr val="white"/>
              </a:solidFill>
              <a:effectLst/>
              <a:uLnTx/>
              <a:uFillTx/>
              <a:latin typeface="Verdana"/>
              <a:ea typeface="+mn-ea"/>
              <a:cs typeface="+mn-cs"/>
            </a:endParaRPr>
          </a:p>
        </p:txBody>
      </p:sp>
      <p:grpSp>
        <p:nvGrpSpPr>
          <p:cNvPr id="39" name="Group 31">
            <a:extLst>
              <a:ext uri="{FF2B5EF4-FFF2-40B4-BE49-F238E27FC236}">
                <a16:creationId xmlns:a16="http://schemas.microsoft.com/office/drawing/2014/main" id="{C20C9947-9D4B-4F95-89BC-ECAA9EBFCCB7}"/>
              </a:ext>
            </a:extLst>
          </p:cNvPr>
          <p:cNvGrpSpPr/>
          <p:nvPr/>
        </p:nvGrpSpPr>
        <p:grpSpPr>
          <a:xfrm>
            <a:off x="3506748" y="995791"/>
            <a:ext cx="1080436" cy="108000"/>
            <a:chOff x="8474732" y="6027612"/>
            <a:chExt cx="1080436" cy="108000"/>
          </a:xfrm>
        </p:grpSpPr>
        <p:sp>
          <p:nvSpPr>
            <p:cNvPr id="40" name="Rectangle 39">
              <a:extLst>
                <a:ext uri="{FF2B5EF4-FFF2-40B4-BE49-F238E27FC236}">
                  <a16:creationId xmlns:a16="http://schemas.microsoft.com/office/drawing/2014/main" id="{38D456E4-36B6-442B-8744-A340E95D4995}"/>
                </a:ext>
              </a:extLst>
            </p:cNvPr>
            <p:cNvSpPr/>
            <p:nvPr/>
          </p:nvSpPr>
          <p:spPr>
            <a:xfrm>
              <a:off x="8474732" y="6027612"/>
              <a:ext cx="360000" cy="108000"/>
            </a:xfrm>
            <a:prstGeom prst="rect">
              <a:avLst/>
            </a:prstGeom>
            <a:solidFill>
              <a:srgbClr val="00C37B"/>
            </a:solidFill>
            <a:ln w="12700" cap="flat" cmpd="sng" algn="ctr">
              <a:solidFill>
                <a:srgbClr val="00C37B"/>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Verdana"/>
                <a:ea typeface="+mn-ea"/>
                <a:cs typeface="+mn-cs"/>
              </a:endParaRPr>
            </a:p>
          </p:txBody>
        </p:sp>
        <p:sp>
          <p:nvSpPr>
            <p:cNvPr id="41" name="Rectangle 40">
              <a:extLst>
                <a:ext uri="{FF2B5EF4-FFF2-40B4-BE49-F238E27FC236}">
                  <a16:creationId xmlns:a16="http://schemas.microsoft.com/office/drawing/2014/main" id="{26E3C7F0-CF92-484C-A283-C02E8E9B3ACE}"/>
                </a:ext>
              </a:extLst>
            </p:cNvPr>
            <p:cNvSpPr/>
            <p:nvPr/>
          </p:nvSpPr>
          <p:spPr>
            <a:xfrm>
              <a:off x="8834950" y="6027612"/>
              <a:ext cx="360000" cy="108000"/>
            </a:xfrm>
            <a:prstGeom prst="rect">
              <a:avLst/>
            </a:prstGeom>
            <a:solidFill>
              <a:srgbClr val="FFC000"/>
            </a:solidFill>
            <a:ln w="12700" cap="flat" cmpd="sng" algn="ctr">
              <a:solidFill>
                <a:srgbClr val="FFC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Verdana"/>
                <a:ea typeface="+mn-ea"/>
                <a:cs typeface="+mn-cs"/>
              </a:endParaRPr>
            </a:p>
          </p:txBody>
        </p:sp>
        <p:sp>
          <p:nvSpPr>
            <p:cNvPr id="42" name="Rectangle 41">
              <a:extLst>
                <a:ext uri="{FF2B5EF4-FFF2-40B4-BE49-F238E27FC236}">
                  <a16:creationId xmlns:a16="http://schemas.microsoft.com/office/drawing/2014/main" id="{86CC40EB-24DB-4EFE-AAE4-BA0466DEADBA}"/>
                </a:ext>
              </a:extLst>
            </p:cNvPr>
            <p:cNvSpPr/>
            <p:nvPr/>
          </p:nvSpPr>
          <p:spPr>
            <a:xfrm>
              <a:off x="9195168" y="6027612"/>
              <a:ext cx="360000" cy="108000"/>
            </a:xfrm>
            <a:prstGeom prst="rect">
              <a:avLst/>
            </a:prstGeom>
            <a:solidFill>
              <a:srgbClr val="FF304C"/>
            </a:solidFill>
            <a:ln w="12700" cap="flat" cmpd="sng" algn="ctr">
              <a:solidFill>
                <a:srgbClr val="FF304C"/>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Verdana"/>
                <a:ea typeface="+mn-ea"/>
                <a:cs typeface="+mn-cs"/>
              </a:endParaRPr>
            </a:p>
          </p:txBody>
        </p:sp>
      </p:grpSp>
      <p:sp>
        <p:nvSpPr>
          <p:cNvPr id="43" name="TextBox 36">
            <a:extLst>
              <a:ext uri="{FF2B5EF4-FFF2-40B4-BE49-F238E27FC236}">
                <a16:creationId xmlns:a16="http://schemas.microsoft.com/office/drawing/2014/main" id="{B3916022-BC5E-4177-8B98-38D81506B307}"/>
              </a:ext>
            </a:extLst>
          </p:cNvPr>
          <p:cNvSpPr txBox="1"/>
          <p:nvPr/>
        </p:nvSpPr>
        <p:spPr>
          <a:xfrm>
            <a:off x="3290065" y="556235"/>
            <a:ext cx="1474871" cy="24622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0" cap="none" spc="0" normalizeH="0" baseline="0" noProof="0" dirty="0">
                <a:ln>
                  <a:noFill/>
                </a:ln>
                <a:solidFill>
                  <a:prstClr val="black"/>
                </a:solidFill>
                <a:effectLst/>
                <a:uLnTx/>
                <a:uFillTx/>
                <a:latin typeface="Verdana"/>
                <a:ea typeface="+mn-ea"/>
                <a:cs typeface="+mn-cs"/>
              </a:rPr>
              <a:t>Complexité</a:t>
            </a:r>
          </a:p>
        </p:txBody>
      </p:sp>
      <p:sp>
        <p:nvSpPr>
          <p:cNvPr id="44" name="Teardrop 38">
            <a:extLst>
              <a:ext uri="{FF2B5EF4-FFF2-40B4-BE49-F238E27FC236}">
                <a16:creationId xmlns:a16="http://schemas.microsoft.com/office/drawing/2014/main" id="{2CAD37D4-EBC1-4DA1-8F17-D8EB4954FC26}"/>
              </a:ext>
            </a:extLst>
          </p:cNvPr>
          <p:cNvSpPr/>
          <p:nvPr/>
        </p:nvSpPr>
        <p:spPr>
          <a:xfrm rot="2590547" flipV="1">
            <a:off x="3964667" y="788097"/>
            <a:ext cx="187564" cy="187564"/>
          </a:xfrm>
          <a:prstGeom prst="teardrop">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Verdana"/>
              <a:ea typeface="+mn-ea"/>
              <a:cs typeface="+mn-cs"/>
            </a:endParaRPr>
          </a:p>
        </p:txBody>
      </p:sp>
      <p:sp>
        <p:nvSpPr>
          <p:cNvPr id="45" name="TextBox 42">
            <a:extLst>
              <a:ext uri="{FF2B5EF4-FFF2-40B4-BE49-F238E27FC236}">
                <a16:creationId xmlns:a16="http://schemas.microsoft.com/office/drawing/2014/main" id="{83FD11A6-4921-47A0-8294-B7CA91E3A3D9}"/>
              </a:ext>
            </a:extLst>
          </p:cNvPr>
          <p:cNvSpPr txBox="1"/>
          <p:nvPr/>
        </p:nvSpPr>
        <p:spPr>
          <a:xfrm>
            <a:off x="3309530" y="1122184"/>
            <a:ext cx="1474871" cy="307777"/>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 b="0" i="0" u="none" strike="noStrike" kern="0" cap="none" spc="0" normalizeH="0" baseline="0" noProof="0">
                <a:ln>
                  <a:noFill/>
                </a:ln>
                <a:solidFill>
                  <a:prstClr val="black"/>
                </a:solidFill>
                <a:effectLst/>
                <a:uLnTx/>
                <a:uFillTx/>
                <a:latin typeface="Verdana"/>
                <a:ea typeface="+mn-ea"/>
                <a:cs typeface="+mn-cs"/>
              </a:rPr>
              <a:t>(technique, organisation, lancement…)</a:t>
            </a:r>
            <a:endParaRPr kumimoji="0" lang="fr-FR" sz="1000" b="0" i="0" u="none" strike="noStrike" kern="0" cap="none" spc="0" normalizeH="0" baseline="0" noProof="0">
              <a:ln>
                <a:noFill/>
              </a:ln>
              <a:solidFill>
                <a:prstClr val="black"/>
              </a:solidFill>
              <a:effectLst/>
              <a:uLnTx/>
              <a:uFillTx/>
              <a:latin typeface="Verdana"/>
              <a:ea typeface="+mn-ea"/>
              <a:cs typeface="+mn-cs"/>
            </a:endParaRPr>
          </a:p>
        </p:txBody>
      </p:sp>
      <p:sp>
        <p:nvSpPr>
          <p:cNvPr id="50" name="Rectangle 4">
            <a:extLst>
              <a:ext uri="{FF2B5EF4-FFF2-40B4-BE49-F238E27FC236}">
                <a16:creationId xmlns:a16="http://schemas.microsoft.com/office/drawing/2014/main" id="{46B993AA-9CB0-475A-83FD-30803F206D79}"/>
              </a:ext>
            </a:extLst>
          </p:cNvPr>
          <p:cNvSpPr>
            <a:spLocks noChangeArrowheads="1"/>
          </p:cNvSpPr>
          <p:nvPr/>
        </p:nvSpPr>
        <p:spPr bwMode="auto">
          <a:xfrm>
            <a:off x="1842519" y="1796523"/>
            <a:ext cx="3783473" cy="189804"/>
          </a:xfrm>
          <a:prstGeom prst="rect">
            <a:avLst/>
          </a:prstGeom>
          <a:solidFill>
            <a:srgbClr val="0070AD"/>
          </a:solid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altLang="fr-FR" sz="1400" b="0" i="0" u="none" strike="noStrike" kern="1200" cap="none" spc="0" normalizeH="0" baseline="0" noProof="0" dirty="0">
                <a:ln>
                  <a:noFill/>
                </a:ln>
                <a:solidFill>
                  <a:prstClr val="white"/>
                </a:solidFill>
                <a:effectLst/>
                <a:uLnTx/>
                <a:uFillTx/>
                <a:latin typeface="Verdana"/>
                <a:ea typeface="+mn-ea"/>
                <a:cs typeface="+mn-cs"/>
              </a:rPr>
              <a:t> Choix techniques / architecture</a:t>
            </a:r>
          </a:p>
        </p:txBody>
      </p:sp>
      <p:sp>
        <p:nvSpPr>
          <p:cNvPr id="26" name="Rectangle : coins arrondis 25">
            <a:extLst>
              <a:ext uri="{FF2B5EF4-FFF2-40B4-BE49-F238E27FC236}">
                <a16:creationId xmlns:a16="http://schemas.microsoft.com/office/drawing/2014/main" id="{3B1C70C9-700F-4F3A-9003-623CD00E24E4}"/>
              </a:ext>
            </a:extLst>
          </p:cNvPr>
          <p:cNvSpPr/>
          <p:nvPr/>
        </p:nvSpPr>
        <p:spPr>
          <a:xfrm>
            <a:off x="663968" y="727029"/>
            <a:ext cx="1533320" cy="38718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err="1">
                <a:ln>
                  <a:noFill/>
                </a:ln>
                <a:solidFill>
                  <a:srgbClr val="FF0000"/>
                </a:solidFill>
                <a:effectLst/>
                <a:uLnTx/>
                <a:uFillTx/>
                <a:latin typeface="Verdana"/>
                <a:ea typeface="+mn-ea"/>
                <a:cs typeface="+mn-cs"/>
              </a:rPr>
              <a:t>Cresus</a:t>
            </a:r>
            <a:r>
              <a:rPr kumimoji="0" lang="fr-FR" sz="1400" b="1" i="0" u="none" strike="noStrike" kern="1200" cap="none" spc="0" normalizeH="0" baseline="0" noProof="0" dirty="0">
                <a:ln>
                  <a:noFill/>
                </a:ln>
                <a:solidFill>
                  <a:srgbClr val="FF0000"/>
                </a:solidFill>
                <a:effectLst/>
                <a:uLnTx/>
                <a:uFillTx/>
                <a:latin typeface="Verdana"/>
                <a:ea typeface="+mn-ea"/>
                <a:cs typeface="+mn-cs"/>
              </a:rPr>
              <a:t> - Pactole</a:t>
            </a:r>
          </a:p>
        </p:txBody>
      </p:sp>
      <p:sp>
        <p:nvSpPr>
          <p:cNvPr id="27" name="Rectangle : coins arrondis 26">
            <a:extLst>
              <a:ext uri="{FF2B5EF4-FFF2-40B4-BE49-F238E27FC236}">
                <a16:creationId xmlns:a16="http://schemas.microsoft.com/office/drawing/2014/main" id="{DDC4F999-1E15-486A-B94E-309F46B17F3B}"/>
              </a:ext>
            </a:extLst>
          </p:cNvPr>
          <p:cNvSpPr/>
          <p:nvPr/>
        </p:nvSpPr>
        <p:spPr>
          <a:xfrm>
            <a:off x="5048654" y="507840"/>
            <a:ext cx="3276600" cy="10090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srgbClr val="000000"/>
                </a:solidFill>
                <a:effectLst/>
                <a:uLnTx/>
                <a:uFillTx/>
                <a:latin typeface="Verdana"/>
                <a:ea typeface="+mn-ea"/>
                <a:cs typeface="+mn-cs"/>
              </a:rPr>
              <a:t>CONTACT CLIENT </a:t>
            </a:r>
            <a:r>
              <a:rPr kumimoji="0" lang="fr-FR" sz="900" b="0" i="0" u="none" strike="noStrike" kern="1200" cap="none" spc="0" normalizeH="0" baseline="0" noProof="0" dirty="0" err="1">
                <a:ln>
                  <a:noFill/>
                </a:ln>
                <a:solidFill>
                  <a:srgbClr val="000000"/>
                </a:solidFill>
                <a:effectLst/>
                <a:uLnTx/>
                <a:uFillTx/>
                <a:latin typeface="Verdana"/>
                <a:ea typeface="+mn-ea"/>
                <a:cs typeface="+mn-cs"/>
                <a:hlinkClick r:id="rId5"/>
              </a:rPr>
              <a:t>jlkc@cresusalsace.org</a:t>
            </a:r>
            <a:endParaRPr kumimoji="0" lang="fr-FR" sz="900" b="0" i="0" u="none" strike="noStrike" kern="1200" cap="none" spc="0" normalizeH="0" baseline="0" noProof="0" dirty="0">
              <a:ln>
                <a:noFill/>
              </a:ln>
              <a:solidFill>
                <a:srgbClr val="000000"/>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900" b="0" i="0" u="none" strike="noStrike" kern="1200" cap="none" spc="0" normalizeH="0" baseline="0" noProof="0" dirty="0">
              <a:ln>
                <a:noFill/>
              </a:ln>
              <a:solidFill>
                <a:srgbClr val="000000"/>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900" b="0" i="0" u="none" strike="noStrike" kern="1200" cap="none" spc="0" normalizeH="0" baseline="0" noProof="0" dirty="0">
              <a:ln>
                <a:noFill/>
              </a:ln>
              <a:solidFill>
                <a:srgbClr val="000000"/>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srgbClr val="000000"/>
                </a:solidFill>
                <a:effectLst/>
                <a:uLnTx/>
                <a:uFillTx/>
                <a:latin typeface="Verdana"/>
                <a:ea typeface="+mn-ea"/>
                <a:cs typeface="+mn-cs"/>
              </a:rPr>
              <a:t>RDV avec le client/atelier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srgbClr val="000000"/>
                </a:solidFill>
                <a:effectLst/>
                <a:uLnTx/>
                <a:uFillTx/>
                <a:latin typeface="Verdana"/>
                <a:ea typeface="+mn-ea"/>
                <a:cs typeface="+mn-cs"/>
              </a:rPr>
              <a:t>Date 21/06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srgbClr val="000000"/>
                </a:solidFill>
                <a:effectLst/>
                <a:uLnTx/>
                <a:uFillTx/>
                <a:latin typeface="Verdana"/>
                <a:ea typeface="+mn-ea"/>
                <a:cs typeface="+mn-cs"/>
              </a:rPr>
              <a:t>Participants Toute l’équipe</a:t>
            </a:r>
            <a:endParaRPr kumimoji="0" lang="fr-FR" sz="1400" b="0" i="0" u="none" strike="noStrike" kern="1200" cap="none" spc="0" normalizeH="0" baseline="0" noProof="0" dirty="0">
              <a:ln>
                <a:noFill/>
              </a:ln>
              <a:solidFill>
                <a:srgbClr val="000000"/>
              </a:solidFill>
              <a:effectLst/>
              <a:uLnTx/>
              <a:uFillTx/>
              <a:latin typeface="Verdana"/>
              <a:ea typeface="+mn-ea"/>
              <a:cs typeface="+mn-cs"/>
            </a:endParaRPr>
          </a:p>
        </p:txBody>
      </p:sp>
      <p:graphicFrame>
        <p:nvGraphicFramePr>
          <p:cNvPr id="28" name="Tableau 27">
            <a:extLst>
              <a:ext uri="{FF2B5EF4-FFF2-40B4-BE49-F238E27FC236}">
                <a16:creationId xmlns:a16="http://schemas.microsoft.com/office/drawing/2014/main" id="{2BE334F7-1A85-46B7-A665-AC215C920925}"/>
              </a:ext>
            </a:extLst>
          </p:cNvPr>
          <p:cNvGraphicFramePr>
            <a:graphicFrameLocks noGrp="1"/>
          </p:cNvGraphicFramePr>
          <p:nvPr/>
        </p:nvGraphicFramePr>
        <p:xfrm>
          <a:off x="8083865" y="615908"/>
          <a:ext cx="2346371" cy="683873"/>
        </p:xfrm>
        <a:graphic>
          <a:graphicData uri="http://schemas.openxmlformats.org/drawingml/2006/table">
            <a:tbl>
              <a:tblPr>
                <a:tableStyleId>{5C22544A-7EE6-4342-B048-85BDC9FD1C3A}</a:tableStyleId>
              </a:tblPr>
              <a:tblGrid>
                <a:gridCol w="2346371">
                  <a:extLst>
                    <a:ext uri="{9D8B030D-6E8A-4147-A177-3AD203B41FA5}">
                      <a16:colId xmlns:a16="http://schemas.microsoft.com/office/drawing/2014/main" val="2258782341"/>
                    </a:ext>
                  </a:extLst>
                </a:gridCol>
              </a:tblGrid>
              <a:tr h="244055">
                <a:tc>
                  <a:txBody>
                    <a:bodyPr/>
                    <a:lstStyle/>
                    <a:p>
                      <a:pPr algn="ctr" fontAlgn="ctr"/>
                      <a:r>
                        <a:rPr lang="fr-FR" sz="1200" b="1" i="0" u="none" strike="noStrike" dirty="0">
                          <a:solidFill>
                            <a:schemeClr val="bg1"/>
                          </a:solidFill>
                          <a:effectLst/>
                          <a:latin typeface="Calibri" panose="020F0502020204030204" pitchFamily="34" charset="0"/>
                        </a:rPr>
                        <a:t>Contacts SOGETI</a:t>
                      </a:r>
                    </a:p>
                  </a:txBody>
                  <a:tcPr marL="7620" marR="7620" marT="7620" marB="0" anchor="ctr">
                    <a:solidFill>
                      <a:schemeClr val="tx2"/>
                    </a:solidFill>
                  </a:tcPr>
                </a:tc>
                <a:extLst>
                  <a:ext uri="{0D108BD9-81ED-4DB2-BD59-A6C34878D82A}">
                    <a16:rowId xmlns:a16="http://schemas.microsoft.com/office/drawing/2014/main" val="3220319972"/>
                  </a:ext>
                </a:extLst>
              </a:tr>
              <a:tr h="439818">
                <a:tc>
                  <a:txBody>
                    <a:bodyPr/>
                    <a:lstStyle/>
                    <a:p>
                      <a:pPr marL="0" algn="l" defTabSz="914400" rtl="0" eaLnBrk="1" fontAlgn="ctr" latinLnBrk="0" hangingPunct="1"/>
                      <a:r>
                        <a:rPr lang="fr-FR" sz="1200" dirty="0">
                          <a:latin typeface="+mn-lt"/>
                        </a:rPr>
                        <a:t>Mathieu </a:t>
                      </a:r>
                      <a:r>
                        <a:rPr lang="fr-FR" sz="1200" dirty="0" err="1">
                          <a:latin typeface="+mn-lt"/>
                        </a:rPr>
                        <a:t>Hofert</a:t>
                      </a:r>
                      <a:endParaRPr lang="fr-FR" sz="1200" dirty="0">
                        <a:latin typeface="+mn-lt"/>
                      </a:endParaRPr>
                    </a:p>
                  </a:txBody>
                  <a:tcPr marL="36000" marR="36000" marT="36000" marB="36000" anchor="ctr">
                    <a:solidFill>
                      <a:schemeClr val="bg2"/>
                    </a:solidFill>
                  </a:tcPr>
                </a:tc>
                <a:extLst>
                  <a:ext uri="{0D108BD9-81ED-4DB2-BD59-A6C34878D82A}">
                    <a16:rowId xmlns:a16="http://schemas.microsoft.com/office/drawing/2014/main" val="3229345411"/>
                  </a:ext>
                </a:extLst>
              </a:tr>
            </a:tbl>
          </a:graphicData>
        </a:graphic>
      </p:graphicFrame>
    </p:spTree>
    <p:extLst>
      <p:ext uri="{BB962C8B-B14F-4D97-AF65-F5344CB8AC3E}">
        <p14:creationId xmlns:p14="http://schemas.microsoft.com/office/powerpoint/2010/main" val="2305844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A1DA244-DA9C-4E01-AF1D-632E145B56D2}"/>
              </a:ext>
            </a:extLst>
          </p:cNvPr>
          <p:cNvSpPr/>
          <p:nvPr/>
        </p:nvSpPr>
        <p:spPr>
          <a:xfrm>
            <a:off x="205483" y="842481"/>
            <a:ext cx="8020105" cy="5873577"/>
          </a:xfrm>
          <a:prstGeom prst="rect">
            <a:avLst/>
          </a:prstGeom>
          <a:solidFill>
            <a:srgbClr val="F5D759"/>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2000" dirty="0"/>
              <a:t>Simulation de l’Espace Partenaire</a:t>
            </a:r>
          </a:p>
        </p:txBody>
      </p:sp>
      <p:sp>
        <p:nvSpPr>
          <p:cNvPr id="3" name="Rectangle 2">
            <a:extLst>
              <a:ext uri="{FF2B5EF4-FFF2-40B4-BE49-F238E27FC236}">
                <a16:creationId xmlns:a16="http://schemas.microsoft.com/office/drawing/2014/main" id="{CC0E660B-8099-4521-8E32-ACE2133E3F52}"/>
              </a:ext>
            </a:extLst>
          </p:cNvPr>
          <p:cNvSpPr/>
          <p:nvPr/>
        </p:nvSpPr>
        <p:spPr>
          <a:xfrm>
            <a:off x="628876" y="1654732"/>
            <a:ext cx="6954772" cy="4940026"/>
          </a:xfrm>
          <a:prstGeom prst="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000" dirty="0" err="1"/>
              <a:t>Angular</a:t>
            </a:r>
            <a:endParaRPr lang="fr-FR" sz="2000" dirty="0"/>
          </a:p>
        </p:txBody>
      </p:sp>
      <p:sp>
        <p:nvSpPr>
          <p:cNvPr id="25" name="Rectangle 24">
            <a:extLst>
              <a:ext uri="{FF2B5EF4-FFF2-40B4-BE49-F238E27FC236}">
                <a16:creationId xmlns:a16="http://schemas.microsoft.com/office/drawing/2014/main" id="{1F20CC12-4996-4ACE-B41F-CE873DF96F5C}"/>
              </a:ext>
            </a:extLst>
          </p:cNvPr>
          <p:cNvSpPr/>
          <p:nvPr/>
        </p:nvSpPr>
        <p:spPr>
          <a:xfrm>
            <a:off x="9113175" y="842481"/>
            <a:ext cx="2819446" cy="58735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2000" dirty="0"/>
              <a:t>Python</a:t>
            </a:r>
          </a:p>
        </p:txBody>
      </p:sp>
      <p:sp>
        <p:nvSpPr>
          <p:cNvPr id="4" name="Rectangle 3">
            <a:extLst>
              <a:ext uri="{FF2B5EF4-FFF2-40B4-BE49-F238E27FC236}">
                <a16:creationId xmlns:a16="http://schemas.microsoft.com/office/drawing/2014/main" id="{C8A79B99-F2D7-4CB0-9462-B14B75352507}"/>
              </a:ext>
            </a:extLst>
          </p:cNvPr>
          <p:cNvSpPr/>
          <p:nvPr/>
        </p:nvSpPr>
        <p:spPr>
          <a:xfrm>
            <a:off x="462450" y="5203268"/>
            <a:ext cx="144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IHM</a:t>
            </a:r>
            <a:br>
              <a:rPr lang="fr-FR" sz="1400" dirty="0"/>
            </a:br>
            <a:r>
              <a:rPr lang="fr-FR" sz="1400" dirty="0"/>
              <a:t>Vue globale</a:t>
            </a:r>
          </a:p>
        </p:txBody>
      </p:sp>
      <p:sp>
        <p:nvSpPr>
          <p:cNvPr id="28" name="Rectangle 27">
            <a:extLst>
              <a:ext uri="{FF2B5EF4-FFF2-40B4-BE49-F238E27FC236}">
                <a16:creationId xmlns:a16="http://schemas.microsoft.com/office/drawing/2014/main" id="{DDB7B687-0CE4-482A-B2CB-D8B018B4771F}"/>
              </a:ext>
            </a:extLst>
          </p:cNvPr>
          <p:cNvSpPr/>
          <p:nvPr/>
        </p:nvSpPr>
        <p:spPr>
          <a:xfrm>
            <a:off x="5938819" y="1959795"/>
            <a:ext cx="144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Service</a:t>
            </a:r>
          </a:p>
          <a:p>
            <a:pPr algn="ctr"/>
            <a:r>
              <a:rPr lang="fr-FR" sz="1400" dirty="0"/>
              <a:t>REST</a:t>
            </a:r>
          </a:p>
        </p:txBody>
      </p:sp>
      <p:sp>
        <p:nvSpPr>
          <p:cNvPr id="29" name="Rectangle 28">
            <a:extLst>
              <a:ext uri="{FF2B5EF4-FFF2-40B4-BE49-F238E27FC236}">
                <a16:creationId xmlns:a16="http://schemas.microsoft.com/office/drawing/2014/main" id="{4D2049B4-037F-4EC8-BD0C-733833BF7C0D}"/>
              </a:ext>
            </a:extLst>
          </p:cNvPr>
          <p:cNvSpPr/>
          <p:nvPr/>
        </p:nvSpPr>
        <p:spPr>
          <a:xfrm>
            <a:off x="9782848" y="1943139"/>
            <a:ext cx="144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Flask Services</a:t>
            </a:r>
          </a:p>
          <a:p>
            <a:pPr algn="ctr"/>
            <a:r>
              <a:rPr lang="fr-FR" sz="1400" dirty="0"/>
              <a:t>REST</a:t>
            </a:r>
          </a:p>
        </p:txBody>
      </p:sp>
      <p:sp>
        <p:nvSpPr>
          <p:cNvPr id="31" name="Rectangle 30">
            <a:extLst>
              <a:ext uri="{FF2B5EF4-FFF2-40B4-BE49-F238E27FC236}">
                <a16:creationId xmlns:a16="http://schemas.microsoft.com/office/drawing/2014/main" id="{8C6929FF-8081-48A7-A561-26673803B8AC}"/>
              </a:ext>
            </a:extLst>
          </p:cNvPr>
          <p:cNvSpPr/>
          <p:nvPr/>
        </p:nvSpPr>
        <p:spPr>
          <a:xfrm>
            <a:off x="9113174" y="4380511"/>
            <a:ext cx="2819433" cy="11962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IA</a:t>
            </a:r>
          </a:p>
          <a:p>
            <a:pPr algn="ctr"/>
            <a:r>
              <a:rPr lang="fr-FR" sz="1400" dirty="0"/>
              <a:t>Classification sans </a:t>
            </a:r>
            <a:r>
              <a:rPr lang="fr-FR" sz="1400" dirty="0" err="1"/>
              <a:t>deep</a:t>
            </a:r>
            <a:r>
              <a:rPr lang="fr-FR" sz="1400" dirty="0"/>
              <a:t> </a:t>
            </a:r>
            <a:r>
              <a:rPr lang="fr-FR" sz="1400" dirty="0" err="1"/>
              <a:t>learning</a:t>
            </a:r>
            <a:r>
              <a:rPr lang="fr-FR" sz="1400" dirty="0"/>
              <a:t> </a:t>
            </a:r>
          </a:p>
          <a:p>
            <a:pPr algn="ctr"/>
            <a:r>
              <a:rPr lang="fr-FR" sz="1400" dirty="0"/>
              <a:t>(Modèle explicatif)</a:t>
            </a:r>
          </a:p>
        </p:txBody>
      </p:sp>
      <p:cxnSp>
        <p:nvCxnSpPr>
          <p:cNvPr id="6" name="Connecteur droit avec flèche 5">
            <a:extLst>
              <a:ext uri="{FF2B5EF4-FFF2-40B4-BE49-F238E27FC236}">
                <a16:creationId xmlns:a16="http://schemas.microsoft.com/office/drawing/2014/main" id="{36C3A510-EC4F-4C48-B670-328E8F24EDC4}"/>
              </a:ext>
            </a:extLst>
          </p:cNvPr>
          <p:cNvCxnSpPr>
            <a:cxnSpLocks/>
          </p:cNvCxnSpPr>
          <p:nvPr/>
        </p:nvCxnSpPr>
        <p:spPr>
          <a:xfrm flipH="1">
            <a:off x="7754592" y="2692843"/>
            <a:ext cx="179479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FCF1B34C-2391-45BD-AA7A-DC58976EA386}"/>
              </a:ext>
            </a:extLst>
          </p:cNvPr>
          <p:cNvSpPr txBox="1"/>
          <p:nvPr/>
        </p:nvSpPr>
        <p:spPr>
          <a:xfrm>
            <a:off x="7804904" y="2797544"/>
            <a:ext cx="1766076" cy="307777"/>
          </a:xfrm>
          <a:prstGeom prst="rect">
            <a:avLst/>
          </a:prstGeom>
          <a:noFill/>
        </p:spPr>
        <p:txBody>
          <a:bodyPr wrap="square" rtlCol="0">
            <a:spAutoFit/>
          </a:bodyPr>
          <a:lstStyle/>
          <a:p>
            <a:r>
              <a:rPr lang="fr-FR" sz="1400" dirty="0"/>
              <a:t>Catégorie prédite</a:t>
            </a:r>
          </a:p>
        </p:txBody>
      </p:sp>
      <p:sp>
        <p:nvSpPr>
          <p:cNvPr id="56" name="ZoneTexte 55">
            <a:extLst>
              <a:ext uri="{FF2B5EF4-FFF2-40B4-BE49-F238E27FC236}">
                <a16:creationId xmlns:a16="http://schemas.microsoft.com/office/drawing/2014/main" id="{D6DF5E4B-B6D9-4864-814E-F46FD2FBBC5C}"/>
              </a:ext>
            </a:extLst>
          </p:cNvPr>
          <p:cNvSpPr txBox="1"/>
          <p:nvPr/>
        </p:nvSpPr>
        <p:spPr>
          <a:xfrm>
            <a:off x="0" y="1940"/>
            <a:ext cx="12192000" cy="584775"/>
          </a:xfrm>
          <a:prstGeom prst="rect">
            <a:avLst/>
          </a:prstGeom>
          <a:noFill/>
        </p:spPr>
        <p:txBody>
          <a:bodyPr wrap="square" rtlCol="0">
            <a:spAutoFit/>
          </a:bodyPr>
          <a:lstStyle/>
          <a:p>
            <a:pPr algn="ctr"/>
            <a:r>
              <a:rPr lang="fr-FR" sz="3200" b="1" dirty="0"/>
              <a:t>Archi Pactole</a:t>
            </a:r>
          </a:p>
        </p:txBody>
      </p:sp>
      <p:cxnSp>
        <p:nvCxnSpPr>
          <p:cNvPr id="57" name="Connecteur droit avec flèche 56">
            <a:extLst>
              <a:ext uri="{FF2B5EF4-FFF2-40B4-BE49-F238E27FC236}">
                <a16:creationId xmlns:a16="http://schemas.microsoft.com/office/drawing/2014/main" id="{E1C26824-1536-4756-B7FD-E90F07F2DE40}"/>
              </a:ext>
            </a:extLst>
          </p:cNvPr>
          <p:cNvCxnSpPr>
            <a:cxnSpLocks/>
          </p:cNvCxnSpPr>
          <p:nvPr/>
        </p:nvCxnSpPr>
        <p:spPr>
          <a:xfrm>
            <a:off x="7754592" y="2431083"/>
            <a:ext cx="18729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66">
            <a:extLst>
              <a:ext uri="{FF2B5EF4-FFF2-40B4-BE49-F238E27FC236}">
                <a16:creationId xmlns:a16="http://schemas.microsoft.com/office/drawing/2014/main" id="{33DE54B5-0594-4740-9434-D031D523B9E7}"/>
              </a:ext>
            </a:extLst>
          </p:cNvPr>
          <p:cNvCxnSpPr>
            <a:cxnSpLocks/>
          </p:cNvCxnSpPr>
          <p:nvPr/>
        </p:nvCxnSpPr>
        <p:spPr>
          <a:xfrm>
            <a:off x="10375361" y="3284108"/>
            <a:ext cx="0" cy="10104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C1AAB3EC-DA9C-44DB-A074-93F15DCDB5DD}"/>
              </a:ext>
            </a:extLst>
          </p:cNvPr>
          <p:cNvSpPr txBox="1"/>
          <p:nvPr/>
        </p:nvSpPr>
        <p:spPr>
          <a:xfrm>
            <a:off x="10449247" y="3601525"/>
            <a:ext cx="1711298" cy="523220"/>
          </a:xfrm>
          <a:prstGeom prst="rect">
            <a:avLst/>
          </a:prstGeom>
          <a:noFill/>
        </p:spPr>
        <p:txBody>
          <a:bodyPr wrap="square" rtlCol="0">
            <a:spAutoFit/>
          </a:bodyPr>
          <a:lstStyle/>
          <a:p>
            <a:r>
              <a:rPr lang="fr-FR" sz="1400" dirty="0"/>
              <a:t>Nouveau ou </a:t>
            </a:r>
            <a:r>
              <a:rPr lang="fr-FR" sz="1400" dirty="0" err="1"/>
              <a:t>MaJ</a:t>
            </a:r>
            <a:r>
              <a:rPr lang="fr-FR" sz="1400" dirty="0"/>
              <a:t> de bénéficiaire</a:t>
            </a:r>
          </a:p>
        </p:txBody>
      </p:sp>
      <p:sp>
        <p:nvSpPr>
          <p:cNvPr id="44" name="ZoneTexte 43">
            <a:extLst>
              <a:ext uri="{FF2B5EF4-FFF2-40B4-BE49-F238E27FC236}">
                <a16:creationId xmlns:a16="http://schemas.microsoft.com/office/drawing/2014/main" id="{49CE93FB-4DC2-41D1-89F1-65C78FE7B535}"/>
              </a:ext>
            </a:extLst>
          </p:cNvPr>
          <p:cNvSpPr txBox="1"/>
          <p:nvPr/>
        </p:nvSpPr>
        <p:spPr>
          <a:xfrm>
            <a:off x="5894153" y="5522907"/>
            <a:ext cx="1440000" cy="646331"/>
          </a:xfrm>
          <a:prstGeom prst="rect">
            <a:avLst/>
          </a:prstGeom>
          <a:solidFill>
            <a:schemeClr val="accent4">
              <a:lumMod val="40000"/>
              <a:lumOff val="60000"/>
            </a:schemeClr>
          </a:solidFill>
          <a:ln>
            <a:solidFill>
              <a:schemeClr val="tx1"/>
            </a:solidFill>
          </a:ln>
        </p:spPr>
        <p:txBody>
          <a:bodyPr wrap="square" rtlCol="0">
            <a:spAutoFit/>
          </a:bodyPr>
          <a:lstStyle/>
          <a:p>
            <a:r>
              <a:rPr lang="fr-FR" sz="1200" dirty="0"/>
              <a:t>Extrait de la BDD EP au format JSON</a:t>
            </a:r>
          </a:p>
        </p:txBody>
      </p:sp>
      <p:cxnSp>
        <p:nvCxnSpPr>
          <p:cNvPr id="52" name="Connecteur droit avec flèche 51">
            <a:extLst>
              <a:ext uri="{FF2B5EF4-FFF2-40B4-BE49-F238E27FC236}">
                <a16:creationId xmlns:a16="http://schemas.microsoft.com/office/drawing/2014/main" id="{36C8D72B-521E-463E-8772-4F9032C8E183}"/>
              </a:ext>
            </a:extLst>
          </p:cNvPr>
          <p:cNvCxnSpPr>
            <a:cxnSpLocks/>
          </p:cNvCxnSpPr>
          <p:nvPr/>
        </p:nvCxnSpPr>
        <p:spPr>
          <a:xfrm flipV="1">
            <a:off x="10047611" y="3284108"/>
            <a:ext cx="0" cy="10104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CCED4465-3159-4150-80B5-7DD5F3932744}"/>
              </a:ext>
            </a:extLst>
          </p:cNvPr>
          <p:cNvSpPr/>
          <p:nvPr/>
        </p:nvSpPr>
        <p:spPr>
          <a:xfrm>
            <a:off x="3338187" y="2253208"/>
            <a:ext cx="144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Component</a:t>
            </a:r>
          </a:p>
        </p:txBody>
      </p:sp>
      <p:cxnSp>
        <p:nvCxnSpPr>
          <p:cNvPr id="58" name="Connecteur droit avec flèche 57">
            <a:extLst>
              <a:ext uri="{FF2B5EF4-FFF2-40B4-BE49-F238E27FC236}">
                <a16:creationId xmlns:a16="http://schemas.microsoft.com/office/drawing/2014/main" id="{B761DE4A-9C55-430E-8D7B-9AB7FA41261E}"/>
              </a:ext>
            </a:extLst>
          </p:cNvPr>
          <p:cNvCxnSpPr>
            <a:cxnSpLocks/>
          </p:cNvCxnSpPr>
          <p:nvPr/>
        </p:nvCxnSpPr>
        <p:spPr>
          <a:xfrm flipH="1">
            <a:off x="4916577" y="5675298"/>
            <a:ext cx="90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D59ADEE6-7A17-4050-A0F8-D53EAF312A51}"/>
              </a:ext>
            </a:extLst>
          </p:cNvPr>
          <p:cNvSpPr/>
          <p:nvPr/>
        </p:nvSpPr>
        <p:spPr>
          <a:xfrm>
            <a:off x="458213" y="2244138"/>
            <a:ext cx="144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IHM</a:t>
            </a:r>
            <a:br>
              <a:rPr lang="fr-FR" sz="1400" dirty="0"/>
            </a:br>
            <a:r>
              <a:rPr lang="fr-FR" sz="1400" dirty="0"/>
              <a:t>Création/</a:t>
            </a:r>
            <a:r>
              <a:rPr lang="fr-FR" sz="1400" dirty="0" err="1"/>
              <a:t>MaJ</a:t>
            </a:r>
            <a:br>
              <a:rPr lang="fr-FR" sz="1400" dirty="0"/>
            </a:br>
            <a:r>
              <a:rPr lang="fr-FR" sz="1400" dirty="0"/>
              <a:t>Bénéficiaire</a:t>
            </a:r>
          </a:p>
        </p:txBody>
      </p:sp>
      <p:cxnSp>
        <p:nvCxnSpPr>
          <p:cNvPr id="62" name="Connecteur droit avec flèche 61">
            <a:extLst>
              <a:ext uri="{FF2B5EF4-FFF2-40B4-BE49-F238E27FC236}">
                <a16:creationId xmlns:a16="http://schemas.microsoft.com/office/drawing/2014/main" id="{C7057E95-6177-4C8E-BCF6-D6C44BB9EE56}"/>
              </a:ext>
            </a:extLst>
          </p:cNvPr>
          <p:cNvCxnSpPr>
            <a:cxnSpLocks/>
          </p:cNvCxnSpPr>
          <p:nvPr/>
        </p:nvCxnSpPr>
        <p:spPr>
          <a:xfrm>
            <a:off x="2165387" y="2794100"/>
            <a:ext cx="90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ZoneTexte 67">
            <a:extLst>
              <a:ext uri="{FF2B5EF4-FFF2-40B4-BE49-F238E27FC236}">
                <a16:creationId xmlns:a16="http://schemas.microsoft.com/office/drawing/2014/main" id="{1F738D7A-018E-4667-8DAE-6254B533ACDF}"/>
              </a:ext>
            </a:extLst>
          </p:cNvPr>
          <p:cNvSpPr txBox="1"/>
          <p:nvPr/>
        </p:nvSpPr>
        <p:spPr>
          <a:xfrm>
            <a:off x="1927683" y="5885488"/>
            <a:ext cx="1496379" cy="523220"/>
          </a:xfrm>
          <a:prstGeom prst="rect">
            <a:avLst/>
          </a:prstGeom>
          <a:noFill/>
        </p:spPr>
        <p:txBody>
          <a:bodyPr wrap="square" rtlCol="0">
            <a:spAutoFit/>
          </a:bodyPr>
          <a:lstStyle/>
          <a:p>
            <a:r>
              <a:rPr lang="fr-FR" sz="1400" dirty="0" err="1"/>
              <a:t>MaJ</a:t>
            </a:r>
            <a:r>
              <a:rPr lang="fr-FR" sz="1400" dirty="0"/>
              <a:t> valeur + notification</a:t>
            </a:r>
          </a:p>
        </p:txBody>
      </p:sp>
      <p:sp>
        <p:nvSpPr>
          <p:cNvPr id="79" name="Rectangle 78">
            <a:extLst>
              <a:ext uri="{FF2B5EF4-FFF2-40B4-BE49-F238E27FC236}">
                <a16:creationId xmlns:a16="http://schemas.microsoft.com/office/drawing/2014/main" id="{A8E7D0DF-706C-4C04-9231-44936CCEB3A2}"/>
              </a:ext>
            </a:extLst>
          </p:cNvPr>
          <p:cNvSpPr/>
          <p:nvPr/>
        </p:nvSpPr>
        <p:spPr>
          <a:xfrm>
            <a:off x="3415824" y="5203268"/>
            <a:ext cx="144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Component</a:t>
            </a:r>
          </a:p>
        </p:txBody>
      </p:sp>
      <p:cxnSp>
        <p:nvCxnSpPr>
          <p:cNvPr id="82" name="Connecteur droit avec flèche 81">
            <a:extLst>
              <a:ext uri="{FF2B5EF4-FFF2-40B4-BE49-F238E27FC236}">
                <a16:creationId xmlns:a16="http://schemas.microsoft.com/office/drawing/2014/main" id="{618E8024-6454-4289-8E00-B05D69336AF4}"/>
              </a:ext>
            </a:extLst>
          </p:cNvPr>
          <p:cNvCxnSpPr>
            <a:cxnSpLocks/>
          </p:cNvCxnSpPr>
          <p:nvPr/>
        </p:nvCxnSpPr>
        <p:spPr>
          <a:xfrm flipH="1">
            <a:off x="2156321" y="2950523"/>
            <a:ext cx="90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ZoneTexte 83">
            <a:extLst>
              <a:ext uri="{FF2B5EF4-FFF2-40B4-BE49-F238E27FC236}">
                <a16:creationId xmlns:a16="http://schemas.microsoft.com/office/drawing/2014/main" id="{A6C102BA-E598-4A6D-ADD3-9C644B9A196A}"/>
              </a:ext>
            </a:extLst>
          </p:cNvPr>
          <p:cNvSpPr txBox="1"/>
          <p:nvPr/>
        </p:nvSpPr>
        <p:spPr>
          <a:xfrm>
            <a:off x="1974268" y="1919560"/>
            <a:ext cx="1405149" cy="954107"/>
          </a:xfrm>
          <a:prstGeom prst="rect">
            <a:avLst/>
          </a:prstGeom>
          <a:noFill/>
        </p:spPr>
        <p:txBody>
          <a:bodyPr wrap="square" rtlCol="0">
            <a:spAutoFit/>
          </a:bodyPr>
          <a:lstStyle/>
          <a:p>
            <a:r>
              <a:rPr lang="fr-FR" sz="1400" dirty="0"/>
              <a:t>Nouveau ou </a:t>
            </a:r>
            <a:r>
              <a:rPr lang="fr-FR" sz="1400" dirty="0" err="1"/>
              <a:t>MaJ</a:t>
            </a:r>
            <a:r>
              <a:rPr lang="fr-FR" sz="1400" dirty="0"/>
              <a:t> de bénéficiaire</a:t>
            </a:r>
          </a:p>
          <a:p>
            <a:endParaRPr lang="fr-FR" sz="1400" b="1" dirty="0"/>
          </a:p>
        </p:txBody>
      </p:sp>
      <p:cxnSp>
        <p:nvCxnSpPr>
          <p:cNvPr id="88" name="Connecteur droit avec flèche 87">
            <a:extLst>
              <a:ext uri="{FF2B5EF4-FFF2-40B4-BE49-F238E27FC236}">
                <a16:creationId xmlns:a16="http://schemas.microsoft.com/office/drawing/2014/main" id="{FA78AB52-E4E4-4335-B240-E74C34ED18F3}"/>
              </a:ext>
            </a:extLst>
          </p:cNvPr>
          <p:cNvCxnSpPr>
            <a:cxnSpLocks/>
          </p:cNvCxnSpPr>
          <p:nvPr/>
        </p:nvCxnSpPr>
        <p:spPr>
          <a:xfrm flipH="1" flipV="1">
            <a:off x="4933461" y="3583729"/>
            <a:ext cx="1088694" cy="172243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eur droit avec flèche 90">
            <a:extLst>
              <a:ext uri="{FF2B5EF4-FFF2-40B4-BE49-F238E27FC236}">
                <a16:creationId xmlns:a16="http://schemas.microsoft.com/office/drawing/2014/main" id="{D948C7EA-CF3D-4114-8F9F-E8279B8227F5}"/>
              </a:ext>
            </a:extLst>
          </p:cNvPr>
          <p:cNvCxnSpPr>
            <a:cxnSpLocks/>
          </p:cNvCxnSpPr>
          <p:nvPr/>
        </p:nvCxnSpPr>
        <p:spPr>
          <a:xfrm>
            <a:off x="2199620" y="5562239"/>
            <a:ext cx="90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4CEFF9B1-A6A0-4615-B4B6-80DB2B513907}"/>
              </a:ext>
            </a:extLst>
          </p:cNvPr>
          <p:cNvCxnSpPr>
            <a:cxnSpLocks/>
          </p:cNvCxnSpPr>
          <p:nvPr/>
        </p:nvCxnSpPr>
        <p:spPr>
          <a:xfrm flipH="1">
            <a:off x="2190554" y="5718662"/>
            <a:ext cx="90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a16="http://schemas.microsoft.com/office/drawing/2014/main" id="{3C0C3C27-C5CC-47A0-9876-33F5D9F9EF90}"/>
              </a:ext>
            </a:extLst>
          </p:cNvPr>
          <p:cNvCxnSpPr>
            <a:cxnSpLocks/>
          </p:cNvCxnSpPr>
          <p:nvPr/>
        </p:nvCxnSpPr>
        <p:spPr>
          <a:xfrm>
            <a:off x="4942527" y="2515152"/>
            <a:ext cx="90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4021D7C8-0811-4DE9-B3CB-91546884C825}"/>
              </a:ext>
            </a:extLst>
          </p:cNvPr>
          <p:cNvCxnSpPr>
            <a:cxnSpLocks/>
          </p:cNvCxnSpPr>
          <p:nvPr/>
        </p:nvCxnSpPr>
        <p:spPr>
          <a:xfrm flipH="1">
            <a:off x="4933461" y="2671575"/>
            <a:ext cx="90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ZoneTexte 94">
            <a:extLst>
              <a:ext uri="{FF2B5EF4-FFF2-40B4-BE49-F238E27FC236}">
                <a16:creationId xmlns:a16="http://schemas.microsoft.com/office/drawing/2014/main" id="{624AEF90-0A1D-4C8B-A1A5-93A4734AD591}"/>
              </a:ext>
            </a:extLst>
          </p:cNvPr>
          <p:cNvSpPr txBox="1"/>
          <p:nvPr/>
        </p:nvSpPr>
        <p:spPr>
          <a:xfrm>
            <a:off x="1908038" y="3071598"/>
            <a:ext cx="1496379" cy="523220"/>
          </a:xfrm>
          <a:prstGeom prst="rect">
            <a:avLst/>
          </a:prstGeom>
          <a:noFill/>
        </p:spPr>
        <p:txBody>
          <a:bodyPr wrap="square" rtlCol="0">
            <a:spAutoFit/>
          </a:bodyPr>
          <a:lstStyle/>
          <a:p>
            <a:r>
              <a:rPr lang="fr-FR" sz="1400" dirty="0" err="1"/>
              <a:t>MaJ</a:t>
            </a:r>
            <a:r>
              <a:rPr lang="fr-FR" sz="1400" dirty="0"/>
              <a:t> valeur + notification</a:t>
            </a:r>
          </a:p>
        </p:txBody>
      </p:sp>
      <p:sp>
        <p:nvSpPr>
          <p:cNvPr id="96" name="ZoneTexte 95">
            <a:extLst>
              <a:ext uri="{FF2B5EF4-FFF2-40B4-BE49-F238E27FC236}">
                <a16:creationId xmlns:a16="http://schemas.microsoft.com/office/drawing/2014/main" id="{4BE8B3D6-A4D6-4B0D-ACEF-076EB0832AA5}"/>
              </a:ext>
            </a:extLst>
          </p:cNvPr>
          <p:cNvSpPr txBox="1"/>
          <p:nvPr/>
        </p:nvSpPr>
        <p:spPr>
          <a:xfrm>
            <a:off x="7946406" y="1607856"/>
            <a:ext cx="1405149" cy="954107"/>
          </a:xfrm>
          <a:prstGeom prst="rect">
            <a:avLst/>
          </a:prstGeom>
          <a:noFill/>
        </p:spPr>
        <p:txBody>
          <a:bodyPr wrap="square" rtlCol="0">
            <a:spAutoFit/>
          </a:bodyPr>
          <a:lstStyle/>
          <a:p>
            <a:r>
              <a:rPr lang="fr-FR" sz="1400" dirty="0"/>
              <a:t>Nouveau ou </a:t>
            </a:r>
            <a:r>
              <a:rPr lang="fr-FR" sz="1400" dirty="0" err="1"/>
              <a:t>MaJ</a:t>
            </a:r>
            <a:r>
              <a:rPr lang="fr-FR" sz="1400" dirty="0"/>
              <a:t> de bénéficiaire</a:t>
            </a:r>
          </a:p>
          <a:p>
            <a:endParaRPr lang="fr-FR" sz="1400" b="1" dirty="0"/>
          </a:p>
        </p:txBody>
      </p:sp>
      <p:cxnSp>
        <p:nvCxnSpPr>
          <p:cNvPr id="97" name="Connecteur droit avec flèche 96">
            <a:extLst>
              <a:ext uri="{FF2B5EF4-FFF2-40B4-BE49-F238E27FC236}">
                <a16:creationId xmlns:a16="http://schemas.microsoft.com/office/drawing/2014/main" id="{02233C61-FE73-4EDA-848C-F8E1015D92AB}"/>
              </a:ext>
            </a:extLst>
          </p:cNvPr>
          <p:cNvCxnSpPr>
            <a:cxnSpLocks/>
          </p:cNvCxnSpPr>
          <p:nvPr/>
        </p:nvCxnSpPr>
        <p:spPr>
          <a:xfrm flipV="1">
            <a:off x="1324873" y="3429000"/>
            <a:ext cx="0" cy="172927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eur droit avec flèche 98">
            <a:extLst>
              <a:ext uri="{FF2B5EF4-FFF2-40B4-BE49-F238E27FC236}">
                <a16:creationId xmlns:a16="http://schemas.microsoft.com/office/drawing/2014/main" id="{19AE39CD-D94E-4E07-8EF3-70AD167E82F2}"/>
              </a:ext>
            </a:extLst>
          </p:cNvPr>
          <p:cNvCxnSpPr>
            <a:cxnSpLocks/>
          </p:cNvCxnSpPr>
          <p:nvPr/>
        </p:nvCxnSpPr>
        <p:spPr>
          <a:xfrm>
            <a:off x="3874062" y="3429000"/>
            <a:ext cx="0" cy="171026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DA56F20E-3C78-4011-8600-FE3557B70A8E}"/>
              </a:ext>
            </a:extLst>
          </p:cNvPr>
          <p:cNvSpPr txBox="1"/>
          <p:nvPr/>
        </p:nvSpPr>
        <p:spPr>
          <a:xfrm>
            <a:off x="9113174" y="5960102"/>
            <a:ext cx="2819433" cy="461665"/>
          </a:xfrm>
          <a:prstGeom prst="rect">
            <a:avLst/>
          </a:prstGeom>
          <a:solidFill>
            <a:schemeClr val="accent4">
              <a:lumMod val="40000"/>
              <a:lumOff val="60000"/>
            </a:schemeClr>
          </a:solidFill>
          <a:ln>
            <a:solidFill>
              <a:schemeClr val="tx1"/>
            </a:solidFill>
          </a:ln>
        </p:spPr>
        <p:txBody>
          <a:bodyPr wrap="square" rtlCol="0">
            <a:spAutoFit/>
          </a:bodyPr>
          <a:lstStyle/>
          <a:p>
            <a:r>
              <a:rPr lang="fr-FR" sz="1200" dirty="0"/>
              <a:t>Extrait de la BDD EP retravaillé au format JSON pour </a:t>
            </a:r>
            <a:r>
              <a:rPr lang="fr-FR" sz="1200" dirty="0" err="1"/>
              <a:t>entraitnement</a:t>
            </a:r>
            <a:endParaRPr lang="fr-FR" sz="1200" dirty="0"/>
          </a:p>
        </p:txBody>
      </p:sp>
      <p:cxnSp>
        <p:nvCxnSpPr>
          <p:cNvPr id="35" name="Connecteur droit avec flèche 34">
            <a:extLst>
              <a:ext uri="{FF2B5EF4-FFF2-40B4-BE49-F238E27FC236}">
                <a16:creationId xmlns:a16="http://schemas.microsoft.com/office/drawing/2014/main" id="{CC815C80-30FA-4B36-939F-903A959836EC}"/>
              </a:ext>
            </a:extLst>
          </p:cNvPr>
          <p:cNvCxnSpPr>
            <a:cxnSpLocks/>
          </p:cNvCxnSpPr>
          <p:nvPr/>
        </p:nvCxnSpPr>
        <p:spPr>
          <a:xfrm flipV="1">
            <a:off x="9973980" y="5562239"/>
            <a:ext cx="0" cy="3605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F0EB868A-628C-4D2C-9146-D37FA90A2CBA}"/>
              </a:ext>
            </a:extLst>
          </p:cNvPr>
          <p:cNvSpPr txBox="1"/>
          <p:nvPr/>
        </p:nvSpPr>
        <p:spPr>
          <a:xfrm>
            <a:off x="9019811" y="3600577"/>
            <a:ext cx="1164253" cy="523220"/>
          </a:xfrm>
          <a:prstGeom prst="rect">
            <a:avLst/>
          </a:prstGeom>
          <a:noFill/>
        </p:spPr>
        <p:txBody>
          <a:bodyPr wrap="square" rtlCol="0">
            <a:spAutoFit/>
          </a:bodyPr>
          <a:lstStyle/>
          <a:p>
            <a:r>
              <a:rPr lang="fr-FR" sz="1400" dirty="0"/>
              <a:t>Catégorie prédite</a:t>
            </a:r>
          </a:p>
        </p:txBody>
      </p:sp>
    </p:spTree>
    <p:extLst>
      <p:ext uri="{BB962C8B-B14F-4D97-AF65-F5344CB8AC3E}">
        <p14:creationId xmlns:p14="http://schemas.microsoft.com/office/powerpoint/2010/main" val="258701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2C00B3DB-FF10-4902-A30B-FF6CBDB26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808" y="704208"/>
            <a:ext cx="8858394" cy="9471331"/>
          </a:xfrm>
          <a:prstGeom prst="rect">
            <a:avLst/>
          </a:prstGeom>
        </p:spPr>
      </p:pic>
      <p:sp>
        <p:nvSpPr>
          <p:cNvPr id="56" name="ZoneTexte 55">
            <a:extLst>
              <a:ext uri="{FF2B5EF4-FFF2-40B4-BE49-F238E27FC236}">
                <a16:creationId xmlns:a16="http://schemas.microsoft.com/office/drawing/2014/main" id="{D6DF5E4B-B6D9-4864-814E-F46FD2FBBC5C}"/>
              </a:ext>
            </a:extLst>
          </p:cNvPr>
          <p:cNvSpPr txBox="1"/>
          <p:nvPr/>
        </p:nvSpPr>
        <p:spPr>
          <a:xfrm>
            <a:off x="0" y="1940"/>
            <a:ext cx="12192000" cy="584775"/>
          </a:xfrm>
          <a:prstGeom prst="rect">
            <a:avLst/>
          </a:prstGeom>
          <a:noFill/>
        </p:spPr>
        <p:txBody>
          <a:bodyPr wrap="square" rtlCol="0">
            <a:spAutoFit/>
          </a:bodyPr>
          <a:lstStyle/>
          <a:p>
            <a:pPr algn="ctr"/>
            <a:r>
              <a:rPr lang="fr-FR" sz="3200" b="1" dirty="0"/>
              <a:t>Archi Pactole</a:t>
            </a:r>
          </a:p>
        </p:txBody>
      </p:sp>
      <p:pic>
        <p:nvPicPr>
          <p:cNvPr id="5" name="Image 4">
            <a:extLst>
              <a:ext uri="{FF2B5EF4-FFF2-40B4-BE49-F238E27FC236}">
                <a16:creationId xmlns:a16="http://schemas.microsoft.com/office/drawing/2014/main" id="{F620C8D8-D11F-4315-AAE9-B4864B2A8B32}"/>
              </a:ext>
            </a:extLst>
          </p:cNvPr>
          <p:cNvPicPr>
            <a:picLocks noChangeAspect="1"/>
          </p:cNvPicPr>
          <p:nvPr/>
        </p:nvPicPr>
        <p:blipFill rotWithShape="1">
          <a:blip r:embed="rId3">
            <a:extLst>
              <a:ext uri="{28A0092B-C50C-407E-A947-70E740481C1C}">
                <a14:useLocalDpi xmlns:a14="http://schemas.microsoft.com/office/drawing/2010/main" val="0"/>
              </a:ext>
            </a:extLst>
          </a:blip>
          <a:srcRect l="16650" r="22314"/>
          <a:stretch/>
        </p:blipFill>
        <p:spPr>
          <a:xfrm>
            <a:off x="8979612" y="1253448"/>
            <a:ext cx="3067308" cy="2382156"/>
          </a:xfrm>
          <a:prstGeom prst="rect">
            <a:avLst/>
          </a:prstGeom>
        </p:spPr>
      </p:pic>
      <p:pic>
        <p:nvPicPr>
          <p:cNvPr id="8" name="Image 7">
            <a:extLst>
              <a:ext uri="{FF2B5EF4-FFF2-40B4-BE49-F238E27FC236}">
                <a16:creationId xmlns:a16="http://schemas.microsoft.com/office/drawing/2014/main" id="{E4CAD3D7-6808-4696-90C5-70D444D07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5553" y="3059130"/>
            <a:ext cx="2172985" cy="2172985"/>
          </a:xfrm>
          <a:prstGeom prst="rect">
            <a:avLst/>
          </a:prstGeom>
        </p:spPr>
      </p:pic>
      <p:pic>
        <p:nvPicPr>
          <p:cNvPr id="10" name="Image 9">
            <a:extLst>
              <a:ext uri="{FF2B5EF4-FFF2-40B4-BE49-F238E27FC236}">
                <a16:creationId xmlns:a16="http://schemas.microsoft.com/office/drawing/2014/main" id="{E70F0E0E-67AB-4A04-90F8-779BBA00B0BB}"/>
              </a:ext>
            </a:extLst>
          </p:cNvPr>
          <p:cNvPicPr>
            <a:picLocks noChangeAspect="1"/>
          </p:cNvPicPr>
          <p:nvPr/>
        </p:nvPicPr>
        <p:blipFill rotWithShape="1">
          <a:blip r:embed="rId5">
            <a:extLst>
              <a:ext uri="{28A0092B-C50C-407E-A947-70E740481C1C}">
                <a14:useLocalDpi xmlns:a14="http://schemas.microsoft.com/office/drawing/2010/main" val="0"/>
              </a:ext>
            </a:extLst>
          </a:blip>
          <a:srcRect l="28183" r="29354"/>
          <a:stretch/>
        </p:blipFill>
        <p:spPr>
          <a:xfrm>
            <a:off x="4359943" y="3327997"/>
            <a:ext cx="945223" cy="1170438"/>
          </a:xfrm>
          <a:prstGeom prst="rect">
            <a:avLst/>
          </a:prstGeom>
        </p:spPr>
      </p:pic>
      <p:pic>
        <p:nvPicPr>
          <p:cNvPr id="12" name="Image 11" descr="Une image contenant texte, signe, extérieur, rouge&#10;&#10;Description générée automatiquement">
            <a:extLst>
              <a:ext uri="{FF2B5EF4-FFF2-40B4-BE49-F238E27FC236}">
                <a16:creationId xmlns:a16="http://schemas.microsoft.com/office/drawing/2014/main" id="{5F448FE3-2B6B-4617-9526-6D26FFB320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4018" y="3429000"/>
            <a:ext cx="955282" cy="955282"/>
          </a:xfrm>
          <a:prstGeom prst="rect">
            <a:avLst/>
          </a:prstGeom>
        </p:spPr>
      </p:pic>
      <p:pic>
        <p:nvPicPr>
          <p:cNvPr id="17" name="Image 16">
            <a:extLst>
              <a:ext uri="{FF2B5EF4-FFF2-40B4-BE49-F238E27FC236}">
                <a16:creationId xmlns:a16="http://schemas.microsoft.com/office/drawing/2014/main" id="{578E7700-FE99-4E51-AF6A-78DC00DCEB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4462" y="695862"/>
            <a:ext cx="2095501" cy="2095501"/>
          </a:xfrm>
          <a:prstGeom prst="rect">
            <a:avLst/>
          </a:prstGeom>
        </p:spPr>
      </p:pic>
    </p:spTree>
    <p:extLst>
      <p:ext uri="{BB962C8B-B14F-4D97-AF65-F5344CB8AC3E}">
        <p14:creationId xmlns:p14="http://schemas.microsoft.com/office/powerpoint/2010/main" val="2773615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C06EA2F-12D6-42A2-9DE4-5236A0A5A8E2}"/>
              </a:ext>
            </a:extLst>
          </p:cNvPr>
          <p:cNvSpPr txBox="1"/>
          <p:nvPr/>
        </p:nvSpPr>
        <p:spPr>
          <a:xfrm>
            <a:off x="554804" y="102743"/>
            <a:ext cx="10654302" cy="4524315"/>
          </a:xfrm>
          <a:prstGeom prst="rect">
            <a:avLst/>
          </a:prstGeom>
          <a:noFill/>
        </p:spPr>
        <p:txBody>
          <a:bodyPr wrap="square" rtlCol="0">
            <a:spAutoFit/>
          </a:bodyPr>
          <a:lstStyle/>
          <a:p>
            <a:r>
              <a:rPr lang="fr-FR" dirty="0"/>
              <a:t>Intégration outil CRESUS Espace Partenaire</a:t>
            </a:r>
          </a:p>
          <a:p>
            <a:r>
              <a:rPr lang="fr-FR" dirty="0"/>
              <a:t>Listing des bénéficiaires du conseiller</a:t>
            </a:r>
          </a:p>
          <a:p>
            <a:r>
              <a:rPr lang="fr-FR" dirty="0"/>
              <a:t>Détail d’un </a:t>
            </a:r>
            <a:r>
              <a:rPr lang="fr-FR" dirty="0" err="1"/>
              <a:t>bénéficaire</a:t>
            </a:r>
            <a:r>
              <a:rPr lang="fr-FR" dirty="0"/>
              <a:t> (info relative </a:t>
            </a:r>
            <a:r>
              <a:rPr lang="fr-FR" dirty="0" err="1"/>
              <a:t>etat</a:t>
            </a:r>
            <a:r>
              <a:rPr lang="fr-FR" dirty="0"/>
              <a:t> civile et budgétaire)</a:t>
            </a:r>
          </a:p>
          <a:p>
            <a:endParaRPr lang="fr-FR" dirty="0"/>
          </a:p>
          <a:p>
            <a:r>
              <a:rPr lang="fr-FR" dirty="0"/>
              <a:t>Souhait d’utiliser la classification fournie par CRESUS basé sur le RAV</a:t>
            </a:r>
          </a:p>
          <a:p>
            <a:endParaRPr lang="fr-FR" dirty="0"/>
          </a:p>
          <a:p>
            <a:endParaRPr lang="fr-FR" dirty="0"/>
          </a:p>
          <a:p>
            <a:r>
              <a:rPr lang="fr-FR" dirty="0"/>
              <a:t>Mise en // du découpage RAV et du </a:t>
            </a:r>
            <a:r>
              <a:rPr lang="fr-FR" dirty="0" err="1"/>
              <a:t>clusturing</a:t>
            </a:r>
            <a:r>
              <a:rPr lang="fr-FR" dirty="0"/>
              <a:t> de l’IA</a:t>
            </a:r>
          </a:p>
          <a:p>
            <a:endParaRPr lang="fr-FR" dirty="0"/>
          </a:p>
          <a:p>
            <a:endParaRPr lang="fr-FR" dirty="0"/>
          </a:p>
          <a:p>
            <a:endParaRPr lang="fr-FR" dirty="0"/>
          </a:p>
          <a:p>
            <a:r>
              <a:rPr lang="fr-FR" dirty="0"/>
              <a:t>Ajustement de budget réponse ‘’adapté’’ de l’IA</a:t>
            </a:r>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258505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07545E2-F5E0-4935-B5A8-20B1B25796BB}"/>
              </a:ext>
            </a:extLst>
          </p:cNvPr>
          <p:cNvSpPr>
            <a:spLocks noGrp="1"/>
          </p:cNvSpPr>
          <p:nvPr>
            <p:ph type="body" sz="quarter" idx="38"/>
          </p:nvPr>
        </p:nvSpPr>
        <p:spPr>
          <a:xfrm>
            <a:off x="5032053" y="158637"/>
            <a:ext cx="6801492" cy="6713218"/>
          </a:xfrm>
        </p:spPr>
        <p:txBody>
          <a:bodyPr/>
          <a:lstStyle/>
          <a:p>
            <a:r>
              <a:rPr lang="fr-FR" dirty="0"/>
              <a:t>Solutions non retenues:</a:t>
            </a:r>
            <a:br>
              <a:rPr lang="fr-FR" dirty="0"/>
            </a:br>
            <a:r>
              <a:rPr lang="fr-FR" dirty="0"/>
              <a:t>Solution HEC ne répond pas aux besoins de CRESUS</a:t>
            </a:r>
            <a:br>
              <a:rPr lang="fr-FR" dirty="0"/>
            </a:br>
            <a:r>
              <a:rPr lang="fr-FR" dirty="0"/>
              <a:t>Solution </a:t>
            </a:r>
            <a:r>
              <a:rPr lang="fr-FR" dirty="0" err="1"/>
              <a:t>MacKingsley</a:t>
            </a:r>
            <a:r>
              <a:rPr lang="fr-FR" dirty="0"/>
              <a:t> ?</a:t>
            </a:r>
            <a:br>
              <a:rPr lang="fr-FR" dirty="0"/>
            </a:br>
            <a:br>
              <a:rPr lang="fr-FR" dirty="0"/>
            </a:br>
            <a:r>
              <a:rPr lang="fr-FR" dirty="0"/>
              <a:t>Étudiez les solutions commerciales</a:t>
            </a:r>
            <a:br>
              <a:rPr lang="fr-FR" dirty="0"/>
            </a:br>
            <a:br>
              <a:rPr lang="fr-FR" dirty="0"/>
            </a:br>
            <a:r>
              <a:rPr lang="fr-FR" dirty="0"/>
              <a:t>Outil ADA (amplifier</a:t>
            </a:r>
            <a:br>
              <a:rPr lang="fr-FR" dirty="0"/>
            </a:br>
            <a:endParaRPr lang="fr-FR" dirty="0"/>
          </a:p>
          <a:p>
            <a:r>
              <a:rPr lang="fr-FR" dirty="0"/>
              <a:t>Jalon1 :</a:t>
            </a:r>
          </a:p>
          <a:p>
            <a:r>
              <a:rPr lang="fr-FR" dirty="0"/>
              <a:t>Listes des utilisateurs de l’outil (bénéficiaires, agent de l’asso, administrateurs) -&gt; conseiller </a:t>
            </a:r>
            <a:r>
              <a:rPr lang="fr-FR" dirty="0" err="1"/>
              <a:t>cresus</a:t>
            </a:r>
            <a:endParaRPr lang="fr-FR" dirty="0"/>
          </a:p>
          <a:p>
            <a:r>
              <a:rPr lang="fr-FR" dirty="0"/>
              <a:t>Affichages de la liste pour tout les utilisateurs (id pour le </a:t>
            </a:r>
            <a:r>
              <a:rPr lang="fr-FR" dirty="0" err="1"/>
              <a:t>poc</a:t>
            </a:r>
            <a:r>
              <a:rPr lang="fr-FR" dirty="0"/>
              <a:t> ?) -&gt; anonymiser que pour le POC</a:t>
            </a:r>
          </a:p>
          <a:p>
            <a:r>
              <a:rPr lang="fr-FR" dirty="0"/>
              <a:t>Jeux de donnée anonymisé dans le produit final</a:t>
            </a:r>
          </a:p>
          <a:p>
            <a:r>
              <a:rPr lang="fr-FR" dirty="0"/>
              <a:t>Précisions sur les données (nombres de tables , contenu ?, liste des critères ?, comment on aura accès ?) -&gt; Model très rapide 25/06</a:t>
            </a:r>
          </a:p>
          <a:p>
            <a:r>
              <a:rPr lang="fr-FR" dirty="0"/>
              <a:t>BDD spécifique ou utilisation de la BDD de l’asso ?</a:t>
            </a:r>
          </a:p>
          <a:p>
            <a:r>
              <a:rPr lang="fr-FR" dirty="0"/>
              <a:t>Niveau du risque ou réponse manichéenne? -&gt; </a:t>
            </a:r>
          </a:p>
          <a:p>
            <a:r>
              <a:rPr lang="fr-FR" dirty="0"/>
              <a:t>Affichage des utilisateurs du BGV uniquement ?</a:t>
            </a:r>
          </a:p>
          <a:p>
            <a:r>
              <a:rPr lang="fr-FR" dirty="0"/>
              <a:t>Affichage des demandeurs de </a:t>
            </a:r>
            <a:r>
              <a:rPr lang="fr-FR" dirty="0" err="1"/>
              <a:t>microcredit</a:t>
            </a:r>
            <a:r>
              <a:rPr lang="fr-FR" dirty="0"/>
              <a:t> ?</a:t>
            </a:r>
          </a:p>
          <a:p>
            <a:r>
              <a:rPr lang="fr-FR" dirty="0" err="1"/>
              <a:t>Notifiaction</a:t>
            </a:r>
            <a:r>
              <a:rPr lang="fr-FR" dirty="0"/>
              <a:t> aux associations ou aux bénéficiaires (BGV)?</a:t>
            </a:r>
          </a:p>
          <a:p>
            <a:r>
              <a:rPr lang="fr-FR" dirty="0"/>
              <a:t>Entrant lors de l’utilisation nominale (page de saisie, API du BGV…)</a:t>
            </a:r>
          </a:p>
          <a:p>
            <a:endParaRPr lang="fr-FR" dirty="0"/>
          </a:p>
          <a:p>
            <a:r>
              <a:rPr lang="fr-FR" dirty="0"/>
              <a:t>Dashboard, oubli de sujet ? </a:t>
            </a:r>
          </a:p>
          <a:p>
            <a:endParaRPr lang="fr-FR" dirty="0"/>
          </a:p>
          <a:p>
            <a:r>
              <a:rPr lang="fr-FR" dirty="0"/>
              <a:t>GIT ?</a:t>
            </a:r>
          </a:p>
          <a:p>
            <a:endParaRPr lang="fr-FR" dirty="0"/>
          </a:p>
          <a:p>
            <a:endParaRPr lang="fr-FR" dirty="0"/>
          </a:p>
          <a:p>
            <a:endParaRPr lang="fr-FR" dirty="0"/>
          </a:p>
          <a:p>
            <a:endParaRPr lang="fr-FR" dirty="0"/>
          </a:p>
          <a:p>
            <a:pPr algn="r"/>
            <a:endParaRPr lang="fr-FR" dirty="0"/>
          </a:p>
          <a:p>
            <a:endParaRPr lang="fr-FR" dirty="0"/>
          </a:p>
        </p:txBody>
      </p:sp>
    </p:spTree>
    <p:extLst>
      <p:ext uri="{BB962C8B-B14F-4D97-AF65-F5344CB8AC3E}">
        <p14:creationId xmlns:p14="http://schemas.microsoft.com/office/powerpoint/2010/main" val="59477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07545E2-F5E0-4935-B5A8-20B1B25796BB}"/>
              </a:ext>
            </a:extLst>
          </p:cNvPr>
          <p:cNvSpPr>
            <a:spLocks noGrp="1"/>
          </p:cNvSpPr>
          <p:nvPr>
            <p:ph type="body" sz="quarter" idx="38"/>
          </p:nvPr>
        </p:nvSpPr>
        <p:spPr>
          <a:xfrm>
            <a:off x="452582" y="126309"/>
            <a:ext cx="11205474" cy="6597764"/>
          </a:xfrm>
          <a:solidFill>
            <a:schemeClr val="bg1"/>
          </a:solidFill>
        </p:spPr>
        <p:txBody>
          <a:bodyPr/>
          <a:lstStyle/>
          <a:p>
            <a:r>
              <a:rPr lang="fr-FR" dirty="0"/>
              <a:t>Point Client</a:t>
            </a:r>
          </a:p>
          <a:p>
            <a:r>
              <a:rPr lang="fr-FR" dirty="0"/>
              <a:t>Public, public en difficulté, bilan </a:t>
            </a:r>
          </a:p>
          <a:p>
            <a:r>
              <a:rPr lang="fr-FR" dirty="0"/>
              <a:t>BGV alimenté </a:t>
            </a:r>
          </a:p>
          <a:p>
            <a:r>
              <a:rPr lang="fr-FR" dirty="0"/>
              <a:t>Date de naissance</a:t>
            </a:r>
          </a:p>
          <a:p>
            <a:r>
              <a:rPr lang="fr-FR" dirty="0"/>
              <a:t>Retard des </a:t>
            </a:r>
            <a:r>
              <a:rPr lang="fr-FR" dirty="0" err="1"/>
              <a:t>detes</a:t>
            </a:r>
            <a:endParaRPr lang="fr-FR" dirty="0"/>
          </a:p>
          <a:p>
            <a:r>
              <a:rPr lang="fr-FR" dirty="0"/>
              <a:t>Reste à vivre</a:t>
            </a:r>
          </a:p>
          <a:p>
            <a:r>
              <a:rPr lang="fr-FR" dirty="0" err="1"/>
              <a:t>Comparrer</a:t>
            </a:r>
            <a:r>
              <a:rPr lang="fr-FR" dirty="0"/>
              <a:t> </a:t>
            </a:r>
          </a:p>
          <a:p>
            <a:endParaRPr lang="fr-FR" dirty="0"/>
          </a:p>
          <a:p>
            <a:r>
              <a:rPr lang="fr-FR" dirty="0"/>
              <a:t>Qui sera l’utilisateur final de l’appli ? Notification sous quelle forme?</a:t>
            </a:r>
          </a:p>
          <a:p>
            <a:r>
              <a:rPr lang="fr-FR" dirty="0" err="1"/>
              <a:t>UseCase</a:t>
            </a:r>
            <a:r>
              <a:rPr lang="fr-FR" dirty="0"/>
              <a:t> probable:</a:t>
            </a:r>
          </a:p>
          <a:p>
            <a:r>
              <a:rPr lang="fr-FR" dirty="0"/>
              <a:t>	-Le conseillé doit obtenir les prédictions de ses bénéficiaires ?</a:t>
            </a:r>
          </a:p>
          <a:p>
            <a:r>
              <a:rPr lang="fr-FR" dirty="0"/>
              <a:t>	-Le conseillé peut ajouter un bénéficiaire?</a:t>
            </a:r>
          </a:p>
          <a:p>
            <a:r>
              <a:rPr lang="fr-FR" dirty="0"/>
              <a:t>	-Le conseillé peut modifier un bénéficiaire?</a:t>
            </a:r>
          </a:p>
          <a:p>
            <a:endParaRPr lang="fr-FR" dirty="0"/>
          </a:p>
          <a:p>
            <a:r>
              <a:rPr lang="fr-FR" dirty="0"/>
              <a:t>A quel moment considérez vous que le résultat est fiable? Critères de réussites, d’évaluation du résultat,…</a:t>
            </a:r>
          </a:p>
          <a:p>
            <a:r>
              <a:rPr lang="fr-FR" dirty="0"/>
              <a:t>Les facteurs de surendettement sont ils essentiels ?</a:t>
            </a:r>
          </a:p>
          <a:p>
            <a:r>
              <a:rPr lang="fr-FR" dirty="0"/>
              <a:t>Ce résultat d’analyse est le seul prit en compte par l’utilisateur?</a:t>
            </a:r>
          </a:p>
          <a:p>
            <a:r>
              <a:rPr lang="fr-FR" dirty="0"/>
              <a:t>Définition du surendettement ?( critères, taux, seuil,…)</a:t>
            </a:r>
          </a:p>
          <a:p>
            <a:endParaRPr lang="fr-FR" dirty="0"/>
          </a:p>
          <a:p>
            <a:r>
              <a:rPr lang="fr-FR" dirty="0"/>
              <a:t>Jeux de données :</a:t>
            </a:r>
            <a:br>
              <a:rPr lang="fr-FR" dirty="0"/>
            </a:br>
            <a:r>
              <a:rPr lang="fr-FR" dirty="0"/>
              <a:t>Connaissez vous le format d’extraction des tables?</a:t>
            </a:r>
          </a:p>
          <a:p>
            <a:r>
              <a:rPr lang="fr-FR" dirty="0"/>
              <a:t>Il y a-t-il un critère ‘surendetté’ dans la table.</a:t>
            </a:r>
          </a:p>
          <a:p>
            <a:r>
              <a:rPr lang="fr-FR" dirty="0"/>
              <a:t>Si un fichier par table, demande les scripts de création, avec jointure</a:t>
            </a:r>
            <a:br>
              <a:rPr lang="fr-FR" dirty="0"/>
            </a:br>
            <a:endParaRPr lang="fr-FR" dirty="0"/>
          </a:p>
          <a:p>
            <a:r>
              <a:rPr lang="fr-FR" dirty="0"/>
              <a:t>Qui et comment intégrons nous de nouvelles données? (BGV ? Nouvelle Appli?)</a:t>
            </a:r>
          </a:p>
          <a:p>
            <a:endParaRPr lang="fr-FR" dirty="0"/>
          </a:p>
          <a:p>
            <a:endParaRPr lang="fr-FR" dirty="0"/>
          </a:p>
          <a:p>
            <a:endParaRPr lang="fr-FR" dirty="0"/>
          </a:p>
          <a:p>
            <a:endParaRPr lang="fr-FR" dirty="0"/>
          </a:p>
          <a:p>
            <a:pPr algn="r"/>
            <a:endParaRPr lang="fr-FR" dirty="0"/>
          </a:p>
          <a:p>
            <a:endParaRPr lang="fr-FR" dirty="0"/>
          </a:p>
        </p:txBody>
      </p:sp>
    </p:spTree>
    <p:extLst>
      <p:ext uri="{BB962C8B-B14F-4D97-AF65-F5344CB8AC3E}">
        <p14:creationId xmlns:p14="http://schemas.microsoft.com/office/powerpoint/2010/main" val="326714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373F428-B152-4304-8DB4-F16701603F0A}"/>
              </a:ext>
            </a:extLst>
          </p:cNvPr>
          <p:cNvPicPr>
            <a:picLocks noChangeAspect="1"/>
          </p:cNvPicPr>
          <p:nvPr/>
        </p:nvPicPr>
        <p:blipFill>
          <a:blip r:embed="rId2"/>
          <a:stretch>
            <a:fillRect/>
          </a:stretch>
        </p:blipFill>
        <p:spPr>
          <a:xfrm>
            <a:off x="981075" y="280987"/>
            <a:ext cx="10229850" cy="6296025"/>
          </a:xfrm>
          <a:prstGeom prst="rect">
            <a:avLst/>
          </a:prstGeom>
        </p:spPr>
      </p:pic>
    </p:spTree>
    <p:extLst>
      <p:ext uri="{BB962C8B-B14F-4D97-AF65-F5344CB8AC3E}">
        <p14:creationId xmlns:p14="http://schemas.microsoft.com/office/powerpoint/2010/main" val="149436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 avec coin rogné 120">
            <a:extLst>
              <a:ext uri="{FF2B5EF4-FFF2-40B4-BE49-F238E27FC236}">
                <a16:creationId xmlns:a16="http://schemas.microsoft.com/office/drawing/2014/main" id="{A3D9BF1A-AD0B-4160-A219-4416EA111608}"/>
              </a:ext>
            </a:extLst>
          </p:cNvPr>
          <p:cNvSpPr/>
          <p:nvPr/>
        </p:nvSpPr>
        <p:spPr>
          <a:xfrm>
            <a:off x="5894869" y="3112846"/>
            <a:ext cx="5288241" cy="1726492"/>
          </a:xfrm>
          <a:prstGeom prst="snip1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fr-FR" dirty="0"/>
              <a:t>Scénario n</a:t>
            </a:r>
          </a:p>
        </p:txBody>
      </p:sp>
      <p:grpSp>
        <p:nvGrpSpPr>
          <p:cNvPr id="122" name="Groupe 121">
            <a:extLst>
              <a:ext uri="{FF2B5EF4-FFF2-40B4-BE49-F238E27FC236}">
                <a16:creationId xmlns:a16="http://schemas.microsoft.com/office/drawing/2014/main" id="{B8FEE445-8BB1-4D31-AF5A-4A486116B4F9}"/>
              </a:ext>
            </a:extLst>
          </p:cNvPr>
          <p:cNvGrpSpPr/>
          <p:nvPr/>
        </p:nvGrpSpPr>
        <p:grpSpPr>
          <a:xfrm>
            <a:off x="6155487" y="4335344"/>
            <a:ext cx="676769" cy="373407"/>
            <a:chOff x="6661259" y="4313842"/>
            <a:chExt cx="676769" cy="373407"/>
          </a:xfrm>
        </p:grpSpPr>
        <p:cxnSp>
          <p:nvCxnSpPr>
            <p:cNvPr id="123" name="Connecteur droit avec flèche 122">
              <a:extLst>
                <a:ext uri="{FF2B5EF4-FFF2-40B4-BE49-F238E27FC236}">
                  <a16:creationId xmlns:a16="http://schemas.microsoft.com/office/drawing/2014/main" id="{A3A06E71-2CB9-42C9-BCDE-0EAA047BF7F2}"/>
                </a:ext>
              </a:extLst>
            </p:cNvPr>
            <p:cNvCxnSpPr>
              <a:cxnSpLocks/>
            </p:cNvCxnSpPr>
            <p:nvPr/>
          </p:nvCxnSpPr>
          <p:spPr>
            <a:xfrm>
              <a:off x="6661259" y="4313842"/>
              <a:ext cx="676769"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Connecteur droit avec flèche 123">
              <a:extLst>
                <a:ext uri="{FF2B5EF4-FFF2-40B4-BE49-F238E27FC236}">
                  <a16:creationId xmlns:a16="http://schemas.microsoft.com/office/drawing/2014/main" id="{7BB815A7-1D54-4EB8-BAD7-703922C90A0F}"/>
                </a:ext>
              </a:extLst>
            </p:cNvPr>
            <p:cNvCxnSpPr>
              <a:cxnSpLocks/>
            </p:cNvCxnSpPr>
            <p:nvPr/>
          </p:nvCxnSpPr>
          <p:spPr>
            <a:xfrm flipH="1">
              <a:off x="6679969" y="4666539"/>
              <a:ext cx="658059"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Connecteur droit avec flèche 124">
              <a:extLst>
                <a:ext uri="{FF2B5EF4-FFF2-40B4-BE49-F238E27FC236}">
                  <a16:creationId xmlns:a16="http://schemas.microsoft.com/office/drawing/2014/main" id="{CC958F9D-1D43-4B61-B99C-592FD3E12286}"/>
                </a:ext>
              </a:extLst>
            </p:cNvPr>
            <p:cNvCxnSpPr>
              <a:cxnSpLocks/>
            </p:cNvCxnSpPr>
            <p:nvPr/>
          </p:nvCxnSpPr>
          <p:spPr>
            <a:xfrm>
              <a:off x="7338028" y="4313842"/>
              <a:ext cx="0" cy="3734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ZoneTexte 125">
            <a:extLst>
              <a:ext uri="{FF2B5EF4-FFF2-40B4-BE49-F238E27FC236}">
                <a16:creationId xmlns:a16="http://schemas.microsoft.com/office/drawing/2014/main" id="{05C5E6F8-71B3-48EA-A9CC-E2E4D4BB3B3F}"/>
              </a:ext>
            </a:extLst>
          </p:cNvPr>
          <p:cNvSpPr txBox="1"/>
          <p:nvPr/>
        </p:nvSpPr>
        <p:spPr>
          <a:xfrm>
            <a:off x="6844560" y="4341695"/>
            <a:ext cx="2935555" cy="261610"/>
          </a:xfrm>
          <a:prstGeom prst="rect">
            <a:avLst/>
          </a:prstGeom>
          <a:noFill/>
        </p:spPr>
        <p:txBody>
          <a:bodyPr wrap="square" rtlCol="0">
            <a:spAutoFit/>
          </a:bodyPr>
          <a:lstStyle/>
          <a:p>
            <a:r>
              <a:rPr lang="fr-FR" sz="1100" dirty="0">
                <a:latin typeface="Consolas" panose="020B0609020204030204" pitchFamily="49" charset="0"/>
              </a:rPr>
              <a:t>formatage du résultat</a:t>
            </a:r>
          </a:p>
        </p:txBody>
      </p:sp>
      <p:cxnSp>
        <p:nvCxnSpPr>
          <p:cNvPr id="127" name="Connecteur droit avec flèche 126">
            <a:extLst>
              <a:ext uri="{FF2B5EF4-FFF2-40B4-BE49-F238E27FC236}">
                <a16:creationId xmlns:a16="http://schemas.microsoft.com/office/drawing/2014/main" id="{80AB0ECA-E713-4774-82E7-213F16FC4CC8}"/>
              </a:ext>
            </a:extLst>
          </p:cNvPr>
          <p:cNvCxnSpPr>
            <a:cxnSpLocks/>
          </p:cNvCxnSpPr>
          <p:nvPr/>
        </p:nvCxnSpPr>
        <p:spPr>
          <a:xfrm>
            <a:off x="6144875" y="3795464"/>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ZoneTexte 127">
            <a:extLst>
              <a:ext uri="{FF2B5EF4-FFF2-40B4-BE49-F238E27FC236}">
                <a16:creationId xmlns:a16="http://schemas.microsoft.com/office/drawing/2014/main" id="{2F25EFB3-6D98-4288-803A-BB8278BE6696}"/>
              </a:ext>
            </a:extLst>
          </p:cNvPr>
          <p:cNvSpPr txBox="1"/>
          <p:nvPr/>
        </p:nvSpPr>
        <p:spPr>
          <a:xfrm>
            <a:off x="6144873" y="3533854"/>
            <a:ext cx="4679991" cy="261610"/>
          </a:xfrm>
          <a:prstGeom prst="rect">
            <a:avLst/>
          </a:prstGeom>
          <a:noFill/>
        </p:spPr>
        <p:txBody>
          <a:bodyPr wrap="square" rtlCol="0">
            <a:spAutoFit/>
          </a:bodyPr>
          <a:lstStyle/>
          <a:p>
            <a:pPr algn="ctr"/>
            <a:r>
              <a:rPr lang="fr-FR" sz="1100" dirty="0">
                <a:latin typeface="Consolas" panose="020B0609020204030204" pitchFamily="49" charset="0"/>
              </a:rPr>
              <a:t>Demande d’analyse n</a:t>
            </a:r>
          </a:p>
        </p:txBody>
      </p:sp>
      <p:cxnSp>
        <p:nvCxnSpPr>
          <p:cNvPr id="129" name="Connecteur droit avec flèche 128">
            <a:extLst>
              <a:ext uri="{FF2B5EF4-FFF2-40B4-BE49-F238E27FC236}">
                <a16:creationId xmlns:a16="http://schemas.microsoft.com/office/drawing/2014/main" id="{931FB7E2-21C4-4BC6-A87B-964F5B39E7DD}"/>
              </a:ext>
            </a:extLst>
          </p:cNvPr>
          <p:cNvCxnSpPr>
            <a:cxnSpLocks/>
          </p:cNvCxnSpPr>
          <p:nvPr/>
        </p:nvCxnSpPr>
        <p:spPr>
          <a:xfrm flipH="1">
            <a:off x="6157489" y="4087674"/>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ZoneTexte 129">
            <a:extLst>
              <a:ext uri="{FF2B5EF4-FFF2-40B4-BE49-F238E27FC236}">
                <a16:creationId xmlns:a16="http://schemas.microsoft.com/office/drawing/2014/main" id="{CCF09920-6C63-454F-B9F3-2CE7183BB15F}"/>
              </a:ext>
            </a:extLst>
          </p:cNvPr>
          <p:cNvSpPr txBox="1"/>
          <p:nvPr/>
        </p:nvSpPr>
        <p:spPr>
          <a:xfrm>
            <a:off x="6155487" y="3826234"/>
            <a:ext cx="4669371" cy="261610"/>
          </a:xfrm>
          <a:prstGeom prst="rect">
            <a:avLst/>
          </a:prstGeom>
          <a:noFill/>
        </p:spPr>
        <p:txBody>
          <a:bodyPr wrap="square" rtlCol="0">
            <a:spAutoFit/>
          </a:bodyPr>
          <a:lstStyle/>
          <a:p>
            <a:pPr algn="ctr"/>
            <a:r>
              <a:rPr lang="fr-FR" sz="1100" dirty="0">
                <a:latin typeface="Consolas" panose="020B0609020204030204" pitchFamily="49" charset="0"/>
              </a:rPr>
              <a:t>Résultat d’analyse n</a:t>
            </a:r>
          </a:p>
        </p:txBody>
      </p:sp>
      <p:sp>
        <p:nvSpPr>
          <p:cNvPr id="5" name="Rectangle : avec coin rogné 4">
            <a:extLst>
              <a:ext uri="{FF2B5EF4-FFF2-40B4-BE49-F238E27FC236}">
                <a16:creationId xmlns:a16="http://schemas.microsoft.com/office/drawing/2014/main" id="{44408754-FBC7-4BCE-B46A-F47324F74A47}"/>
              </a:ext>
            </a:extLst>
          </p:cNvPr>
          <p:cNvSpPr/>
          <p:nvPr/>
        </p:nvSpPr>
        <p:spPr>
          <a:xfrm>
            <a:off x="5894869" y="1315173"/>
            <a:ext cx="5288241" cy="1726492"/>
          </a:xfrm>
          <a:prstGeom prst="snip1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fr-FR" dirty="0"/>
              <a:t>Scénario 1</a:t>
            </a:r>
          </a:p>
        </p:txBody>
      </p:sp>
      <p:sp>
        <p:nvSpPr>
          <p:cNvPr id="38" name="Rectangle : coins arrondis 37">
            <a:extLst>
              <a:ext uri="{FF2B5EF4-FFF2-40B4-BE49-F238E27FC236}">
                <a16:creationId xmlns:a16="http://schemas.microsoft.com/office/drawing/2014/main" id="{59E4ECB5-89F4-4F6B-A9DC-AFA16FFB22EE}"/>
              </a:ext>
            </a:extLst>
          </p:cNvPr>
          <p:cNvSpPr/>
          <p:nvPr/>
        </p:nvSpPr>
        <p:spPr>
          <a:xfrm>
            <a:off x="943744" y="18955"/>
            <a:ext cx="1080000" cy="360000"/>
          </a:xfrm>
          <a:prstGeom prst="roundRect">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100" dirty="0">
                <a:solidFill>
                  <a:sysClr val="windowText" lastClr="000000"/>
                </a:solidFill>
                <a:latin typeface="Consolas" panose="020B0609020204030204" pitchFamily="49" charset="0"/>
              </a:rPr>
              <a:t>IHM</a:t>
            </a:r>
          </a:p>
        </p:txBody>
      </p:sp>
      <p:sp>
        <p:nvSpPr>
          <p:cNvPr id="40" name="Rectangle : coins arrondis 39">
            <a:extLst>
              <a:ext uri="{FF2B5EF4-FFF2-40B4-BE49-F238E27FC236}">
                <a16:creationId xmlns:a16="http://schemas.microsoft.com/office/drawing/2014/main" id="{5523EBA6-FADC-4EA9-9319-EE448CD18D55}"/>
              </a:ext>
            </a:extLst>
          </p:cNvPr>
          <p:cNvSpPr/>
          <p:nvPr/>
        </p:nvSpPr>
        <p:spPr>
          <a:xfrm>
            <a:off x="10351870" y="31655"/>
            <a:ext cx="980487" cy="360000"/>
          </a:xfrm>
          <a:prstGeom prst="roundRect">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100" dirty="0">
                <a:solidFill>
                  <a:sysClr val="windowText" lastClr="000000"/>
                </a:solidFill>
                <a:latin typeface="Consolas" panose="020B0609020204030204" pitchFamily="49" charset="0"/>
              </a:rPr>
              <a:t>IA</a:t>
            </a:r>
          </a:p>
        </p:txBody>
      </p:sp>
      <p:sp>
        <p:nvSpPr>
          <p:cNvPr id="47" name="ZoneTexte 46">
            <a:extLst>
              <a:ext uri="{FF2B5EF4-FFF2-40B4-BE49-F238E27FC236}">
                <a16:creationId xmlns:a16="http://schemas.microsoft.com/office/drawing/2014/main" id="{57217F42-FCF4-4B88-AB46-D663776D3148}"/>
              </a:ext>
            </a:extLst>
          </p:cNvPr>
          <p:cNvSpPr txBox="1"/>
          <p:nvPr/>
        </p:nvSpPr>
        <p:spPr>
          <a:xfrm>
            <a:off x="2473" y="347017"/>
            <a:ext cx="1480327" cy="261610"/>
          </a:xfrm>
          <a:prstGeom prst="rect">
            <a:avLst/>
          </a:prstGeom>
          <a:noFill/>
        </p:spPr>
        <p:txBody>
          <a:bodyPr wrap="square" rtlCol="0">
            <a:spAutoFit/>
          </a:bodyPr>
          <a:lstStyle/>
          <a:p>
            <a:pPr algn="ctr"/>
            <a:r>
              <a:rPr lang="fr-FR" sz="1100" dirty="0">
                <a:latin typeface="Consolas" panose="020B0609020204030204" pitchFamily="49" charset="0"/>
              </a:rPr>
              <a:t>Page accueil</a:t>
            </a:r>
          </a:p>
        </p:txBody>
      </p:sp>
      <p:cxnSp>
        <p:nvCxnSpPr>
          <p:cNvPr id="50" name="Connecteur droit avec flèche 49">
            <a:extLst>
              <a:ext uri="{FF2B5EF4-FFF2-40B4-BE49-F238E27FC236}">
                <a16:creationId xmlns:a16="http://schemas.microsoft.com/office/drawing/2014/main" id="{A021D5C3-37A9-4C73-914A-444BA7044400}"/>
              </a:ext>
            </a:extLst>
          </p:cNvPr>
          <p:cNvCxnSpPr>
            <a:cxnSpLocks/>
          </p:cNvCxnSpPr>
          <p:nvPr/>
        </p:nvCxnSpPr>
        <p:spPr>
          <a:xfrm>
            <a:off x="0" y="620627"/>
            <a:ext cx="148256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8" name="Groupe 87">
            <a:extLst>
              <a:ext uri="{FF2B5EF4-FFF2-40B4-BE49-F238E27FC236}">
                <a16:creationId xmlns:a16="http://schemas.microsoft.com/office/drawing/2014/main" id="{80BEA2D7-B1EE-44FA-91FA-6BE88F68B11A}"/>
              </a:ext>
            </a:extLst>
          </p:cNvPr>
          <p:cNvGrpSpPr/>
          <p:nvPr/>
        </p:nvGrpSpPr>
        <p:grpSpPr>
          <a:xfrm>
            <a:off x="6155487" y="2537671"/>
            <a:ext cx="676769" cy="373407"/>
            <a:chOff x="6661259" y="4313842"/>
            <a:chExt cx="676769" cy="373407"/>
          </a:xfrm>
        </p:grpSpPr>
        <p:cxnSp>
          <p:nvCxnSpPr>
            <p:cNvPr id="89" name="Connecteur droit avec flèche 88">
              <a:extLst>
                <a:ext uri="{FF2B5EF4-FFF2-40B4-BE49-F238E27FC236}">
                  <a16:creationId xmlns:a16="http://schemas.microsoft.com/office/drawing/2014/main" id="{14546E2E-CED9-4E89-874E-F1FA195C485C}"/>
                </a:ext>
              </a:extLst>
            </p:cNvPr>
            <p:cNvCxnSpPr>
              <a:cxnSpLocks/>
            </p:cNvCxnSpPr>
            <p:nvPr/>
          </p:nvCxnSpPr>
          <p:spPr>
            <a:xfrm>
              <a:off x="6661259" y="4313842"/>
              <a:ext cx="676769"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Connecteur droit avec flèche 89">
              <a:extLst>
                <a:ext uri="{FF2B5EF4-FFF2-40B4-BE49-F238E27FC236}">
                  <a16:creationId xmlns:a16="http://schemas.microsoft.com/office/drawing/2014/main" id="{CB5AE464-8220-4A6B-AABE-2F3582B647B7}"/>
                </a:ext>
              </a:extLst>
            </p:cNvPr>
            <p:cNvCxnSpPr>
              <a:cxnSpLocks/>
            </p:cNvCxnSpPr>
            <p:nvPr/>
          </p:nvCxnSpPr>
          <p:spPr>
            <a:xfrm flipH="1">
              <a:off x="6679969" y="4666539"/>
              <a:ext cx="658059"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Connecteur droit avec flèche 90">
              <a:extLst>
                <a:ext uri="{FF2B5EF4-FFF2-40B4-BE49-F238E27FC236}">
                  <a16:creationId xmlns:a16="http://schemas.microsoft.com/office/drawing/2014/main" id="{6066B84C-E8A9-4956-959B-A8310E86EC74}"/>
                </a:ext>
              </a:extLst>
            </p:cNvPr>
            <p:cNvCxnSpPr>
              <a:cxnSpLocks/>
            </p:cNvCxnSpPr>
            <p:nvPr/>
          </p:nvCxnSpPr>
          <p:spPr>
            <a:xfrm>
              <a:off x="7338028" y="4313842"/>
              <a:ext cx="0" cy="3734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ZoneTexte 91">
            <a:extLst>
              <a:ext uri="{FF2B5EF4-FFF2-40B4-BE49-F238E27FC236}">
                <a16:creationId xmlns:a16="http://schemas.microsoft.com/office/drawing/2014/main" id="{3948BEF3-C27E-48EB-A217-ABEF6CAC3451}"/>
              </a:ext>
            </a:extLst>
          </p:cNvPr>
          <p:cNvSpPr txBox="1"/>
          <p:nvPr/>
        </p:nvSpPr>
        <p:spPr>
          <a:xfrm>
            <a:off x="6844560" y="2544022"/>
            <a:ext cx="2935555" cy="261610"/>
          </a:xfrm>
          <a:prstGeom prst="rect">
            <a:avLst/>
          </a:prstGeom>
          <a:noFill/>
        </p:spPr>
        <p:txBody>
          <a:bodyPr wrap="square" rtlCol="0">
            <a:spAutoFit/>
          </a:bodyPr>
          <a:lstStyle/>
          <a:p>
            <a:r>
              <a:rPr lang="fr-FR" sz="1100" dirty="0">
                <a:latin typeface="Consolas" panose="020B0609020204030204" pitchFamily="49" charset="0"/>
              </a:rPr>
              <a:t>formatage du résultat</a:t>
            </a:r>
          </a:p>
        </p:txBody>
      </p:sp>
      <p:cxnSp>
        <p:nvCxnSpPr>
          <p:cNvPr id="93" name="Connecteur droit 92">
            <a:extLst>
              <a:ext uri="{FF2B5EF4-FFF2-40B4-BE49-F238E27FC236}">
                <a16:creationId xmlns:a16="http://schemas.microsoft.com/office/drawing/2014/main" id="{6704996A-F7A6-4CB1-B80B-C24BA65C2205}"/>
              </a:ext>
            </a:extLst>
          </p:cNvPr>
          <p:cNvCxnSpPr>
            <a:cxnSpLocks/>
          </p:cNvCxnSpPr>
          <p:nvPr/>
        </p:nvCxnSpPr>
        <p:spPr>
          <a:xfrm>
            <a:off x="1482568" y="462836"/>
            <a:ext cx="0" cy="612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Connecteur droit 95">
            <a:extLst>
              <a:ext uri="{FF2B5EF4-FFF2-40B4-BE49-F238E27FC236}">
                <a16:creationId xmlns:a16="http://schemas.microsoft.com/office/drawing/2014/main" id="{F523A1A2-2DB4-44E9-AED0-087FC06302E8}"/>
              </a:ext>
            </a:extLst>
          </p:cNvPr>
          <p:cNvCxnSpPr>
            <a:cxnSpLocks/>
          </p:cNvCxnSpPr>
          <p:nvPr/>
        </p:nvCxnSpPr>
        <p:spPr>
          <a:xfrm>
            <a:off x="10832339" y="462836"/>
            <a:ext cx="0" cy="612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 coins arrondis 57">
            <a:extLst>
              <a:ext uri="{FF2B5EF4-FFF2-40B4-BE49-F238E27FC236}">
                <a16:creationId xmlns:a16="http://schemas.microsoft.com/office/drawing/2014/main" id="{BE3684DA-B3B6-4419-AC8F-B250ECC8D470}"/>
              </a:ext>
            </a:extLst>
          </p:cNvPr>
          <p:cNvSpPr/>
          <p:nvPr/>
        </p:nvSpPr>
        <p:spPr>
          <a:xfrm>
            <a:off x="5580650" y="31403"/>
            <a:ext cx="1149675" cy="360000"/>
          </a:xfrm>
          <a:prstGeom prst="roundRect">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100" dirty="0" err="1">
                <a:solidFill>
                  <a:sysClr val="windowText" lastClr="000000"/>
                </a:solidFill>
                <a:latin typeface="Consolas" panose="020B0609020204030204" pitchFamily="49" charset="0"/>
              </a:rPr>
              <a:t>Coeur</a:t>
            </a:r>
            <a:endParaRPr lang="fr-FR" sz="1100" dirty="0">
              <a:solidFill>
                <a:sysClr val="windowText" lastClr="000000"/>
              </a:solidFill>
              <a:latin typeface="Consolas" panose="020B0609020204030204" pitchFamily="49" charset="0"/>
            </a:endParaRPr>
          </a:p>
        </p:txBody>
      </p:sp>
      <p:cxnSp>
        <p:nvCxnSpPr>
          <p:cNvPr id="78" name="Connecteur droit 77">
            <a:extLst>
              <a:ext uri="{FF2B5EF4-FFF2-40B4-BE49-F238E27FC236}">
                <a16:creationId xmlns:a16="http://schemas.microsoft.com/office/drawing/2014/main" id="{7A3DA21B-6A23-4506-BDC4-974A59278C0C}"/>
              </a:ext>
            </a:extLst>
          </p:cNvPr>
          <p:cNvCxnSpPr>
            <a:cxnSpLocks/>
          </p:cNvCxnSpPr>
          <p:nvPr/>
        </p:nvCxnSpPr>
        <p:spPr>
          <a:xfrm>
            <a:off x="6144875" y="475284"/>
            <a:ext cx="0" cy="612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85418839-C5EB-482F-B8BB-238AFE1340C6}"/>
              </a:ext>
            </a:extLst>
          </p:cNvPr>
          <p:cNvCxnSpPr>
            <a:cxnSpLocks/>
          </p:cNvCxnSpPr>
          <p:nvPr/>
        </p:nvCxnSpPr>
        <p:spPr>
          <a:xfrm>
            <a:off x="6144875" y="1997791"/>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ZoneTexte 116">
            <a:extLst>
              <a:ext uri="{FF2B5EF4-FFF2-40B4-BE49-F238E27FC236}">
                <a16:creationId xmlns:a16="http://schemas.microsoft.com/office/drawing/2014/main" id="{700AE9FC-FA8C-49C9-A66A-A844821A3993}"/>
              </a:ext>
            </a:extLst>
          </p:cNvPr>
          <p:cNvSpPr txBox="1"/>
          <p:nvPr/>
        </p:nvSpPr>
        <p:spPr>
          <a:xfrm>
            <a:off x="6144873" y="1736181"/>
            <a:ext cx="4679991" cy="261610"/>
          </a:xfrm>
          <a:prstGeom prst="rect">
            <a:avLst/>
          </a:prstGeom>
          <a:noFill/>
        </p:spPr>
        <p:txBody>
          <a:bodyPr wrap="square" rtlCol="0">
            <a:spAutoFit/>
          </a:bodyPr>
          <a:lstStyle/>
          <a:p>
            <a:pPr algn="ctr"/>
            <a:r>
              <a:rPr lang="fr-FR" sz="1100" dirty="0">
                <a:latin typeface="Consolas" panose="020B0609020204030204" pitchFamily="49" charset="0"/>
              </a:rPr>
              <a:t>Demande d’analyse 1</a:t>
            </a:r>
          </a:p>
        </p:txBody>
      </p:sp>
      <p:cxnSp>
        <p:nvCxnSpPr>
          <p:cNvPr id="118" name="Connecteur droit avec flèche 117">
            <a:extLst>
              <a:ext uri="{FF2B5EF4-FFF2-40B4-BE49-F238E27FC236}">
                <a16:creationId xmlns:a16="http://schemas.microsoft.com/office/drawing/2014/main" id="{E3517E82-8549-4833-8EE6-1A3D61EEBB8E}"/>
              </a:ext>
            </a:extLst>
          </p:cNvPr>
          <p:cNvCxnSpPr>
            <a:cxnSpLocks/>
          </p:cNvCxnSpPr>
          <p:nvPr/>
        </p:nvCxnSpPr>
        <p:spPr>
          <a:xfrm flipH="1">
            <a:off x="6157489" y="2290001"/>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9" name="ZoneTexte 118">
            <a:extLst>
              <a:ext uri="{FF2B5EF4-FFF2-40B4-BE49-F238E27FC236}">
                <a16:creationId xmlns:a16="http://schemas.microsoft.com/office/drawing/2014/main" id="{85A0E967-E93F-4442-8D56-C9CCC281D5B0}"/>
              </a:ext>
            </a:extLst>
          </p:cNvPr>
          <p:cNvSpPr txBox="1"/>
          <p:nvPr/>
        </p:nvSpPr>
        <p:spPr>
          <a:xfrm>
            <a:off x="6155487" y="2028561"/>
            <a:ext cx="4669371" cy="261610"/>
          </a:xfrm>
          <a:prstGeom prst="rect">
            <a:avLst/>
          </a:prstGeom>
          <a:noFill/>
        </p:spPr>
        <p:txBody>
          <a:bodyPr wrap="square" rtlCol="0">
            <a:spAutoFit/>
          </a:bodyPr>
          <a:lstStyle/>
          <a:p>
            <a:pPr algn="ctr"/>
            <a:r>
              <a:rPr lang="fr-FR" sz="1100" dirty="0">
                <a:latin typeface="Consolas" panose="020B0609020204030204" pitchFamily="49" charset="0"/>
              </a:rPr>
              <a:t>Résultat d’analyse 1</a:t>
            </a:r>
          </a:p>
        </p:txBody>
      </p:sp>
      <p:grpSp>
        <p:nvGrpSpPr>
          <p:cNvPr id="131" name="Groupe 130">
            <a:extLst>
              <a:ext uri="{FF2B5EF4-FFF2-40B4-BE49-F238E27FC236}">
                <a16:creationId xmlns:a16="http://schemas.microsoft.com/office/drawing/2014/main" id="{F4842F08-7D4B-49A0-88AF-01955CC32324}"/>
              </a:ext>
            </a:extLst>
          </p:cNvPr>
          <p:cNvGrpSpPr/>
          <p:nvPr/>
        </p:nvGrpSpPr>
        <p:grpSpPr>
          <a:xfrm>
            <a:off x="6144644" y="5092193"/>
            <a:ext cx="676769" cy="373407"/>
            <a:chOff x="6661259" y="4313842"/>
            <a:chExt cx="676769" cy="373407"/>
          </a:xfrm>
        </p:grpSpPr>
        <p:cxnSp>
          <p:nvCxnSpPr>
            <p:cNvPr id="132" name="Connecteur droit avec flèche 131">
              <a:extLst>
                <a:ext uri="{FF2B5EF4-FFF2-40B4-BE49-F238E27FC236}">
                  <a16:creationId xmlns:a16="http://schemas.microsoft.com/office/drawing/2014/main" id="{3B2589D1-67BF-4F15-B9B8-90C99AF70C98}"/>
                </a:ext>
              </a:extLst>
            </p:cNvPr>
            <p:cNvCxnSpPr>
              <a:cxnSpLocks/>
            </p:cNvCxnSpPr>
            <p:nvPr/>
          </p:nvCxnSpPr>
          <p:spPr>
            <a:xfrm>
              <a:off x="6661259" y="4313842"/>
              <a:ext cx="676769"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Connecteur droit avec flèche 132">
              <a:extLst>
                <a:ext uri="{FF2B5EF4-FFF2-40B4-BE49-F238E27FC236}">
                  <a16:creationId xmlns:a16="http://schemas.microsoft.com/office/drawing/2014/main" id="{BC44184B-EC96-44F6-A184-B988D5A5309B}"/>
                </a:ext>
              </a:extLst>
            </p:cNvPr>
            <p:cNvCxnSpPr>
              <a:cxnSpLocks/>
            </p:cNvCxnSpPr>
            <p:nvPr/>
          </p:nvCxnSpPr>
          <p:spPr>
            <a:xfrm flipH="1">
              <a:off x="6679969" y="4666539"/>
              <a:ext cx="658059"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Connecteur droit avec flèche 133">
              <a:extLst>
                <a:ext uri="{FF2B5EF4-FFF2-40B4-BE49-F238E27FC236}">
                  <a16:creationId xmlns:a16="http://schemas.microsoft.com/office/drawing/2014/main" id="{12D8A40E-BA59-4785-807C-9DE40D6A75CD}"/>
                </a:ext>
              </a:extLst>
            </p:cNvPr>
            <p:cNvCxnSpPr>
              <a:cxnSpLocks/>
            </p:cNvCxnSpPr>
            <p:nvPr/>
          </p:nvCxnSpPr>
          <p:spPr>
            <a:xfrm>
              <a:off x="7338028" y="4313842"/>
              <a:ext cx="0" cy="3734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5" name="ZoneTexte 134">
            <a:extLst>
              <a:ext uri="{FF2B5EF4-FFF2-40B4-BE49-F238E27FC236}">
                <a16:creationId xmlns:a16="http://schemas.microsoft.com/office/drawing/2014/main" id="{72D87698-0E94-443F-957E-D391395D043A}"/>
              </a:ext>
            </a:extLst>
          </p:cNvPr>
          <p:cNvSpPr txBox="1"/>
          <p:nvPr/>
        </p:nvSpPr>
        <p:spPr>
          <a:xfrm>
            <a:off x="6839891" y="5034713"/>
            <a:ext cx="3518151" cy="430887"/>
          </a:xfrm>
          <a:prstGeom prst="rect">
            <a:avLst/>
          </a:prstGeom>
          <a:noFill/>
        </p:spPr>
        <p:txBody>
          <a:bodyPr wrap="square" rtlCol="0">
            <a:spAutoFit/>
          </a:bodyPr>
          <a:lstStyle/>
          <a:p>
            <a:pPr algn="ctr"/>
            <a:r>
              <a:rPr lang="fr-FR" sz="1100" dirty="0">
                <a:latin typeface="Consolas" panose="020B0609020204030204" pitchFamily="49" charset="0"/>
              </a:rPr>
              <a:t>Analyse globale et fabrication des listes finales avec ‘indice de confiance’</a:t>
            </a:r>
          </a:p>
        </p:txBody>
      </p:sp>
      <p:cxnSp>
        <p:nvCxnSpPr>
          <p:cNvPr id="138" name="Connecteur droit avec flèche 137">
            <a:extLst>
              <a:ext uri="{FF2B5EF4-FFF2-40B4-BE49-F238E27FC236}">
                <a16:creationId xmlns:a16="http://schemas.microsoft.com/office/drawing/2014/main" id="{2F8D2A6B-386E-4607-9A8E-92B50922B199}"/>
              </a:ext>
            </a:extLst>
          </p:cNvPr>
          <p:cNvCxnSpPr>
            <a:cxnSpLocks/>
          </p:cNvCxnSpPr>
          <p:nvPr/>
        </p:nvCxnSpPr>
        <p:spPr>
          <a:xfrm flipH="1">
            <a:off x="1465347" y="5860401"/>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ZoneTexte 138">
            <a:extLst>
              <a:ext uri="{FF2B5EF4-FFF2-40B4-BE49-F238E27FC236}">
                <a16:creationId xmlns:a16="http://schemas.microsoft.com/office/drawing/2014/main" id="{D0558C15-5575-45AB-8F10-B72C3714D340}"/>
              </a:ext>
            </a:extLst>
          </p:cNvPr>
          <p:cNvSpPr txBox="1"/>
          <p:nvPr/>
        </p:nvSpPr>
        <p:spPr>
          <a:xfrm>
            <a:off x="1463345" y="5598961"/>
            <a:ext cx="4669371" cy="261610"/>
          </a:xfrm>
          <a:prstGeom prst="rect">
            <a:avLst/>
          </a:prstGeom>
          <a:noFill/>
        </p:spPr>
        <p:txBody>
          <a:bodyPr wrap="square" rtlCol="0">
            <a:spAutoFit/>
          </a:bodyPr>
          <a:lstStyle/>
          <a:p>
            <a:pPr algn="ctr"/>
            <a:r>
              <a:rPr lang="fr-FR" sz="1100" dirty="0">
                <a:latin typeface="Consolas" panose="020B0609020204030204" pitchFamily="49" charset="0"/>
              </a:rPr>
              <a:t>Affichage des tableaux de bénéficiaires</a:t>
            </a:r>
          </a:p>
        </p:txBody>
      </p:sp>
      <p:cxnSp>
        <p:nvCxnSpPr>
          <p:cNvPr id="140" name="Connecteur droit avec flèche 139">
            <a:extLst>
              <a:ext uri="{FF2B5EF4-FFF2-40B4-BE49-F238E27FC236}">
                <a16:creationId xmlns:a16="http://schemas.microsoft.com/office/drawing/2014/main" id="{CA82BE55-A6B0-4490-8460-0DBE39BF2CFD}"/>
              </a:ext>
            </a:extLst>
          </p:cNvPr>
          <p:cNvCxnSpPr>
            <a:cxnSpLocks/>
          </p:cNvCxnSpPr>
          <p:nvPr/>
        </p:nvCxnSpPr>
        <p:spPr>
          <a:xfrm>
            <a:off x="1469834" y="1016762"/>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ZoneTexte 140">
            <a:extLst>
              <a:ext uri="{FF2B5EF4-FFF2-40B4-BE49-F238E27FC236}">
                <a16:creationId xmlns:a16="http://schemas.microsoft.com/office/drawing/2014/main" id="{43B2440F-5A67-47B6-967E-0DF4BA4D0C88}"/>
              </a:ext>
            </a:extLst>
          </p:cNvPr>
          <p:cNvSpPr txBox="1"/>
          <p:nvPr/>
        </p:nvSpPr>
        <p:spPr>
          <a:xfrm>
            <a:off x="1469832" y="755152"/>
            <a:ext cx="4679991" cy="261610"/>
          </a:xfrm>
          <a:prstGeom prst="rect">
            <a:avLst/>
          </a:prstGeom>
          <a:noFill/>
        </p:spPr>
        <p:txBody>
          <a:bodyPr wrap="square" rtlCol="0">
            <a:spAutoFit/>
          </a:bodyPr>
          <a:lstStyle/>
          <a:p>
            <a:pPr algn="ctr"/>
            <a:r>
              <a:rPr lang="fr-FR" sz="1100" dirty="0">
                <a:latin typeface="Consolas" panose="020B0609020204030204" pitchFamily="49" charset="0"/>
              </a:rPr>
              <a:t>Demande d’affichage des tableaux globaux</a:t>
            </a:r>
          </a:p>
        </p:txBody>
      </p:sp>
    </p:spTree>
    <p:extLst>
      <p:ext uri="{BB962C8B-B14F-4D97-AF65-F5344CB8AC3E}">
        <p14:creationId xmlns:p14="http://schemas.microsoft.com/office/powerpoint/2010/main" val="311957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 avec coin rogné 59">
            <a:extLst>
              <a:ext uri="{FF2B5EF4-FFF2-40B4-BE49-F238E27FC236}">
                <a16:creationId xmlns:a16="http://schemas.microsoft.com/office/drawing/2014/main" id="{3BF216DB-E61C-436E-A227-3FB95C2F6849}"/>
              </a:ext>
            </a:extLst>
          </p:cNvPr>
          <p:cNvSpPr/>
          <p:nvPr/>
        </p:nvSpPr>
        <p:spPr>
          <a:xfrm>
            <a:off x="5894869" y="3112846"/>
            <a:ext cx="5288241" cy="1726492"/>
          </a:xfrm>
          <a:prstGeom prst="snip1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fr-FR" dirty="0"/>
              <a:t>Scénario n</a:t>
            </a:r>
          </a:p>
        </p:txBody>
      </p:sp>
      <p:grpSp>
        <p:nvGrpSpPr>
          <p:cNvPr id="61" name="Groupe 60">
            <a:extLst>
              <a:ext uri="{FF2B5EF4-FFF2-40B4-BE49-F238E27FC236}">
                <a16:creationId xmlns:a16="http://schemas.microsoft.com/office/drawing/2014/main" id="{C1F0CAF8-BCA4-41D3-844F-7DA6080A891C}"/>
              </a:ext>
            </a:extLst>
          </p:cNvPr>
          <p:cNvGrpSpPr/>
          <p:nvPr/>
        </p:nvGrpSpPr>
        <p:grpSpPr>
          <a:xfrm>
            <a:off x="6155487" y="4335344"/>
            <a:ext cx="676769" cy="373407"/>
            <a:chOff x="6661259" y="4313842"/>
            <a:chExt cx="676769" cy="373407"/>
          </a:xfrm>
        </p:grpSpPr>
        <p:cxnSp>
          <p:nvCxnSpPr>
            <p:cNvPr id="62" name="Connecteur droit avec flèche 61">
              <a:extLst>
                <a:ext uri="{FF2B5EF4-FFF2-40B4-BE49-F238E27FC236}">
                  <a16:creationId xmlns:a16="http://schemas.microsoft.com/office/drawing/2014/main" id="{9AC5FB1F-EE80-47BD-936D-973920A86702}"/>
                </a:ext>
              </a:extLst>
            </p:cNvPr>
            <p:cNvCxnSpPr>
              <a:cxnSpLocks/>
            </p:cNvCxnSpPr>
            <p:nvPr/>
          </p:nvCxnSpPr>
          <p:spPr>
            <a:xfrm>
              <a:off x="6661259" y="4313842"/>
              <a:ext cx="676769"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Connecteur droit avec flèche 64">
              <a:extLst>
                <a:ext uri="{FF2B5EF4-FFF2-40B4-BE49-F238E27FC236}">
                  <a16:creationId xmlns:a16="http://schemas.microsoft.com/office/drawing/2014/main" id="{B5F646BE-63FC-4F97-AA50-9A1870E25D70}"/>
                </a:ext>
              </a:extLst>
            </p:cNvPr>
            <p:cNvCxnSpPr>
              <a:cxnSpLocks/>
            </p:cNvCxnSpPr>
            <p:nvPr/>
          </p:nvCxnSpPr>
          <p:spPr>
            <a:xfrm flipH="1">
              <a:off x="6679969" y="4666539"/>
              <a:ext cx="658059"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2B09651D-0D27-4A56-9EDD-E4C1DEF78C56}"/>
                </a:ext>
              </a:extLst>
            </p:cNvPr>
            <p:cNvCxnSpPr>
              <a:cxnSpLocks/>
            </p:cNvCxnSpPr>
            <p:nvPr/>
          </p:nvCxnSpPr>
          <p:spPr>
            <a:xfrm>
              <a:off x="7338028" y="4313842"/>
              <a:ext cx="0" cy="3734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7" name="ZoneTexte 66">
            <a:extLst>
              <a:ext uri="{FF2B5EF4-FFF2-40B4-BE49-F238E27FC236}">
                <a16:creationId xmlns:a16="http://schemas.microsoft.com/office/drawing/2014/main" id="{DD6769E6-8EC5-4585-8FAA-FDDC099F9EF5}"/>
              </a:ext>
            </a:extLst>
          </p:cNvPr>
          <p:cNvSpPr txBox="1"/>
          <p:nvPr/>
        </p:nvSpPr>
        <p:spPr>
          <a:xfrm>
            <a:off x="6844560" y="4341695"/>
            <a:ext cx="2935555" cy="261610"/>
          </a:xfrm>
          <a:prstGeom prst="rect">
            <a:avLst/>
          </a:prstGeom>
          <a:noFill/>
        </p:spPr>
        <p:txBody>
          <a:bodyPr wrap="square" rtlCol="0">
            <a:spAutoFit/>
          </a:bodyPr>
          <a:lstStyle/>
          <a:p>
            <a:r>
              <a:rPr lang="fr-FR" sz="1100" dirty="0">
                <a:latin typeface="Consolas" panose="020B0609020204030204" pitchFamily="49" charset="0"/>
              </a:rPr>
              <a:t>formatage du résultat</a:t>
            </a:r>
          </a:p>
        </p:txBody>
      </p:sp>
      <p:cxnSp>
        <p:nvCxnSpPr>
          <p:cNvPr id="68" name="Connecteur droit avec flèche 67">
            <a:extLst>
              <a:ext uri="{FF2B5EF4-FFF2-40B4-BE49-F238E27FC236}">
                <a16:creationId xmlns:a16="http://schemas.microsoft.com/office/drawing/2014/main" id="{B88955FE-67CB-4856-8986-14187AFD8AA2}"/>
              </a:ext>
            </a:extLst>
          </p:cNvPr>
          <p:cNvCxnSpPr>
            <a:cxnSpLocks/>
          </p:cNvCxnSpPr>
          <p:nvPr/>
        </p:nvCxnSpPr>
        <p:spPr>
          <a:xfrm>
            <a:off x="6144875" y="3795464"/>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ZoneTexte 68">
            <a:extLst>
              <a:ext uri="{FF2B5EF4-FFF2-40B4-BE49-F238E27FC236}">
                <a16:creationId xmlns:a16="http://schemas.microsoft.com/office/drawing/2014/main" id="{A98B400E-0659-4033-BDF5-8BBF7F373E87}"/>
              </a:ext>
            </a:extLst>
          </p:cNvPr>
          <p:cNvSpPr txBox="1"/>
          <p:nvPr/>
        </p:nvSpPr>
        <p:spPr>
          <a:xfrm>
            <a:off x="6144873" y="3533854"/>
            <a:ext cx="4679991" cy="261610"/>
          </a:xfrm>
          <a:prstGeom prst="rect">
            <a:avLst/>
          </a:prstGeom>
          <a:noFill/>
        </p:spPr>
        <p:txBody>
          <a:bodyPr wrap="square" rtlCol="0">
            <a:spAutoFit/>
          </a:bodyPr>
          <a:lstStyle/>
          <a:p>
            <a:pPr algn="ctr"/>
            <a:r>
              <a:rPr lang="fr-FR" sz="1100" dirty="0">
                <a:latin typeface="Consolas" panose="020B0609020204030204" pitchFamily="49" charset="0"/>
              </a:rPr>
              <a:t>Demande d’analyse n</a:t>
            </a:r>
          </a:p>
        </p:txBody>
      </p:sp>
      <p:cxnSp>
        <p:nvCxnSpPr>
          <p:cNvPr id="70" name="Connecteur droit avec flèche 69">
            <a:extLst>
              <a:ext uri="{FF2B5EF4-FFF2-40B4-BE49-F238E27FC236}">
                <a16:creationId xmlns:a16="http://schemas.microsoft.com/office/drawing/2014/main" id="{59BBA026-B01A-4134-A9F6-DA5035AA145F}"/>
              </a:ext>
            </a:extLst>
          </p:cNvPr>
          <p:cNvCxnSpPr>
            <a:cxnSpLocks/>
          </p:cNvCxnSpPr>
          <p:nvPr/>
        </p:nvCxnSpPr>
        <p:spPr>
          <a:xfrm flipH="1">
            <a:off x="6157489" y="4087674"/>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ZoneTexte 70">
            <a:extLst>
              <a:ext uri="{FF2B5EF4-FFF2-40B4-BE49-F238E27FC236}">
                <a16:creationId xmlns:a16="http://schemas.microsoft.com/office/drawing/2014/main" id="{9DA9E887-811D-4EEA-A58E-48408F6A8EA3}"/>
              </a:ext>
            </a:extLst>
          </p:cNvPr>
          <p:cNvSpPr txBox="1"/>
          <p:nvPr/>
        </p:nvSpPr>
        <p:spPr>
          <a:xfrm>
            <a:off x="6155487" y="3826234"/>
            <a:ext cx="4669371" cy="261610"/>
          </a:xfrm>
          <a:prstGeom prst="rect">
            <a:avLst/>
          </a:prstGeom>
          <a:noFill/>
        </p:spPr>
        <p:txBody>
          <a:bodyPr wrap="square" rtlCol="0">
            <a:spAutoFit/>
          </a:bodyPr>
          <a:lstStyle/>
          <a:p>
            <a:pPr algn="ctr"/>
            <a:r>
              <a:rPr lang="fr-FR" sz="1100" dirty="0">
                <a:latin typeface="Consolas" panose="020B0609020204030204" pitchFamily="49" charset="0"/>
              </a:rPr>
              <a:t>Résultat d’analyse n</a:t>
            </a:r>
          </a:p>
        </p:txBody>
      </p:sp>
      <p:sp>
        <p:nvSpPr>
          <p:cNvPr id="72" name="Rectangle : avec coin rogné 71">
            <a:extLst>
              <a:ext uri="{FF2B5EF4-FFF2-40B4-BE49-F238E27FC236}">
                <a16:creationId xmlns:a16="http://schemas.microsoft.com/office/drawing/2014/main" id="{7AD7A3A2-0683-4FE1-B8DE-31BBBECDB900}"/>
              </a:ext>
            </a:extLst>
          </p:cNvPr>
          <p:cNvSpPr/>
          <p:nvPr/>
        </p:nvSpPr>
        <p:spPr>
          <a:xfrm>
            <a:off x="5894869" y="1315173"/>
            <a:ext cx="5288241" cy="1726492"/>
          </a:xfrm>
          <a:prstGeom prst="snip1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fr-FR" dirty="0"/>
              <a:t>Scénario 1</a:t>
            </a:r>
          </a:p>
        </p:txBody>
      </p:sp>
      <p:grpSp>
        <p:nvGrpSpPr>
          <p:cNvPr id="73" name="Groupe 72">
            <a:extLst>
              <a:ext uri="{FF2B5EF4-FFF2-40B4-BE49-F238E27FC236}">
                <a16:creationId xmlns:a16="http://schemas.microsoft.com/office/drawing/2014/main" id="{D8490294-7B12-4F6C-9D33-BEDA27CF10DB}"/>
              </a:ext>
            </a:extLst>
          </p:cNvPr>
          <p:cNvGrpSpPr/>
          <p:nvPr/>
        </p:nvGrpSpPr>
        <p:grpSpPr>
          <a:xfrm>
            <a:off x="6155487" y="2537671"/>
            <a:ext cx="676769" cy="373407"/>
            <a:chOff x="6661259" y="4313842"/>
            <a:chExt cx="676769" cy="373407"/>
          </a:xfrm>
        </p:grpSpPr>
        <p:cxnSp>
          <p:nvCxnSpPr>
            <p:cNvPr id="74" name="Connecteur droit avec flèche 73">
              <a:extLst>
                <a:ext uri="{FF2B5EF4-FFF2-40B4-BE49-F238E27FC236}">
                  <a16:creationId xmlns:a16="http://schemas.microsoft.com/office/drawing/2014/main" id="{9CB42DA8-B2ED-45B0-BD03-8251B74E34B2}"/>
                </a:ext>
              </a:extLst>
            </p:cNvPr>
            <p:cNvCxnSpPr>
              <a:cxnSpLocks/>
            </p:cNvCxnSpPr>
            <p:nvPr/>
          </p:nvCxnSpPr>
          <p:spPr>
            <a:xfrm>
              <a:off x="6661259" y="4313842"/>
              <a:ext cx="676769"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a16="http://schemas.microsoft.com/office/drawing/2014/main" id="{F900AA05-8D15-4D0F-B9C2-FD50567EDDEA}"/>
                </a:ext>
              </a:extLst>
            </p:cNvPr>
            <p:cNvCxnSpPr>
              <a:cxnSpLocks/>
            </p:cNvCxnSpPr>
            <p:nvPr/>
          </p:nvCxnSpPr>
          <p:spPr>
            <a:xfrm flipH="1">
              <a:off x="6679969" y="4666539"/>
              <a:ext cx="658059"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Connecteur droit avec flèche 75">
              <a:extLst>
                <a:ext uri="{FF2B5EF4-FFF2-40B4-BE49-F238E27FC236}">
                  <a16:creationId xmlns:a16="http://schemas.microsoft.com/office/drawing/2014/main" id="{FB3F3B73-9869-4ED5-8079-9FD50178E241}"/>
                </a:ext>
              </a:extLst>
            </p:cNvPr>
            <p:cNvCxnSpPr>
              <a:cxnSpLocks/>
            </p:cNvCxnSpPr>
            <p:nvPr/>
          </p:nvCxnSpPr>
          <p:spPr>
            <a:xfrm>
              <a:off x="7338028" y="4313842"/>
              <a:ext cx="0" cy="3734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7" name="ZoneTexte 76">
            <a:extLst>
              <a:ext uri="{FF2B5EF4-FFF2-40B4-BE49-F238E27FC236}">
                <a16:creationId xmlns:a16="http://schemas.microsoft.com/office/drawing/2014/main" id="{19241EF8-A199-4ED4-B419-7BC2A4A03D23}"/>
              </a:ext>
            </a:extLst>
          </p:cNvPr>
          <p:cNvSpPr txBox="1"/>
          <p:nvPr/>
        </p:nvSpPr>
        <p:spPr>
          <a:xfrm>
            <a:off x="6896795" y="2593569"/>
            <a:ext cx="2935555" cy="261610"/>
          </a:xfrm>
          <a:prstGeom prst="rect">
            <a:avLst/>
          </a:prstGeom>
          <a:noFill/>
        </p:spPr>
        <p:txBody>
          <a:bodyPr wrap="square" rtlCol="0">
            <a:spAutoFit/>
          </a:bodyPr>
          <a:lstStyle/>
          <a:p>
            <a:r>
              <a:rPr lang="fr-FR" sz="1100" dirty="0">
                <a:latin typeface="Consolas" panose="020B0609020204030204" pitchFamily="49" charset="0"/>
              </a:rPr>
              <a:t>formatage du résultat</a:t>
            </a:r>
          </a:p>
        </p:txBody>
      </p:sp>
      <p:cxnSp>
        <p:nvCxnSpPr>
          <p:cNvPr id="79" name="Connecteur droit avec flèche 78">
            <a:extLst>
              <a:ext uri="{FF2B5EF4-FFF2-40B4-BE49-F238E27FC236}">
                <a16:creationId xmlns:a16="http://schemas.microsoft.com/office/drawing/2014/main" id="{26BEE07C-6A40-41BB-8943-715BCCE0D0A2}"/>
              </a:ext>
            </a:extLst>
          </p:cNvPr>
          <p:cNvCxnSpPr>
            <a:cxnSpLocks/>
          </p:cNvCxnSpPr>
          <p:nvPr/>
        </p:nvCxnSpPr>
        <p:spPr>
          <a:xfrm>
            <a:off x="6144875" y="1997791"/>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ZoneTexte 79">
            <a:extLst>
              <a:ext uri="{FF2B5EF4-FFF2-40B4-BE49-F238E27FC236}">
                <a16:creationId xmlns:a16="http://schemas.microsoft.com/office/drawing/2014/main" id="{65A8183E-010F-4DFA-874D-5368CA8970ED}"/>
              </a:ext>
            </a:extLst>
          </p:cNvPr>
          <p:cNvSpPr txBox="1"/>
          <p:nvPr/>
        </p:nvSpPr>
        <p:spPr>
          <a:xfrm>
            <a:off x="6144873" y="1736181"/>
            <a:ext cx="4679991" cy="261610"/>
          </a:xfrm>
          <a:prstGeom prst="rect">
            <a:avLst/>
          </a:prstGeom>
          <a:noFill/>
        </p:spPr>
        <p:txBody>
          <a:bodyPr wrap="square" rtlCol="0">
            <a:spAutoFit/>
          </a:bodyPr>
          <a:lstStyle/>
          <a:p>
            <a:pPr algn="ctr"/>
            <a:r>
              <a:rPr lang="fr-FR" sz="1100" dirty="0">
                <a:latin typeface="Consolas" panose="020B0609020204030204" pitchFamily="49" charset="0"/>
              </a:rPr>
              <a:t>Demande d’analyse 1</a:t>
            </a:r>
          </a:p>
        </p:txBody>
      </p:sp>
      <p:cxnSp>
        <p:nvCxnSpPr>
          <p:cNvPr id="81" name="Connecteur droit avec flèche 80">
            <a:extLst>
              <a:ext uri="{FF2B5EF4-FFF2-40B4-BE49-F238E27FC236}">
                <a16:creationId xmlns:a16="http://schemas.microsoft.com/office/drawing/2014/main" id="{E2572DF7-5E0C-4912-9431-23A9FB35AFFA}"/>
              </a:ext>
            </a:extLst>
          </p:cNvPr>
          <p:cNvCxnSpPr>
            <a:cxnSpLocks/>
          </p:cNvCxnSpPr>
          <p:nvPr/>
        </p:nvCxnSpPr>
        <p:spPr>
          <a:xfrm flipH="1">
            <a:off x="6157489" y="2290001"/>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ZoneTexte 81">
            <a:extLst>
              <a:ext uri="{FF2B5EF4-FFF2-40B4-BE49-F238E27FC236}">
                <a16:creationId xmlns:a16="http://schemas.microsoft.com/office/drawing/2014/main" id="{76037379-48C8-49F3-BCAC-98C83EA646F2}"/>
              </a:ext>
            </a:extLst>
          </p:cNvPr>
          <p:cNvSpPr txBox="1"/>
          <p:nvPr/>
        </p:nvSpPr>
        <p:spPr>
          <a:xfrm>
            <a:off x="6155487" y="2028561"/>
            <a:ext cx="4669371" cy="261610"/>
          </a:xfrm>
          <a:prstGeom prst="rect">
            <a:avLst/>
          </a:prstGeom>
          <a:noFill/>
        </p:spPr>
        <p:txBody>
          <a:bodyPr wrap="square" rtlCol="0">
            <a:spAutoFit/>
          </a:bodyPr>
          <a:lstStyle/>
          <a:p>
            <a:pPr algn="ctr"/>
            <a:r>
              <a:rPr lang="fr-FR" sz="1100" dirty="0">
                <a:latin typeface="Consolas" panose="020B0609020204030204" pitchFamily="49" charset="0"/>
              </a:rPr>
              <a:t>Résultat d’analyse 1</a:t>
            </a:r>
          </a:p>
        </p:txBody>
      </p:sp>
      <p:sp>
        <p:nvSpPr>
          <p:cNvPr id="38" name="Rectangle : coins arrondis 37">
            <a:extLst>
              <a:ext uri="{FF2B5EF4-FFF2-40B4-BE49-F238E27FC236}">
                <a16:creationId xmlns:a16="http://schemas.microsoft.com/office/drawing/2014/main" id="{59E4ECB5-89F4-4F6B-A9DC-AFA16FFB22EE}"/>
              </a:ext>
            </a:extLst>
          </p:cNvPr>
          <p:cNvSpPr/>
          <p:nvPr/>
        </p:nvSpPr>
        <p:spPr>
          <a:xfrm>
            <a:off x="943744" y="18955"/>
            <a:ext cx="1080000" cy="360000"/>
          </a:xfrm>
          <a:prstGeom prst="roundRect">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100" dirty="0">
                <a:solidFill>
                  <a:sysClr val="windowText" lastClr="000000"/>
                </a:solidFill>
                <a:latin typeface="Consolas" panose="020B0609020204030204" pitchFamily="49" charset="0"/>
              </a:rPr>
              <a:t>IHM</a:t>
            </a:r>
          </a:p>
        </p:txBody>
      </p:sp>
      <p:sp>
        <p:nvSpPr>
          <p:cNvPr id="40" name="Rectangle : coins arrondis 39">
            <a:extLst>
              <a:ext uri="{FF2B5EF4-FFF2-40B4-BE49-F238E27FC236}">
                <a16:creationId xmlns:a16="http://schemas.microsoft.com/office/drawing/2014/main" id="{5523EBA6-FADC-4EA9-9319-EE448CD18D55}"/>
              </a:ext>
            </a:extLst>
          </p:cNvPr>
          <p:cNvSpPr/>
          <p:nvPr/>
        </p:nvSpPr>
        <p:spPr>
          <a:xfrm>
            <a:off x="10351870" y="31655"/>
            <a:ext cx="980487" cy="360000"/>
          </a:xfrm>
          <a:prstGeom prst="roundRect">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100" dirty="0">
                <a:solidFill>
                  <a:sysClr val="windowText" lastClr="000000"/>
                </a:solidFill>
                <a:latin typeface="Consolas" panose="020B0609020204030204" pitchFamily="49" charset="0"/>
              </a:rPr>
              <a:t>IA</a:t>
            </a:r>
          </a:p>
        </p:txBody>
      </p:sp>
      <p:sp>
        <p:nvSpPr>
          <p:cNvPr id="63" name="Rectangle : coins arrondis 62">
            <a:extLst>
              <a:ext uri="{FF2B5EF4-FFF2-40B4-BE49-F238E27FC236}">
                <a16:creationId xmlns:a16="http://schemas.microsoft.com/office/drawing/2014/main" id="{D1C9CAA2-D62E-4B66-A25A-1A632B4C126B}"/>
              </a:ext>
            </a:extLst>
          </p:cNvPr>
          <p:cNvSpPr/>
          <p:nvPr/>
        </p:nvSpPr>
        <p:spPr>
          <a:xfrm>
            <a:off x="-1874385" y="622459"/>
            <a:ext cx="1080000" cy="360000"/>
          </a:xfrm>
          <a:prstGeom prst="roundRect">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100" dirty="0">
                <a:solidFill>
                  <a:sysClr val="windowText" lastClr="000000"/>
                </a:solidFill>
                <a:latin typeface="Consolas" panose="020B0609020204030204" pitchFamily="49" charset="0"/>
              </a:rPr>
              <a:t>ECO</a:t>
            </a:r>
          </a:p>
        </p:txBody>
      </p:sp>
      <p:cxnSp>
        <p:nvCxnSpPr>
          <p:cNvPr id="64" name="Connecteur droit 63">
            <a:extLst>
              <a:ext uri="{FF2B5EF4-FFF2-40B4-BE49-F238E27FC236}">
                <a16:creationId xmlns:a16="http://schemas.microsoft.com/office/drawing/2014/main" id="{4C1B8620-F93F-4212-9015-5733E8A7D967}"/>
              </a:ext>
            </a:extLst>
          </p:cNvPr>
          <p:cNvCxnSpPr>
            <a:cxnSpLocks/>
          </p:cNvCxnSpPr>
          <p:nvPr/>
        </p:nvCxnSpPr>
        <p:spPr>
          <a:xfrm>
            <a:off x="-1351526" y="1066340"/>
            <a:ext cx="0" cy="10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Connecteur droit 92">
            <a:extLst>
              <a:ext uri="{FF2B5EF4-FFF2-40B4-BE49-F238E27FC236}">
                <a16:creationId xmlns:a16="http://schemas.microsoft.com/office/drawing/2014/main" id="{6704996A-F7A6-4CB1-B80B-C24BA65C2205}"/>
              </a:ext>
            </a:extLst>
          </p:cNvPr>
          <p:cNvCxnSpPr>
            <a:cxnSpLocks/>
          </p:cNvCxnSpPr>
          <p:nvPr/>
        </p:nvCxnSpPr>
        <p:spPr>
          <a:xfrm>
            <a:off x="1482568" y="462836"/>
            <a:ext cx="0" cy="612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Connecteur droit 95">
            <a:extLst>
              <a:ext uri="{FF2B5EF4-FFF2-40B4-BE49-F238E27FC236}">
                <a16:creationId xmlns:a16="http://schemas.microsoft.com/office/drawing/2014/main" id="{F523A1A2-2DB4-44E9-AED0-087FC06302E8}"/>
              </a:ext>
            </a:extLst>
          </p:cNvPr>
          <p:cNvCxnSpPr>
            <a:cxnSpLocks/>
          </p:cNvCxnSpPr>
          <p:nvPr/>
        </p:nvCxnSpPr>
        <p:spPr>
          <a:xfrm>
            <a:off x="10832339" y="462836"/>
            <a:ext cx="0" cy="612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 coins arrondis 57">
            <a:extLst>
              <a:ext uri="{FF2B5EF4-FFF2-40B4-BE49-F238E27FC236}">
                <a16:creationId xmlns:a16="http://schemas.microsoft.com/office/drawing/2014/main" id="{BE3684DA-B3B6-4419-AC8F-B250ECC8D470}"/>
              </a:ext>
            </a:extLst>
          </p:cNvPr>
          <p:cNvSpPr/>
          <p:nvPr/>
        </p:nvSpPr>
        <p:spPr>
          <a:xfrm>
            <a:off x="5580650" y="31403"/>
            <a:ext cx="1149675" cy="360000"/>
          </a:xfrm>
          <a:prstGeom prst="roundRect">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100" dirty="0" err="1">
                <a:solidFill>
                  <a:sysClr val="windowText" lastClr="000000"/>
                </a:solidFill>
                <a:latin typeface="Consolas" panose="020B0609020204030204" pitchFamily="49" charset="0"/>
              </a:rPr>
              <a:t>Coeur</a:t>
            </a:r>
            <a:endParaRPr lang="fr-FR" sz="1100" dirty="0">
              <a:solidFill>
                <a:sysClr val="windowText" lastClr="000000"/>
              </a:solidFill>
              <a:latin typeface="Consolas" panose="020B0609020204030204" pitchFamily="49" charset="0"/>
            </a:endParaRPr>
          </a:p>
        </p:txBody>
      </p:sp>
      <p:cxnSp>
        <p:nvCxnSpPr>
          <p:cNvPr id="78" name="Connecteur droit 77">
            <a:extLst>
              <a:ext uri="{FF2B5EF4-FFF2-40B4-BE49-F238E27FC236}">
                <a16:creationId xmlns:a16="http://schemas.microsoft.com/office/drawing/2014/main" id="{7A3DA21B-6A23-4506-BDC4-974A59278C0C}"/>
              </a:ext>
            </a:extLst>
          </p:cNvPr>
          <p:cNvCxnSpPr>
            <a:cxnSpLocks/>
          </p:cNvCxnSpPr>
          <p:nvPr/>
        </p:nvCxnSpPr>
        <p:spPr>
          <a:xfrm>
            <a:off x="6144875" y="475284"/>
            <a:ext cx="0" cy="612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ZoneTexte 141">
            <a:extLst>
              <a:ext uri="{FF2B5EF4-FFF2-40B4-BE49-F238E27FC236}">
                <a16:creationId xmlns:a16="http://schemas.microsoft.com/office/drawing/2014/main" id="{10697187-2F36-4F63-969E-DCC08A5FCCA3}"/>
              </a:ext>
            </a:extLst>
          </p:cNvPr>
          <p:cNvSpPr txBox="1"/>
          <p:nvPr/>
        </p:nvSpPr>
        <p:spPr>
          <a:xfrm>
            <a:off x="26847" y="511336"/>
            <a:ext cx="1480327" cy="430887"/>
          </a:xfrm>
          <a:prstGeom prst="rect">
            <a:avLst/>
          </a:prstGeom>
          <a:noFill/>
        </p:spPr>
        <p:txBody>
          <a:bodyPr wrap="square" rtlCol="0">
            <a:spAutoFit/>
          </a:bodyPr>
          <a:lstStyle/>
          <a:p>
            <a:pPr algn="ctr"/>
            <a:r>
              <a:rPr lang="fr-FR" sz="1100" dirty="0">
                <a:latin typeface="Consolas" panose="020B0609020204030204" pitchFamily="49" charset="0"/>
              </a:rPr>
              <a:t>Détail d’un bénéficiaire</a:t>
            </a:r>
          </a:p>
        </p:txBody>
      </p:sp>
      <p:cxnSp>
        <p:nvCxnSpPr>
          <p:cNvPr id="143" name="Connecteur droit avec flèche 142">
            <a:extLst>
              <a:ext uri="{FF2B5EF4-FFF2-40B4-BE49-F238E27FC236}">
                <a16:creationId xmlns:a16="http://schemas.microsoft.com/office/drawing/2014/main" id="{5BB64979-4D1D-43E1-A395-FD3E84C68AFD}"/>
              </a:ext>
            </a:extLst>
          </p:cNvPr>
          <p:cNvCxnSpPr>
            <a:cxnSpLocks/>
          </p:cNvCxnSpPr>
          <p:nvPr/>
        </p:nvCxnSpPr>
        <p:spPr>
          <a:xfrm>
            <a:off x="24374" y="960047"/>
            <a:ext cx="148256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4" name="Connecteur droit avec flèche 143">
            <a:extLst>
              <a:ext uri="{FF2B5EF4-FFF2-40B4-BE49-F238E27FC236}">
                <a16:creationId xmlns:a16="http://schemas.microsoft.com/office/drawing/2014/main" id="{4ED4746F-BEAD-4107-A43C-475D4220FD5E}"/>
              </a:ext>
            </a:extLst>
          </p:cNvPr>
          <p:cNvCxnSpPr>
            <a:cxnSpLocks/>
          </p:cNvCxnSpPr>
          <p:nvPr/>
        </p:nvCxnSpPr>
        <p:spPr>
          <a:xfrm>
            <a:off x="1494208" y="1239446"/>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ZoneTexte 144">
            <a:extLst>
              <a:ext uri="{FF2B5EF4-FFF2-40B4-BE49-F238E27FC236}">
                <a16:creationId xmlns:a16="http://schemas.microsoft.com/office/drawing/2014/main" id="{10CC91C5-A0E6-42A5-8ECC-9241C04A76AC}"/>
              </a:ext>
            </a:extLst>
          </p:cNvPr>
          <p:cNvSpPr txBox="1"/>
          <p:nvPr/>
        </p:nvSpPr>
        <p:spPr>
          <a:xfrm>
            <a:off x="1494206" y="977836"/>
            <a:ext cx="4679991" cy="261610"/>
          </a:xfrm>
          <a:prstGeom prst="rect">
            <a:avLst/>
          </a:prstGeom>
          <a:noFill/>
        </p:spPr>
        <p:txBody>
          <a:bodyPr wrap="square" rtlCol="0">
            <a:spAutoFit/>
          </a:bodyPr>
          <a:lstStyle/>
          <a:p>
            <a:pPr algn="ctr"/>
            <a:r>
              <a:rPr lang="fr-FR" sz="1100" dirty="0">
                <a:latin typeface="Consolas" panose="020B0609020204030204" pitchFamily="49" charset="0"/>
              </a:rPr>
              <a:t>Demande d’affichage du détail</a:t>
            </a:r>
          </a:p>
        </p:txBody>
      </p:sp>
      <p:grpSp>
        <p:nvGrpSpPr>
          <p:cNvPr id="45" name="Groupe 44">
            <a:extLst>
              <a:ext uri="{FF2B5EF4-FFF2-40B4-BE49-F238E27FC236}">
                <a16:creationId xmlns:a16="http://schemas.microsoft.com/office/drawing/2014/main" id="{E31E14AF-8661-42C7-881F-02229CF72E7D}"/>
              </a:ext>
            </a:extLst>
          </p:cNvPr>
          <p:cNvGrpSpPr/>
          <p:nvPr/>
        </p:nvGrpSpPr>
        <p:grpSpPr>
          <a:xfrm>
            <a:off x="6160156" y="5086749"/>
            <a:ext cx="676769" cy="373407"/>
            <a:chOff x="6661259" y="4313842"/>
            <a:chExt cx="676769" cy="373407"/>
          </a:xfrm>
        </p:grpSpPr>
        <p:cxnSp>
          <p:nvCxnSpPr>
            <p:cNvPr id="46" name="Connecteur droit avec flèche 45">
              <a:extLst>
                <a:ext uri="{FF2B5EF4-FFF2-40B4-BE49-F238E27FC236}">
                  <a16:creationId xmlns:a16="http://schemas.microsoft.com/office/drawing/2014/main" id="{0F3D5B8E-70DC-43A2-9198-A5232E69EBF9}"/>
                </a:ext>
              </a:extLst>
            </p:cNvPr>
            <p:cNvCxnSpPr>
              <a:cxnSpLocks/>
            </p:cNvCxnSpPr>
            <p:nvPr/>
          </p:nvCxnSpPr>
          <p:spPr>
            <a:xfrm>
              <a:off x="6661259" y="4313842"/>
              <a:ext cx="676769"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2029023A-B2AA-4816-8870-5AB6DDF7EC98}"/>
                </a:ext>
              </a:extLst>
            </p:cNvPr>
            <p:cNvCxnSpPr>
              <a:cxnSpLocks/>
            </p:cNvCxnSpPr>
            <p:nvPr/>
          </p:nvCxnSpPr>
          <p:spPr>
            <a:xfrm flipH="1">
              <a:off x="6679969" y="4666539"/>
              <a:ext cx="658059"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F084A553-BA70-4D88-82A1-AA670976DD25}"/>
                </a:ext>
              </a:extLst>
            </p:cNvPr>
            <p:cNvCxnSpPr>
              <a:cxnSpLocks/>
            </p:cNvCxnSpPr>
            <p:nvPr/>
          </p:nvCxnSpPr>
          <p:spPr>
            <a:xfrm>
              <a:off x="7338028" y="4313842"/>
              <a:ext cx="0" cy="3734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1" name="ZoneTexte 50">
            <a:extLst>
              <a:ext uri="{FF2B5EF4-FFF2-40B4-BE49-F238E27FC236}">
                <a16:creationId xmlns:a16="http://schemas.microsoft.com/office/drawing/2014/main" id="{EE4EDE1E-7FC7-45E7-9FD8-B52CCE196EC9}"/>
              </a:ext>
            </a:extLst>
          </p:cNvPr>
          <p:cNvSpPr txBox="1"/>
          <p:nvPr/>
        </p:nvSpPr>
        <p:spPr>
          <a:xfrm>
            <a:off x="6849229" y="5093100"/>
            <a:ext cx="2935555" cy="430887"/>
          </a:xfrm>
          <a:prstGeom prst="rect">
            <a:avLst/>
          </a:prstGeom>
          <a:noFill/>
        </p:spPr>
        <p:txBody>
          <a:bodyPr wrap="square" rtlCol="0">
            <a:spAutoFit/>
          </a:bodyPr>
          <a:lstStyle/>
          <a:p>
            <a:pPr algn="ctr"/>
            <a:r>
              <a:rPr lang="fr-FR" sz="1100" dirty="0">
                <a:latin typeface="Consolas" panose="020B0609020204030204" pitchFamily="49" charset="0"/>
              </a:rPr>
              <a:t>Extraction du bénéficiaire des listes de chaque scénario </a:t>
            </a:r>
          </a:p>
        </p:txBody>
      </p:sp>
      <p:grpSp>
        <p:nvGrpSpPr>
          <p:cNvPr id="52" name="Groupe 51">
            <a:extLst>
              <a:ext uri="{FF2B5EF4-FFF2-40B4-BE49-F238E27FC236}">
                <a16:creationId xmlns:a16="http://schemas.microsoft.com/office/drawing/2014/main" id="{5C378553-0A9E-451E-8D58-9CC2517583B6}"/>
              </a:ext>
            </a:extLst>
          </p:cNvPr>
          <p:cNvGrpSpPr/>
          <p:nvPr/>
        </p:nvGrpSpPr>
        <p:grpSpPr>
          <a:xfrm>
            <a:off x="6156910" y="5628255"/>
            <a:ext cx="676769" cy="373407"/>
            <a:chOff x="6661259" y="4313842"/>
            <a:chExt cx="676769" cy="373407"/>
          </a:xfrm>
        </p:grpSpPr>
        <p:cxnSp>
          <p:nvCxnSpPr>
            <p:cNvPr id="53" name="Connecteur droit avec flèche 52">
              <a:extLst>
                <a:ext uri="{FF2B5EF4-FFF2-40B4-BE49-F238E27FC236}">
                  <a16:creationId xmlns:a16="http://schemas.microsoft.com/office/drawing/2014/main" id="{EC6745EC-A18E-4D30-BB2F-7DCCC234D4D0}"/>
                </a:ext>
              </a:extLst>
            </p:cNvPr>
            <p:cNvCxnSpPr>
              <a:cxnSpLocks/>
            </p:cNvCxnSpPr>
            <p:nvPr/>
          </p:nvCxnSpPr>
          <p:spPr>
            <a:xfrm>
              <a:off x="6661259" y="4313842"/>
              <a:ext cx="676769"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59E29727-C7E8-47E6-9FA0-62B05C54B097}"/>
                </a:ext>
              </a:extLst>
            </p:cNvPr>
            <p:cNvCxnSpPr>
              <a:cxnSpLocks/>
            </p:cNvCxnSpPr>
            <p:nvPr/>
          </p:nvCxnSpPr>
          <p:spPr>
            <a:xfrm flipH="1">
              <a:off x="6679969" y="4666539"/>
              <a:ext cx="658059"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515AE77C-E284-41DC-90C4-9C6CAE60531B}"/>
                </a:ext>
              </a:extLst>
            </p:cNvPr>
            <p:cNvCxnSpPr>
              <a:cxnSpLocks/>
            </p:cNvCxnSpPr>
            <p:nvPr/>
          </p:nvCxnSpPr>
          <p:spPr>
            <a:xfrm>
              <a:off x="7338028" y="4313842"/>
              <a:ext cx="0" cy="3734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6" name="ZoneTexte 55">
            <a:extLst>
              <a:ext uri="{FF2B5EF4-FFF2-40B4-BE49-F238E27FC236}">
                <a16:creationId xmlns:a16="http://schemas.microsoft.com/office/drawing/2014/main" id="{49419CBF-1182-4F00-82BF-40FE72070FEE}"/>
              </a:ext>
            </a:extLst>
          </p:cNvPr>
          <p:cNvSpPr txBox="1"/>
          <p:nvPr/>
        </p:nvSpPr>
        <p:spPr>
          <a:xfrm>
            <a:off x="6845983" y="5634606"/>
            <a:ext cx="2935555" cy="430887"/>
          </a:xfrm>
          <a:prstGeom prst="rect">
            <a:avLst/>
          </a:prstGeom>
          <a:noFill/>
        </p:spPr>
        <p:txBody>
          <a:bodyPr wrap="square" rtlCol="0">
            <a:spAutoFit/>
          </a:bodyPr>
          <a:lstStyle/>
          <a:p>
            <a:pPr algn="ctr"/>
            <a:r>
              <a:rPr lang="fr-FR" sz="1100" dirty="0">
                <a:latin typeface="Consolas" panose="020B0609020204030204" pitchFamily="49" charset="0"/>
              </a:rPr>
              <a:t>Mise en évidence des critères impactant de chaque scénario </a:t>
            </a:r>
          </a:p>
        </p:txBody>
      </p:sp>
      <p:cxnSp>
        <p:nvCxnSpPr>
          <p:cNvPr id="57" name="Connecteur droit avec flèche 56">
            <a:extLst>
              <a:ext uri="{FF2B5EF4-FFF2-40B4-BE49-F238E27FC236}">
                <a16:creationId xmlns:a16="http://schemas.microsoft.com/office/drawing/2014/main" id="{65C7A0E0-E8DB-4A39-9C56-8B223E7457CC}"/>
              </a:ext>
            </a:extLst>
          </p:cNvPr>
          <p:cNvCxnSpPr>
            <a:cxnSpLocks/>
          </p:cNvCxnSpPr>
          <p:nvPr/>
        </p:nvCxnSpPr>
        <p:spPr>
          <a:xfrm flipH="1">
            <a:off x="1474479" y="6341318"/>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ZoneTexte 58">
            <a:extLst>
              <a:ext uri="{FF2B5EF4-FFF2-40B4-BE49-F238E27FC236}">
                <a16:creationId xmlns:a16="http://schemas.microsoft.com/office/drawing/2014/main" id="{A5E4D9AB-4A5B-4E7F-8639-F3D82657D100}"/>
              </a:ext>
            </a:extLst>
          </p:cNvPr>
          <p:cNvSpPr txBox="1"/>
          <p:nvPr/>
        </p:nvSpPr>
        <p:spPr>
          <a:xfrm>
            <a:off x="1472477" y="6079878"/>
            <a:ext cx="4669371" cy="261610"/>
          </a:xfrm>
          <a:prstGeom prst="rect">
            <a:avLst/>
          </a:prstGeom>
          <a:noFill/>
        </p:spPr>
        <p:txBody>
          <a:bodyPr wrap="square" rtlCol="0">
            <a:spAutoFit/>
          </a:bodyPr>
          <a:lstStyle/>
          <a:p>
            <a:pPr algn="ctr"/>
            <a:r>
              <a:rPr lang="fr-FR" sz="1100" dirty="0">
                <a:latin typeface="Consolas" panose="020B0609020204030204" pitchFamily="49" charset="0"/>
              </a:rPr>
              <a:t>Affichage du tableau détaillé</a:t>
            </a:r>
          </a:p>
        </p:txBody>
      </p:sp>
    </p:spTree>
    <p:extLst>
      <p:ext uri="{BB962C8B-B14F-4D97-AF65-F5344CB8AC3E}">
        <p14:creationId xmlns:p14="http://schemas.microsoft.com/office/powerpoint/2010/main" val="129596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 coins arrondis 39">
            <a:extLst>
              <a:ext uri="{FF2B5EF4-FFF2-40B4-BE49-F238E27FC236}">
                <a16:creationId xmlns:a16="http://schemas.microsoft.com/office/drawing/2014/main" id="{5523EBA6-FADC-4EA9-9319-EE448CD18D55}"/>
              </a:ext>
            </a:extLst>
          </p:cNvPr>
          <p:cNvSpPr/>
          <p:nvPr/>
        </p:nvSpPr>
        <p:spPr>
          <a:xfrm>
            <a:off x="10351870" y="31655"/>
            <a:ext cx="980487" cy="360000"/>
          </a:xfrm>
          <a:prstGeom prst="roundRect">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100" dirty="0">
                <a:solidFill>
                  <a:sysClr val="windowText" lastClr="000000"/>
                </a:solidFill>
                <a:latin typeface="Consolas" panose="020B0609020204030204" pitchFamily="49" charset="0"/>
              </a:rPr>
              <a:t>IA</a:t>
            </a:r>
          </a:p>
        </p:txBody>
      </p:sp>
      <p:sp>
        <p:nvSpPr>
          <p:cNvPr id="63" name="Rectangle : coins arrondis 62">
            <a:extLst>
              <a:ext uri="{FF2B5EF4-FFF2-40B4-BE49-F238E27FC236}">
                <a16:creationId xmlns:a16="http://schemas.microsoft.com/office/drawing/2014/main" id="{D1C9CAA2-D62E-4B66-A25A-1A632B4C126B}"/>
              </a:ext>
            </a:extLst>
          </p:cNvPr>
          <p:cNvSpPr/>
          <p:nvPr/>
        </p:nvSpPr>
        <p:spPr>
          <a:xfrm>
            <a:off x="-1874385" y="622459"/>
            <a:ext cx="1080000" cy="360000"/>
          </a:xfrm>
          <a:prstGeom prst="roundRect">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100" dirty="0">
                <a:solidFill>
                  <a:sysClr val="windowText" lastClr="000000"/>
                </a:solidFill>
                <a:latin typeface="Consolas" panose="020B0609020204030204" pitchFamily="49" charset="0"/>
              </a:rPr>
              <a:t>ECO</a:t>
            </a:r>
          </a:p>
        </p:txBody>
      </p:sp>
      <p:cxnSp>
        <p:nvCxnSpPr>
          <p:cNvPr id="64" name="Connecteur droit 63">
            <a:extLst>
              <a:ext uri="{FF2B5EF4-FFF2-40B4-BE49-F238E27FC236}">
                <a16:creationId xmlns:a16="http://schemas.microsoft.com/office/drawing/2014/main" id="{4C1B8620-F93F-4212-9015-5733E8A7D967}"/>
              </a:ext>
            </a:extLst>
          </p:cNvPr>
          <p:cNvCxnSpPr>
            <a:cxnSpLocks/>
          </p:cNvCxnSpPr>
          <p:nvPr/>
        </p:nvCxnSpPr>
        <p:spPr>
          <a:xfrm>
            <a:off x="-1351526" y="1066340"/>
            <a:ext cx="0" cy="10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Connecteur droit 95">
            <a:extLst>
              <a:ext uri="{FF2B5EF4-FFF2-40B4-BE49-F238E27FC236}">
                <a16:creationId xmlns:a16="http://schemas.microsoft.com/office/drawing/2014/main" id="{F523A1A2-2DB4-44E9-AED0-087FC06302E8}"/>
              </a:ext>
            </a:extLst>
          </p:cNvPr>
          <p:cNvCxnSpPr>
            <a:cxnSpLocks/>
          </p:cNvCxnSpPr>
          <p:nvPr/>
        </p:nvCxnSpPr>
        <p:spPr>
          <a:xfrm>
            <a:off x="10832339" y="462836"/>
            <a:ext cx="0" cy="612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 coins arrondis 57">
            <a:extLst>
              <a:ext uri="{FF2B5EF4-FFF2-40B4-BE49-F238E27FC236}">
                <a16:creationId xmlns:a16="http://schemas.microsoft.com/office/drawing/2014/main" id="{BE3684DA-B3B6-4419-AC8F-B250ECC8D470}"/>
              </a:ext>
            </a:extLst>
          </p:cNvPr>
          <p:cNvSpPr/>
          <p:nvPr/>
        </p:nvSpPr>
        <p:spPr>
          <a:xfrm>
            <a:off x="5580650" y="31403"/>
            <a:ext cx="1149675" cy="360000"/>
          </a:xfrm>
          <a:prstGeom prst="roundRect">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100" dirty="0" err="1">
                <a:solidFill>
                  <a:sysClr val="windowText" lastClr="000000"/>
                </a:solidFill>
                <a:latin typeface="Consolas" panose="020B0609020204030204" pitchFamily="49" charset="0"/>
              </a:rPr>
              <a:t>Coeur</a:t>
            </a:r>
            <a:endParaRPr lang="fr-FR" sz="1100" dirty="0">
              <a:solidFill>
                <a:sysClr val="windowText" lastClr="000000"/>
              </a:solidFill>
              <a:latin typeface="Consolas" panose="020B0609020204030204" pitchFamily="49" charset="0"/>
            </a:endParaRPr>
          </a:p>
        </p:txBody>
      </p:sp>
      <p:cxnSp>
        <p:nvCxnSpPr>
          <p:cNvPr id="78" name="Connecteur droit 77">
            <a:extLst>
              <a:ext uri="{FF2B5EF4-FFF2-40B4-BE49-F238E27FC236}">
                <a16:creationId xmlns:a16="http://schemas.microsoft.com/office/drawing/2014/main" id="{7A3DA21B-6A23-4506-BDC4-974A59278C0C}"/>
              </a:ext>
            </a:extLst>
          </p:cNvPr>
          <p:cNvCxnSpPr>
            <a:cxnSpLocks/>
          </p:cNvCxnSpPr>
          <p:nvPr/>
        </p:nvCxnSpPr>
        <p:spPr>
          <a:xfrm>
            <a:off x="6144875" y="475284"/>
            <a:ext cx="0" cy="612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ZoneTexte 141">
            <a:extLst>
              <a:ext uri="{FF2B5EF4-FFF2-40B4-BE49-F238E27FC236}">
                <a16:creationId xmlns:a16="http://schemas.microsoft.com/office/drawing/2014/main" id="{10697187-2F36-4F63-969E-DCC08A5FCCA3}"/>
              </a:ext>
            </a:extLst>
          </p:cNvPr>
          <p:cNvSpPr txBox="1"/>
          <p:nvPr/>
        </p:nvSpPr>
        <p:spPr>
          <a:xfrm>
            <a:off x="3472790" y="473832"/>
            <a:ext cx="2848024" cy="523220"/>
          </a:xfrm>
          <a:prstGeom prst="rect">
            <a:avLst/>
          </a:prstGeom>
          <a:noFill/>
        </p:spPr>
        <p:txBody>
          <a:bodyPr wrap="square" rtlCol="0">
            <a:spAutoFit/>
          </a:bodyPr>
          <a:lstStyle/>
          <a:p>
            <a:pPr algn="ctr"/>
            <a:r>
              <a:rPr lang="fr-FR" sz="2800" dirty="0">
                <a:latin typeface="Consolas" panose="020B0609020204030204" pitchFamily="49" charset="0"/>
              </a:rPr>
              <a:t>Scénario 1</a:t>
            </a:r>
          </a:p>
        </p:txBody>
      </p:sp>
      <p:cxnSp>
        <p:nvCxnSpPr>
          <p:cNvPr id="144" name="Connecteur droit avec flèche 143">
            <a:extLst>
              <a:ext uri="{FF2B5EF4-FFF2-40B4-BE49-F238E27FC236}">
                <a16:creationId xmlns:a16="http://schemas.microsoft.com/office/drawing/2014/main" id="{4ED4746F-BEAD-4107-A43C-475D4220FD5E}"/>
              </a:ext>
            </a:extLst>
          </p:cNvPr>
          <p:cNvCxnSpPr>
            <a:cxnSpLocks/>
          </p:cNvCxnSpPr>
          <p:nvPr/>
        </p:nvCxnSpPr>
        <p:spPr>
          <a:xfrm>
            <a:off x="6154481" y="976790"/>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ZoneTexte 144">
            <a:extLst>
              <a:ext uri="{FF2B5EF4-FFF2-40B4-BE49-F238E27FC236}">
                <a16:creationId xmlns:a16="http://schemas.microsoft.com/office/drawing/2014/main" id="{10CC91C5-A0E6-42A5-8ECC-9241C04A76AC}"/>
              </a:ext>
            </a:extLst>
          </p:cNvPr>
          <p:cNvSpPr txBox="1"/>
          <p:nvPr/>
        </p:nvSpPr>
        <p:spPr>
          <a:xfrm>
            <a:off x="6154479" y="715180"/>
            <a:ext cx="4679991" cy="261610"/>
          </a:xfrm>
          <a:prstGeom prst="rect">
            <a:avLst/>
          </a:prstGeom>
          <a:noFill/>
        </p:spPr>
        <p:txBody>
          <a:bodyPr wrap="square" rtlCol="0">
            <a:spAutoFit/>
          </a:bodyPr>
          <a:lstStyle/>
          <a:p>
            <a:pPr algn="ctr"/>
            <a:r>
              <a:rPr lang="fr-FR" sz="1100" dirty="0">
                <a:latin typeface="Consolas" panose="020B0609020204030204" pitchFamily="49" charset="0"/>
              </a:rPr>
              <a:t>Calcul cotes des critères</a:t>
            </a:r>
          </a:p>
        </p:txBody>
      </p:sp>
      <p:sp>
        <p:nvSpPr>
          <p:cNvPr id="2" name="Éclair 1">
            <a:extLst>
              <a:ext uri="{FF2B5EF4-FFF2-40B4-BE49-F238E27FC236}">
                <a16:creationId xmlns:a16="http://schemas.microsoft.com/office/drawing/2014/main" id="{9A9F1381-BFB2-4D81-A320-739B0FEB3C74}"/>
              </a:ext>
            </a:extLst>
          </p:cNvPr>
          <p:cNvSpPr/>
          <p:nvPr/>
        </p:nvSpPr>
        <p:spPr>
          <a:xfrm>
            <a:off x="5926073" y="675493"/>
            <a:ext cx="184812" cy="26161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3" name="Connecteur droit avec flèche 82">
            <a:extLst>
              <a:ext uri="{FF2B5EF4-FFF2-40B4-BE49-F238E27FC236}">
                <a16:creationId xmlns:a16="http://schemas.microsoft.com/office/drawing/2014/main" id="{B0F257DD-5368-4E08-866A-2F53532F2577}"/>
              </a:ext>
            </a:extLst>
          </p:cNvPr>
          <p:cNvCxnSpPr>
            <a:cxnSpLocks/>
          </p:cNvCxnSpPr>
          <p:nvPr/>
        </p:nvCxnSpPr>
        <p:spPr>
          <a:xfrm flipH="1">
            <a:off x="6155924" y="1327780"/>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ZoneTexte 83">
            <a:extLst>
              <a:ext uri="{FF2B5EF4-FFF2-40B4-BE49-F238E27FC236}">
                <a16:creationId xmlns:a16="http://schemas.microsoft.com/office/drawing/2014/main" id="{716180BB-A890-458D-B769-8960F12D3AF9}"/>
              </a:ext>
            </a:extLst>
          </p:cNvPr>
          <p:cNvSpPr txBox="1"/>
          <p:nvPr/>
        </p:nvSpPr>
        <p:spPr>
          <a:xfrm>
            <a:off x="6153922" y="1066340"/>
            <a:ext cx="4669371" cy="261610"/>
          </a:xfrm>
          <a:prstGeom prst="rect">
            <a:avLst/>
          </a:prstGeom>
          <a:noFill/>
        </p:spPr>
        <p:txBody>
          <a:bodyPr wrap="square" rtlCol="0">
            <a:spAutoFit/>
          </a:bodyPr>
          <a:lstStyle/>
          <a:p>
            <a:pPr algn="ctr"/>
            <a:r>
              <a:rPr lang="fr-FR" sz="1100" dirty="0">
                <a:latin typeface="Consolas" panose="020B0609020204030204" pitchFamily="49" charset="0"/>
              </a:rPr>
              <a:t>Liste des critères avec cote</a:t>
            </a:r>
          </a:p>
        </p:txBody>
      </p:sp>
      <p:grpSp>
        <p:nvGrpSpPr>
          <p:cNvPr id="92" name="Groupe 91">
            <a:extLst>
              <a:ext uri="{FF2B5EF4-FFF2-40B4-BE49-F238E27FC236}">
                <a16:creationId xmlns:a16="http://schemas.microsoft.com/office/drawing/2014/main" id="{E73B8176-748B-4353-AB30-9E11F0B514AD}"/>
              </a:ext>
            </a:extLst>
          </p:cNvPr>
          <p:cNvGrpSpPr/>
          <p:nvPr/>
        </p:nvGrpSpPr>
        <p:grpSpPr>
          <a:xfrm>
            <a:off x="6156910" y="1525642"/>
            <a:ext cx="676769" cy="373407"/>
            <a:chOff x="6661259" y="4313842"/>
            <a:chExt cx="676769" cy="373407"/>
          </a:xfrm>
        </p:grpSpPr>
        <p:cxnSp>
          <p:nvCxnSpPr>
            <p:cNvPr id="94" name="Connecteur droit avec flèche 93">
              <a:extLst>
                <a:ext uri="{FF2B5EF4-FFF2-40B4-BE49-F238E27FC236}">
                  <a16:creationId xmlns:a16="http://schemas.microsoft.com/office/drawing/2014/main" id="{1261BA8F-9F9E-4857-8447-735FF2031687}"/>
                </a:ext>
              </a:extLst>
            </p:cNvPr>
            <p:cNvCxnSpPr>
              <a:cxnSpLocks/>
            </p:cNvCxnSpPr>
            <p:nvPr/>
          </p:nvCxnSpPr>
          <p:spPr>
            <a:xfrm>
              <a:off x="6661259" y="4313842"/>
              <a:ext cx="676769"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Connecteur droit avec flèche 94">
              <a:extLst>
                <a:ext uri="{FF2B5EF4-FFF2-40B4-BE49-F238E27FC236}">
                  <a16:creationId xmlns:a16="http://schemas.microsoft.com/office/drawing/2014/main" id="{1686FF57-5B60-40A0-8FDF-440FF81CC847}"/>
                </a:ext>
              </a:extLst>
            </p:cNvPr>
            <p:cNvCxnSpPr>
              <a:cxnSpLocks/>
            </p:cNvCxnSpPr>
            <p:nvPr/>
          </p:nvCxnSpPr>
          <p:spPr>
            <a:xfrm flipH="1">
              <a:off x="6679969" y="4666539"/>
              <a:ext cx="658059"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Connecteur droit avec flèche 96">
              <a:extLst>
                <a:ext uri="{FF2B5EF4-FFF2-40B4-BE49-F238E27FC236}">
                  <a16:creationId xmlns:a16="http://schemas.microsoft.com/office/drawing/2014/main" id="{6A588C65-F9C5-4520-8150-08B10924D0A6}"/>
                </a:ext>
              </a:extLst>
            </p:cNvPr>
            <p:cNvCxnSpPr>
              <a:cxnSpLocks/>
            </p:cNvCxnSpPr>
            <p:nvPr/>
          </p:nvCxnSpPr>
          <p:spPr>
            <a:xfrm>
              <a:off x="7338028" y="4313842"/>
              <a:ext cx="0" cy="3734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8" name="ZoneTexte 97">
            <a:extLst>
              <a:ext uri="{FF2B5EF4-FFF2-40B4-BE49-F238E27FC236}">
                <a16:creationId xmlns:a16="http://schemas.microsoft.com/office/drawing/2014/main" id="{34D80851-A00B-4C30-AE24-9C789835D41B}"/>
              </a:ext>
            </a:extLst>
          </p:cNvPr>
          <p:cNvSpPr txBox="1"/>
          <p:nvPr/>
        </p:nvSpPr>
        <p:spPr>
          <a:xfrm>
            <a:off x="6836925" y="1477002"/>
            <a:ext cx="2935555" cy="430887"/>
          </a:xfrm>
          <a:prstGeom prst="rect">
            <a:avLst/>
          </a:prstGeom>
          <a:noFill/>
        </p:spPr>
        <p:txBody>
          <a:bodyPr wrap="square" rtlCol="0">
            <a:spAutoFit/>
          </a:bodyPr>
          <a:lstStyle/>
          <a:p>
            <a:pPr algn="ctr"/>
            <a:r>
              <a:rPr lang="fr-FR" sz="1100" dirty="0">
                <a:latin typeface="Consolas" panose="020B0609020204030204" pitchFamily="49" charset="0"/>
              </a:rPr>
              <a:t>cotation des bénéficiaires en fonction des critères présent</a:t>
            </a:r>
          </a:p>
        </p:txBody>
      </p:sp>
    </p:spTree>
    <p:extLst>
      <p:ext uri="{BB962C8B-B14F-4D97-AF65-F5344CB8AC3E}">
        <p14:creationId xmlns:p14="http://schemas.microsoft.com/office/powerpoint/2010/main" val="419811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 coins arrondis 39">
            <a:extLst>
              <a:ext uri="{FF2B5EF4-FFF2-40B4-BE49-F238E27FC236}">
                <a16:creationId xmlns:a16="http://schemas.microsoft.com/office/drawing/2014/main" id="{5523EBA6-FADC-4EA9-9319-EE448CD18D55}"/>
              </a:ext>
            </a:extLst>
          </p:cNvPr>
          <p:cNvSpPr/>
          <p:nvPr/>
        </p:nvSpPr>
        <p:spPr>
          <a:xfrm>
            <a:off x="10351870" y="31655"/>
            <a:ext cx="980487" cy="360000"/>
          </a:xfrm>
          <a:prstGeom prst="roundRect">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100" dirty="0">
                <a:solidFill>
                  <a:sysClr val="windowText" lastClr="000000"/>
                </a:solidFill>
                <a:latin typeface="Consolas" panose="020B0609020204030204" pitchFamily="49" charset="0"/>
              </a:rPr>
              <a:t>IA</a:t>
            </a:r>
          </a:p>
        </p:txBody>
      </p:sp>
      <p:sp>
        <p:nvSpPr>
          <p:cNvPr id="63" name="Rectangle : coins arrondis 62">
            <a:extLst>
              <a:ext uri="{FF2B5EF4-FFF2-40B4-BE49-F238E27FC236}">
                <a16:creationId xmlns:a16="http://schemas.microsoft.com/office/drawing/2014/main" id="{D1C9CAA2-D62E-4B66-A25A-1A632B4C126B}"/>
              </a:ext>
            </a:extLst>
          </p:cNvPr>
          <p:cNvSpPr/>
          <p:nvPr/>
        </p:nvSpPr>
        <p:spPr>
          <a:xfrm>
            <a:off x="-1874385" y="622459"/>
            <a:ext cx="1080000" cy="360000"/>
          </a:xfrm>
          <a:prstGeom prst="roundRect">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100" dirty="0">
                <a:solidFill>
                  <a:sysClr val="windowText" lastClr="000000"/>
                </a:solidFill>
                <a:latin typeface="Consolas" panose="020B0609020204030204" pitchFamily="49" charset="0"/>
              </a:rPr>
              <a:t>ECO</a:t>
            </a:r>
          </a:p>
        </p:txBody>
      </p:sp>
      <p:cxnSp>
        <p:nvCxnSpPr>
          <p:cNvPr id="64" name="Connecteur droit 63">
            <a:extLst>
              <a:ext uri="{FF2B5EF4-FFF2-40B4-BE49-F238E27FC236}">
                <a16:creationId xmlns:a16="http://schemas.microsoft.com/office/drawing/2014/main" id="{4C1B8620-F93F-4212-9015-5733E8A7D967}"/>
              </a:ext>
            </a:extLst>
          </p:cNvPr>
          <p:cNvCxnSpPr>
            <a:cxnSpLocks/>
          </p:cNvCxnSpPr>
          <p:nvPr/>
        </p:nvCxnSpPr>
        <p:spPr>
          <a:xfrm>
            <a:off x="-1351526" y="1066340"/>
            <a:ext cx="0" cy="10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Connecteur droit 95">
            <a:extLst>
              <a:ext uri="{FF2B5EF4-FFF2-40B4-BE49-F238E27FC236}">
                <a16:creationId xmlns:a16="http://schemas.microsoft.com/office/drawing/2014/main" id="{F523A1A2-2DB4-44E9-AED0-087FC06302E8}"/>
              </a:ext>
            </a:extLst>
          </p:cNvPr>
          <p:cNvCxnSpPr>
            <a:cxnSpLocks/>
          </p:cNvCxnSpPr>
          <p:nvPr/>
        </p:nvCxnSpPr>
        <p:spPr>
          <a:xfrm>
            <a:off x="10832339" y="462836"/>
            <a:ext cx="0" cy="612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 coins arrondis 57">
            <a:extLst>
              <a:ext uri="{FF2B5EF4-FFF2-40B4-BE49-F238E27FC236}">
                <a16:creationId xmlns:a16="http://schemas.microsoft.com/office/drawing/2014/main" id="{BE3684DA-B3B6-4419-AC8F-B250ECC8D470}"/>
              </a:ext>
            </a:extLst>
          </p:cNvPr>
          <p:cNvSpPr/>
          <p:nvPr/>
        </p:nvSpPr>
        <p:spPr>
          <a:xfrm>
            <a:off x="5580650" y="31403"/>
            <a:ext cx="1149675" cy="360000"/>
          </a:xfrm>
          <a:prstGeom prst="roundRect">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100" dirty="0" err="1">
                <a:solidFill>
                  <a:sysClr val="windowText" lastClr="000000"/>
                </a:solidFill>
                <a:latin typeface="Consolas" panose="020B0609020204030204" pitchFamily="49" charset="0"/>
              </a:rPr>
              <a:t>Coeur</a:t>
            </a:r>
            <a:endParaRPr lang="fr-FR" sz="1100" dirty="0">
              <a:solidFill>
                <a:sysClr val="windowText" lastClr="000000"/>
              </a:solidFill>
              <a:latin typeface="Consolas" panose="020B0609020204030204" pitchFamily="49" charset="0"/>
            </a:endParaRPr>
          </a:p>
        </p:txBody>
      </p:sp>
      <p:cxnSp>
        <p:nvCxnSpPr>
          <p:cNvPr id="78" name="Connecteur droit 77">
            <a:extLst>
              <a:ext uri="{FF2B5EF4-FFF2-40B4-BE49-F238E27FC236}">
                <a16:creationId xmlns:a16="http://schemas.microsoft.com/office/drawing/2014/main" id="{7A3DA21B-6A23-4506-BDC4-974A59278C0C}"/>
              </a:ext>
            </a:extLst>
          </p:cNvPr>
          <p:cNvCxnSpPr>
            <a:cxnSpLocks/>
          </p:cNvCxnSpPr>
          <p:nvPr/>
        </p:nvCxnSpPr>
        <p:spPr>
          <a:xfrm>
            <a:off x="6144875" y="475284"/>
            <a:ext cx="0" cy="612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Connecteur droit avec flèche 143">
            <a:extLst>
              <a:ext uri="{FF2B5EF4-FFF2-40B4-BE49-F238E27FC236}">
                <a16:creationId xmlns:a16="http://schemas.microsoft.com/office/drawing/2014/main" id="{4ED4746F-BEAD-4107-A43C-475D4220FD5E}"/>
              </a:ext>
            </a:extLst>
          </p:cNvPr>
          <p:cNvCxnSpPr>
            <a:cxnSpLocks/>
          </p:cNvCxnSpPr>
          <p:nvPr/>
        </p:nvCxnSpPr>
        <p:spPr>
          <a:xfrm>
            <a:off x="6154481" y="1939832"/>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ZoneTexte 144">
            <a:extLst>
              <a:ext uri="{FF2B5EF4-FFF2-40B4-BE49-F238E27FC236}">
                <a16:creationId xmlns:a16="http://schemas.microsoft.com/office/drawing/2014/main" id="{10CC91C5-A0E6-42A5-8ECC-9241C04A76AC}"/>
              </a:ext>
            </a:extLst>
          </p:cNvPr>
          <p:cNvSpPr txBox="1"/>
          <p:nvPr/>
        </p:nvSpPr>
        <p:spPr>
          <a:xfrm>
            <a:off x="6154479" y="1512846"/>
            <a:ext cx="4679991" cy="430887"/>
          </a:xfrm>
          <a:prstGeom prst="rect">
            <a:avLst/>
          </a:prstGeom>
          <a:noFill/>
        </p:spPr>
        <p:txBody>
          <a:bodyPr wrap="square" rtlCol="0">
            <a:spAutoFit/>
          </a:bodyPr>
          <a:lstStyle/>
          <a:p>
            <a:pPr algn="ctr"/>
            <a:r>
              <a:rPr lang="fr-FR" sz="1100" dirty="0">
                <a:latin typeface="Consolas" panose="020B0609020204030204" pitchFamily="49" charset="0"/>
              </a:rPr>
              <a:t>Mise en relation de témoins, avec la liste des bénéficiaires</a:t>
            </a:r>
          </a:p>
        </p:txBody>
      </p:sp>
      <p:sp>
        <p:nvSpPr>
          <p:cNvPr id="2" name="Éclair 1">
            <a:extLst>
              <a:ext uri="{FF2B5EF4-FFF2-40B4-BE49-F238E27FC236}">
                <a16:creationId xmlns:a16="http://schemas.microsoft.com/office/drawing/2014/main" id="{9A9F1381-BFB2-4D81-A320-739B0FEB3C74}"/>
              </a:ext>
            </a:extLst>
          </p:cNvPr>
          <p:cNvSpPr/>
          <p:nvPr/>
        </p:nvSpPr>
        <p:spPr>
          <a:xfrm>
            <a:off x="5926073" y="675493"/>
            <a:ext cx="184812" cy="26161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3" name="Connecteur droit avec flèche 82">
            <a:extLst>
              <a:ext uri="{FF2B5EF4-FFF2-40B4-BE49-F238E27FC236}">
                <a16:creationId xmlns:a16="http://schemas.microsoft.com/office/drawing/2014/main" id="{B0F257DD-5368-4E08-866A-2F53532F2577}"/>
              </a:ext>
            </a:extLst>
          </p:cNvPr>
          <p:cNvCxnSpPr>
            <a:cxnSpLocks/>
          </p:cNvCxnSpPr>
          <p:nvPr/>
        </p:nvCxnSpPr>
        <p:spPr>
          <a:xfrm flipH="1">
            <a:off x="6155924" y="2456193"/>
            <a:ext cx="46800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ZoneTexte 83">
            <a:extLst>
              <a:ext uri="{FF2B5EF4-FFF2-40B4-BE49-F238E27FC236}">
                <a16:creationId xmlns:a16="http://schemas.microsoft.com/office/drawing/2014/main" id="{716180BB-A890-458D-B769-8960F12D3AF9}"/>
              </a:ext>
            </a:extLst>
          </p:cNvPr>
          <p:cNvSpPr txBox="1"/>
          <p:nvPr/>
        </p:nvSpPr>
        <p:spPr>
          <a:xfrm>
            <a:off x="6153922" y="2029382"/>
            <a:ext cx="4669371" cy="430887"/>
          </a:xfrm>
          <a:prstGeom prst="rect">
            <a:avLst/>
          </a:prstGeom>
          <a:noFill/>
        </p:spPr>
        <p:txBody>
          <a:bodyPr wrap="square" rtlCol="0">
            <a:spAutoFit/>
          </a:bodyPr>
          <a:lstStyle/>
          <a:p>
            <a:pPr algn="ctr"/>
            <a:r>
              <a:rPr lang="fr-FR" sz="1100" dirty="0">
                <a:latin typeface="Consolas" panose="020B0609020204030204" pitchFamily="49" charset="0"/>
              </a:rPr>
              <a:t>Liste des bénéficiaires avec taux de rapprochement aux témoins</a:t>
            </a:r>
          </a:p>
        </p:txBody>
      </p:sp>
      <p:grpSp>
        <p:nvGrpSpPr>
          <p:cNvPr id="92" name="Groupe 91">
            <a:extLst>
              <a:ext uri="{FF2B5EF4-FFF2-40B4-BE49-F238E27FC236}">
                <a16:creationId xmlns:a16="http://schemas.microsoft.com/office/drawing/2014/main" id="{E73B8176-748B-4353-AB30-9E11F0B514AD}"/>
              </a:ext>
            </a:extLst>
          </p:cNvPr>
          <p:cNvGrpSpPr/>
          <p:nvPr/>
        </p:nvGrpSpPr>
        <p:grpSpPr>
          <a:xfrm>
            <a:off x="6156910" y="2585961"/>
            <a:ext cx="676769" cy="373407"/>
            <a:chOff x="6661259" y="4313842"/>
            <a:chExt cx="676769" cy="373407"/>
          </a:xfrm>
        </p:grpSpPr>
        <p:cxnSp>
          <p:nvCxnSpPr>
            <p:cNvPr id="94" name="Connecteur droit avec flèche 93">
              <a:extLst>
                <a:ext uri="{FF2B5EF4-FFF2-40B4-BE49-F238E27FC236}">
                  <a16:creationId xmlns:a16="http://schemas.microsoft.com/office/drawing/2014/main" id="{1261BA8F-9F9E-4857-8447-735FF2031687}"/>
                </a:ext>
              </a:extLst>
            </p:cNvPr>
            <p:cNvCxnSpPr>
              <a:cxnSpLocks/>
            </p:cNvCxnSpPr>
            <p:nvPr/>
          </p:nvCxnSpPr>
          <p:spPr>
            <a:xfrm>
              <a:off x="6661259" y="4313842"/>
              <a:ext cx="676769"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Connecteur droit avec flèche 94">
              <a:extLst>
                <a:ext uri="{FF2B5EF4-FFF2-40B4-BE49-F238E27FC236}">
                  <a16:creationId xmlns:a16="http://schemas.microsoft.com/office/drawing/2014/main" id="{1686FF57-5B60-40A0-8FDF-440FF81CC847}"/>
                </a:ext>
              </a:extLst>
            </p:cNvPr>
            <p:cNvCxnSpPr>
              <a:cxnSpLocks/>
            </p:cNvCxnSpPr>
            <p:nvPr/>
          </p:nvCxnSpPr>
          <p:spPr>
            <a:xfrm flipH="1">
              <a:off x="6679969" y="4666539"/>
              <a:ext cx="658059"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Connecteur droit avec flèche 96">
              <a:extLst>
                <a:ext uri="{FF2B5EF4-FFF2-40B4-BE49-F238E27FC236}">
                  <a16:creationId xmlns:a16="http://schemas.microsoft.com/office/drawing/2014/main" id="{6A588C65-F9C5-4520-8150-08B10924D0A6}"/>
                </a:ext>
              </a:extLst>
            </p:cNvPr>
            <p:cNvCxnSpPr>
              <a:cxnSpLocks/>
            </p:cNvCxnSpPr>
            <p:nvPr/>
          </p:nvCxnSpPr>
          <p:spPr>
            <a:xfrm>
              <a:off x="7338028" y="4313842"/>
              <a:ext cx="0" cy="3734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8" name="ZoneTexte 97">
            <a:extLst>
              <a:ext uri="{FF2B5EF4-FFF2-40B4-BE49-F238E27FC236}">
                <a16:creationId xmlns:a16="http://schemas.microsoft.com/office/drawing/2014/main" id="{34D80851-A00B-4C30-AE24-9C789835D41B}"/>
              </a:ext>
            </a:extLst>
          </p:cNvPr>
          <p:cNvSpPr txBox="1"/>
          <p:nvPr/>
        </p:nvSpPr>
        <p:spPr>
          <a:xfrm>
            <a:off x="6836925" y="2595689"/>
            <a:ext cx="2935555" cy="261610"/>
          </a:xfrm>
          <a:prstGeom prst="rect">
            <a:avLst/>
          </a:prstGeom>
          <a:noFill/>
        </p:spPr>
        <p:txBody>
          <a:bodyPr wrap="square" rtlCol="0">
            <a:spAutoFit/>
          </a:bodyPr>
          <a:lstStyle/>
          <a:p>
            <a:pPr algn="ctr"/>
            <a:r>
              <a:rPr lang="fr-FR" sz="1100" dirty="0">
                <a:latin typeface="Consolas" panose="020B0609020204030204" pitchFamily="49" charset="0"/>
              </a:rPr>
              <a:t>Mise en forme de la liste</a:t>
            </a:r>
          </a:p>
        </p:txBody>
      </p:sp>
      <p:grpSp>
        <p:nvGrpSpPr>
          <p:cNvPr id="19" name="Groupe 18">
            <a:extLst>
              <a:ext uri="{FF2B5EF4-FFF2-40B4-BE49-F238E27FC236}">
                <a16:creationId xmlns:a16="http://schemas.microsoft.com/office/drawing/2014/main" id="{D5EF03E8-473C-4F0E-A0D6-3E3ED125C160}"/>
              </a:ext>
            </a:extLst>
          </p:cNvPr>
          <p:cNvGrpSpPr/>
          <p:nvPr/>
        </p:nvGrpSpPr>
        <p:grpSpPr>
          <a:xfrm>
            <a:off x="6141291" y="1074330"/>
            <a:ext cx="676769" cy="373407"/>
            <a:chOff x="6661259" y="4313842"/>
            <a:chExt cx="676769" cy="373407"/>
          </a:xfrm>
        </p:grpSpPr>
        <p:cxnSp>
          <p:nvCxnSpPr>
            <p:cNvPr id="20" name="Connecteur droit avec flèche 19">
              <a:extLst>
                <a:ext uri="{FF2B5EF4-FFF2-40B4-BE49-F238E27FC236}">
                  <a16:creationId xmlns:a16="http://schemas.microsoft.com/office/drawing/2014/main" id="{BDF207AF-4210-4356-8353-E0773F776F0F}"/>
                </a:ext>
              </a:extLst>
            </p:cNvPr>
            <p:cNvCxnSpPr>
              <a:cxnSpLocks/>
            </p:cNvCxnSpPr>
            <p:nvPr/>
          </p:nvCxnSpPr>
          <p:spPr>
            <a:xfrm>
              <a:off x="6661259" y="4313842"/>
              <a:ext cx="676769"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B8E61711-E8E2-4EB0-AAB8-D92D825A64B4}"/>
                </a:ext>
              </a:extLst>
            </p:cNvPr>
            <p:cNvCxnSpPr>
              <a:cxnSpLocks/>
            </p:cNvCxnSpPr>
            <p:nvPr/>
          </p:nvCxnSpPr>
          <p:spPr>
            <a:xfrm flipH="1">
              <a:off x="6679969" y="4666539"/>
              <a:ext cx="658059"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A04B06BD-E03D-456D-85E2-B5D7E3C9DC3F}"/>
                </a:ext>
              </a:extLst>
            </p:cNvPr>
            <p:cNvCxnSpPr>
              <a:cxnSpLocks/>
            </p:cNvCxnSpPr>
            <p:nvPr/>
          </p:nvCxnSpPr>
          <p:spPr>
            <a:xfrm>
              <a:off x="7338028" y="4313842"/>
              <a:ext cx="0" cy="3734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3" name="ZoneTexte 22">
            <a:extLst>
              <a:ext uri="{FF2B5EF4-FFF2-40B4-BE49-F238E27FC236}">
                <a16:creationId xmlns:a16="http://schemas.microsoft.com/office/drawing/2014/main" id="{5ACC4FBE-03FD-4B53-B798-F315079BC906}"/>
              </a:ext>
            </a:extLst>
          </p:cNvPr>
          <p:cNvSpPr txBox="1"/>
          <p:nvPr/>
        </p:nvSpPr>
        <p:spPr>
          <a:xfrm>
            <a:off x="6821306" y="1025690"/>
            <a:ext cx="2935555" cy="430887"/>
          </a:xfrm>
          <a:prstGeom prst="rect">
            <a:avLst/>
          </a:prstGeom>
          <a:noFill/>
        </p:spPr>
        <p:txBody>
          <a:bodyPr wrap="square" rtlCol="0">
            <a:spAutoFit/>
          </a:bodyPr>
          <a:lstStyle/>
          <a:p>
            <a:pPr algn="ctr"/>
            <a:r>
              <a:rPr lang="fr-FR" sz="1100" dirty="0">
                <a:latin typeface="Consolas" panose="020B0609020204030204" pitchFamily="49" charset="0"/>
              </a:rPr>
              <a:t>Création de cas témoins de surendettement</a:t>
            </a:r>
          </a:p>
        </p:txBody>
      </p:sp>
      <p:sp>
        <p:nvSpPr>
          <p:cNvPr id="24" name="ZoneTexte 23">
            <a:extLst>
              <a:ext uri="{FF2B5EF4-FFF2-40B4-BE49-F238E27FC236}">
                <a16:creationId xmlns:a16="http://schemas.microsoft.com/office/drawing/2014/main" id="{62751777-BCBF-4108-B68D-87182D59AD2C}"/>
              </a:ext>
            </a:extLst>
          </p:cNvPr>
          <p:cNvSpPr txBox="1"/>
          <p:nvPr/>
        </p:nvSpPr>
        <p:spPr>
          <a:xfrm>
            <a:off x="3472790" y="473832"/>
            <a:ext cx="2848024" cy="523220"/>
          </a:xfrm>
          <a:prstGeom prst="rect">
            <a:avLst/>
          </a:prstGeom>
          <a:noFill/>
        </p:spPr>
        <p:txBody>
          <a:bodyPr wrap="square" rtlCol="0">
            <a:spAutoFit/>
          </a:bodyPr>
          <a:lstStyle/>
          <a:p>
            <a:pPr algn="ctr"/>
            <a:r>
              <a:rPr lang="fr-FR" sz="2800" dirty="0">
                <a:latin typeface="Consolas" panose="020B0609020204030204" pitchFamily="49" charset="0"/>
              </a:rPr>
              <a:t>Scénario 2</a:t>
            </a:r>
          </a:p>
        </p:txBody>
      </p:sp>
    </p:spTree>
    <p:extLst>
      <p:ext uri="{BB962C8B-B14F-4D97-AF65-F5344CB8AC3E}">
        <p14:creationId xmlns:p14="http://schemas.microsoft.com/office/powerpoint/2010/main" val="426968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0E660B-8099-4521-8E32-ACE2133E3F52}"/>
              </a:ext>
            </a:extLst>
          </p:cNvPr>
          <p:cNvSpPr/>
          <p:nvPr/>
        </p:nvSpPr>
        <p:spPr>
          <a:xfrm>
            <a:off x="616226" y="1292087"/>
            <a:ext cx="4320000" cy="43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800" dirty="0" err="1"/>
              <a:t>Angular</a:t>
            </a:r>
            <a:endParaRPr lang="fr-FR" sz="2800" dirty="0"/>
          </a:p>
        </p:txBody>
      </p:sp>
      <p:sp>
        <p:nvSpPr>
          <p:cNvPr id="25" name="Rectangle 24">
            <a:extLst>
              <a:ext uri="{FF2B5EF4-FFF2-40B4-BE49-F238E27FC236}">
                <a16:creationId xmlns:a16="http://schemas.microsoft.com/office/drawing/2014/main" id="{1F20CC12-4996-4ACE-B41F-CE873DF96F5C}"/>
              </a:ext>
            </a:extLst>
          </p:cNvPr>
          <p:cNvSpPr/>
          <p:nvPr/>
        </p:nvSpPr>
        <p:spPr>
          <a:xfrm>
            <a:off x="6891130" y="1292087"/>
            <a:ext cx="4320000" cy="432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2800" dirty="0"/>
              <a:t>Python</a:t>
            </a:r>
          </a:p>
        </p:txBody>
      </p:sp>
      <p:sp>
        <p:nvSpPr>
          <p:cNvPr id="4" name="Rectangle 3">
            <a:extLst>
              <a:ext uri="{FF2B5EF4-FFF2-40B4-BE49-F238E27FC236}">
                <a16:creationId xmlns:a16="http://schemas.microsoft.com/office/drawing/2014/main" id="{C8A79B99-F2D7-4CB0-9462-B14B75352507}"/>
              </a:ext>
            </a:extLst>
          </p:cNvPr>
          <p:cNvSpPr/>
          <p:nvPr/>
        </p:nvSpPr>
        <p:spPr>
          <a:xfrm>
            <a:off x="387626" y="2242930"/>
            <a:ext cx="1739348" cy="12622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IHM</a:t>
            </a:r>
          </a:p>
        </p:txBody>
      </p:sp>
      <p:sp>
        <p:nvSpPr>
          <p:cNvPr id="27" name="Rectangle 26">
            <a:extLst>
              <a:ext uri="{FF2B5EF4-FFF2-40B4-BE49-F238E27FC236}">
                <a16:creationId xmlns:a16="http://schemas.microsoft.com/office/drawing/2014/main" id="{77E3DDE9-B299-4148-AD53-B098FA26B71E}"/>
              </a:ext>
            </a:extLst>
          </p:cNvPr>
          <p:cNvSpPr/>
          <p:nvPr/>
        </p:nvSpPr>
        <p:spPr>
          <a:xfrm>
            <a:off x="1843709" y="4033630"/>
            <a:ext cx="1739348" cy="12622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err="1"/>
              <a:t>Coeur</a:t>
            </a:r>
            <a:endParaRPr lang="fr-FR" dirty="0"/>
          </a:p>
        </p:txBody>
      </p:sp>
      <p:sp>
        <p:nvSpPr>
          <p:cNvPr id="28" name="Rectangle 27">
            <a:extLst>
              <a:ext uri="{FF2B5EF4-FFF2-40B4-BE49-F238E27FC236}">
                <a16:creationId xmlns:a16="http://schemas.microsoft.com/office/drawing/2014/main" id="{DDB7B687-0CE4-482A-B2CB-D8B018B4771F}"/>
              </a:ext>
            </a:extLst>
          </p:cNvPr>
          <p:cNvSpPr/>
          <p:nvPr/>
        </p:nvSpPr>
        <p:spPr>
          <a:xfrm>
            <a:off x="3425478" y="2242930"/>
            <a:ext cx="1739348" cy="12622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Services</a:t>
            </a:r>
          </a:p>
        </p:txBody>
      </p:sp>
      <p:sp>
        <p:nvSpPr>
          <p:cNvPr id="29" name="Rectangle 28">
            <a:extLst>
              <a:ext uri="{FF2B5EF4-FFF2-40B4-BE49-F238E27FC236}">
                <a16:creationId xmlns:a16="http://schemas.microsoft.com/office/drawing/2014/main" id="{4D2049B4-037F-4EC8-BD0C-733833BF7C0D}"/>
              </a:ext>
            </a:extLst>
          </p:cNvPr>
          <p:cNvSpPr/>
          <p:nvPr/>
        </p:nvSpPr>
        <p:spPr>
          <a:xfrm>
            <a:off x="6662530" y="2242930"/>
            <a:ext cx="1739348" cy="12622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Services</a:t>
            </a:r>
          </a:p>
          <a:p>
            <a:pPr algn="ctr"/>
            <a:r>
              <a:rPr lang="fr-FR" dirty="0"/>
              <a:t>FLASK</a:t>
            </a:r>
          </a:p>
        </p:txBody>
      </p:sp>
      <p:sp>
        <p:nvSpPr>
          <p:cNvPr id="31" name="Rectangle 30">
            <a:extLst>
              <a:ext uri="{FF2B5EF4-FFF2-40B4-BE49-F238E27FC236}">
                <a16:creationId xmlns:a16="http://schemas.microsoft.com/office/drawing/2014/main" id="{8C6929FF-8081-48A7-A561-26673803B8AC}"/>
              </a:ext>
            </a:extLst>
          </p:cNvPr>
          <p:cNvSpPr/>
          <p:nvPr/>
        </p:nvSpPr>
        <p:spPr>
          <a:xfrm>
            <a:off x="9210263" y="3821596"/>
            <a:ext cx="1739348" cy="12622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IA</a:t>
            </a:r>
          </a:p>
        </p:txBody>
      </p:sp>
      <p:cxnSp>
        <p:nvCxnSpPr>
          <p:cNvPr id="6" name="Connecteur droit avec flèche 5">
            <a:extLst>
              <a:ext uri="{FF2B5EF4-FFF2-40B4-BE49-F238E27FC236}">
                <a16:creationId xmlns:a16="http://schemas.microsoft.com/office/drawing/2014/main" id="{36C3A510-EC4F-4C48-B670-328E8F24EDC4}"/>
              </a:ext>
            </a:extLst>
          </p:cNvPr>
          <p:cNvCxnSpPr/>
          <p:nvPr/>
        </p:nvCxnSpPr>
        <p:spPr>
          <a:xfrm flipH="1">
            <a:off x="5245572" y="3340573"/>
            <a:ext cx="126889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A5EF6943-E596-4B9E-A5ED-7471BB6C27DA}"/>
              </a:ext>
            </a:extLst>
          </p:cNvPr>
          <p:cNvCxnSpPr>
            <a:cxnSpLocks/>
          </p:cNvCxnSpPr>
          <p:nvPr/>
        </p:nvCxnSpPr>
        <p:spPr>
          <a:xfrm flipH="1">
            <a:off x="3163959" y="3182180"/>
            <a:ext cx="689319" cy="11612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51584648-E7ED-4085-A8A6-DF82B3DC4D9B}"/>
              </a:ext>
            </a:extLst>
          </p:cNvPr>
          <p:cNvCxnSpPr>
            <a:cxnSpLocks/>
          </p:cNvCxnSpPr>
          <p:nvPr/>
        </p:nvCxnSpPr>
        <p:spPr>
          <a:xfrm flipH="1" flipV="1">
            <a:off x="1666255" y="3182180"/>
            <a:ext cx="583302" cy="12622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EF1FB8EE-8A2F-420C-BA61-9396EC91758B}"/>
              </a:ext>
            </a:extLst>
          </p:cNvPr>
          <p:cNvCxnSpPr>
            <a:cxnSpLocks/>
          </p:cNvCxnSpPr>
          <p:nvPr/>
        </p:nvCxnSpPr>
        <p:spPr>
          <a:xfrm flipH="1" flipV="1">
            <a:off x="8150088" y="3182180"/>
            <a:ext cx="1329447" cy="7575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FCF1B34C-2391-45BD-AA7A-DC58976EA386}"/>
              </a:ext>
            </a:extLst>
          </p:cNvPr>
          <p:cNvSpPr txBox="1"/>
          <p:nvPr/>
        </p:nvSpPr>
        <p:spPr>
          <a:xfrm>
            <a:off x="5606146" y="2971241"/>
            <a:ext cx="675121" cy="369332"/>
          </a:xfrm>
          <a:prstGeom prst="rect">
            <a:avLst/>
          </a:prstGeom>
          <a:noFill/>
        </p:spPr>
        <p:txBody>
          <a:bodyPr wrap="none" rtlCol="0">
            <a:spAutoFit/>
          </a:bodyPr>
          <a:lstStyle/>
          <a:p>
            <a:r>
              <a:rPr lang="fr-FR" dirty="0"/>
              <a:t>HTTP</a:t>
            </a:r>
          </a:p>
        </p:txBody>
      </p:sp>
      <p:grpSp>
        <p:nvGrpSpPr>
          <p:cNvPr id="48" name="Groupe 47">
            <a:extLst>
              <a:ext uri="{FF2B5EF4-FFF2-40B4-BE49-F238E27FC236}">
                <a16:creationId xmlns:a16="http://schemas.microsoft.com/office/drawing/2014/main" id="{FE3EBDD0-3B72-4A76-94AB-8DE6D95C9A3E}"/>
              </a:ext>
            </a:extLst>
          </p:cNvPr>
          <p:cNvGrpSpPr/>
          <p:nvPr/>
        </p:nvGrpSpPr>
        <p:grpSpPr>
          <a:xfrm>
            <a:off x="10534361" y="4974568"/>
            <a:ext cx="676769" cy="373407"/>
            <a:chOff x="6661259" y="4313842"/>
            <a:chExt cx="676769" cy="373407"/>
          </a:xfrm>
        </p:grpSpPr>
        <p:cxnSp>
          <p:nvCxnSpPr>
            <p:cNvPr id="49" name="Connecteur droit avec flèche 48">
              <a:extLst>
                <a:ext uri="{FF2B5EF4-FFF2-40B4-BE49-F238E27FC236}">
                  <a16:creationId xmlns:a16="http://schemas.microsoft.com/office/drawing/2014/main" id="{5B234BA6-26B8-4707-A18C-0BAE5FD7DEA1}"/>
                </a:ext>
              </a:extLst>
            </p:cNvPr>
            <p:cNvCxnSpPr>
              <a:cxnSpLocks/>
            </p:cNvCxnSpPr>
            <p:nvPr/>
          </p:nvCxnSpPr>
          <p:spPr>
            <a:xfrm>
              <a:off x="6661259" y="4313842"/>
              <a:ext cx="676769"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51EECAA7-39FB-4B69-A800-40FF05F6F230}"/>
                </a:ext>
              </a:extLst>
            </p:cNvPr>
            <p:cNvCxnSpPr>
              <a:cxnSpLocks/>
            </p:cNvCxnSpPr>
            <p:nvPr/>
          </p:nvCxnSpPr>
          <p:spPr>
            <a:xfrm flipH="1">
              <a:off x="6679969" y="4666539"/>
              <a:ext cx="658059"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3BF9B55B-0DAF-4AB4-9A65-FD7361A15DD8}"/>
                </a:ext>
              </a:extLst>
            </p:cNvPr>
            <p:cNvCxnSpPr>
              <a:cxnSpLocks/>
            </p:cNvCxnSpPr>
            <p:nvPr/>
          </p:nvCxnSpPr>
          <p:spPr>
            <a:xfrm>
              <a:off x="7338028" y="4313842"/>
              <a:ext cx="0" cy="3734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6" name="ZoneTexte 55">
            <a:extLst>
              <a:ext uri="{FF2B5EF4-FFF2-40B4-BE49-F238E27FC236}">
                <a16:creationId xmlns:a16="http://schemas.microsoft.com/office/drawing/2014/main" id="{D6DF5E4B-B6D9-4864-814E-F46FD2FBBC5C}"/>
              </a:ext>
            </a:extLst>
          </p:cNvPr>
          <p:cNvSpPr txBox="1"/>
          <p:nvPr/>
        </p:nvSpPr>
        <p:spPr>
          <a:xfrm>
            <a:off x="5404649" y="248092"/>
            <a:ext cx="1146468" cy="369332"/>
          </a:xfrm>
          <a:prstGeom prst="rect">
            <a:avLst/>
          </a:prstGeom>
          <a:noFill/>
        </p:spPr>
        <p:txBody>
          <a:bodyPr wrap="none" rtlCol="0">
            <a:spAutoFit/>
          </a:bodyPr>
          <a:lstStyle/>
          <a:p>
            <a:r>
              <a:rPr lang="fr-FR" dirty="0"/>
              <a:t>Solution A</a:t>
            </a:r>
          </a:p>
        </p:txBody>
      </p:sp>
      <p:cxnSp>
        <p:nvCxnSpPr>
          <p:cNvPr id="57" name="Connecteur droit avec flèche 56">
            <a:extLst>
              <a:ext uri="{FF2B5EF4-FFF2-40B4-BE49-F238E27FC236}">
                <a16:creationId xmlns:a16="http://schemas.microsoft.com/office/drawing/2014/main" id="{E1C26824-1536-4756-B7FD-E90F07F2DE40}"/>
              </a:ext>
            </a:extLst>
          </p:cNvPr>
          <p:cNvCxnSpPr>
            <a:cxnSpLocks/>
          </p:cNvCxnSpPr>
          <p:nvPr/>
        </p:nvCxnSpPr>
        <p:spPr>
          <a:xfrm>
            <a:off x="5326107" y="2747781"/>
            <a:ext cx="118835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ZoneTexte 58">
            <a:extLst>
              <a:ext uri="{FF2B5EF4-FFF2-40B4-BE49-F238E27FC236}">
                <a16:creationId xmlns:a16="http://schemas.microsoft.com/office/drawing/2014/main" id="{AA86C406-FCD3-410E-8869-6BF6F00B22C1}"/>
              </a:ext>
            </a:extLst>
          </p:cNvPr>
          <p:cNvSpPr txBox="1"/>
          <p:nvPr/>
        </p:nvSpPr>
        <p:spPr>
          <a:xfrm>
            <a:off x="5567940" y="5295899"/>
            <a:ext cx="675121" cy="369332"/>
          </a:xfrm>
          <a:prstGeom prst="rect">
            <a:avLst/>
          </a:prstGeom>
          <a:noFill/>
        </p:spPr>
        <p:txBody>
          <a:bodyPr wrap="square" rtlCol="0">
            <a:spAutoFit/>
          </a:bodyPr>
          <a:lstStyle/>
          <a:p>
            <a:r>
              <a:rPr lang="fr-FR" dirty="0"/>
              <a:t>JSON</a:t>
            </a:r>
          </a:p>
        </p:txBody>
      </p:sp>
      <p:cxnSp>
        <p:nvCxnSpPr>
          <p:cNvPr id="60" name="Connecteur droit avec flèche 59">
            <a:extLst>
              <a:ext uri="{FF2B5EF4-FFF2-40B4-BE49-F238E27FC236}">
                <a16:creationId xmlns:a16="http://schemas.microsoft.com/office/drawing/2014/main" id="{9151E977-4852-49A9-8490-F89644E3F352}"/>
              </a:ext>
            </a:extLst>
          </p:cNvPr>
          <p:cNvCxnSpPr>
            <a:cxnSpLocks/>
          </p:cNvCxnSpPr>
          <p:nvPr/>
        </p:nvCxnSpPr>
        <p:spPr>
          <a:xfrm flipH="1">
            <a:off x="6306749" y="4974568"/>
            <a:ext cx="3172786" cy="5059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droit avec flèche 64">
            <a:extLst>
              <a:ext uri="{FF2B5EF4-FFF2-40B4-BE49-F238E27FC236}">
                <a16:creationId xmlns:a16="http://schemas.microsoft.com/office/drawing/2014/main" id="{41F82773-79AA-4678-A622-2BAF36F79759}"/>
              </a:ext>
            </a:extLst>
          </p:cNvPr>
          <p:cNvCxnSpPr>
            <a:cxnSpLocks/>
          </p:cNvCxnSpPr>
          <p:nvPr/>
        </p:nvCxnSpPr>
        <p:spPr>
          <a:xfrm flipH="1" flipV="1">
            <a:off x="3349835" y="5072274"/>
            <a:ext cx="2170772" cy="3543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66">
            <a:extLst>
              <a:ext uri="{FF2B5EF4-FFF2-40B4-BE49-F238E27FC236}">
                <a16:creationId xmlns:a16="http://schemas.microsoft.com/office/drawing/2014/main" id="{33DE54B5-0594-4740-9434-D031D523B9E7}"/>
              </a:ext>
            </a:extLst>
          </p:cNvPr>
          <p:cNvCxnSpPr>
            <a:cxnSpLocks/>
            <a:stCxn id="29" idx="3"/>
            <a:endCxn id="31" idx="0"/>
          </p:cNvCxnSpPr>
          <p:nvPr/>
        </p:nvCxnSpPr>
        <p:spPr>
          <a:xfrm>
            <a:off x="8401878" y="2874065"/>
            <a:ext cx="1678059" cy="9475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ZoneTexte 69">
            <a:extLst>
              <a:ext uri="{FF2B5EF4-FFF2-40B4-BE49-F238E27FC236}">
                <a16:creationId xmlns:a16="http://schemas.microsoft.com/office/drawing/2014/main" id="{DB0F9495-7493-4D53-9DBC-51DF6D6CFEEA}"/>
              </a:ext>
            </a:extLst>
          </p:cNvPr>
          <p:cNvSpPr txBox="1"/>
          <p:nvPr/>
        </p:nvSpPr>
        <p:spPr>
          <a:xfrm>
            <a:off x="5148547" y="2339656"/>
            <a:ext cx="1556195" cy="369332"/>
          </a:xfrm>
          <a:prstGeom prst="rect">
            <a:avLst/>
          </a:prstGeom>
          <a:noFill/>
        </p:spPr>
        <p:txBody>
          <a:bodyPr wrap="none" rtlCol="0">
            <a:spAutoFit/>
          </a:bodyPr>
          <a:lstStyle/>
          <a:p>
            <a:r>
              <a:rPr lang="fr-FR" dirty="0"/>
              <a:t>Demande MAJ</a:t>
            </a:r>
          </a:p>
        </p:txBody>
      </p:sp>
    </p:spTree>
    <p:extLst>
      <p:ext uri="{BB962C8B-B14F-4D97-AF65-F5344CB8AC3E}">
        <p14:creationId xmlns:p14="http://schemas.microsoft.com/office/powerpoint/2010/main" val="2362901096"/>
      </p:ext>
    </p:extLst>
  </p:cSld>
  <p:clrMapOvr>
    <a:masterClrMapping/>
  </p:clrMapOvr>
</p:sld>
</file>

<file path=ppt/theme/theme1.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2.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3.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2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3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6.xml><?xml version="1.0" encoding="utf-8"?>
<a:theme xmlns:a="http://schemas.openxmlformats.org/drawingml/2006/main" name="4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7.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841BEB579458743BD8FC2C01B2777AC" ma:contentTypeVersion="9" ma:contentTypeDescription="Crée un document." ma:contentTypeScope="" ma:versionID="74191d734f5bcd3d0caa3f762a67ef43">
  <xsd:schema xmlns:xsd="http://www.w3.org/2001/XMLSchema" xmlns:xs="http://www.w3.org/2001/XMLSchema" xmlns:p="http://schemas.microsoft.com/office/2006/metadata/properties" xmlns:ns2="8fbf39c3-0681-44c7-94de-37f76ab1f911" xmlns:ns3="7c2bf749-26c1-4dbe-a76b-aca978c45ea6" targetNamespace="http://schemas.microsoft.com/office/2006/metadata/properties" ma:root="true" ma:fieldsID="db159a2b4b340d91629111c200eee8df" ns2:_="" ns3:_="">
    <xsd:import namespace="8fbf39c3-0681-44c7-94de-37f76ab1f911"/>
    <xsd:import namespace="7c2bf749-26c1-4dbe-a76b-aca978c45e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bf39c3-0681-44c7-94de-37f76ab1f9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c2bf749-26c1-4dbe-a76b-aca978c45ea6"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20CB3C-7DB0-4898-8186-5C5A2B06B4F2}">
  <ds:schemaRefs>
    <ds:schemaRef ds:uri="8fbf39c3-0681-44c7-94de-37f76ab1f91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E4D592C-206B-4219-B227-48A6E37A032C}">
  <ds:schemaRefs>
    <ds:schemaRef ds:uri="http://schemas.microsoft.com/sharepoint/v3/contenttype/forms"/>
  </ds:schemaRefs>
</ds:datastoreItem>
</file>

<file path=customXml/itemProps3.xml><?xml version="1.0" encoding="utf-8"?>
<ds:datastoreItem xmlns:ds="http://schemas.openxmlformats.org/officeDocument/2006/customXml" ds:itemID="{ED186EE6-E787-44D5-A11D-FEA1D866BF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bf39c3-0681-44c7-94de-37f76ab1f911"/>
    <ds:schemaRef ds:uri="7c2bf749-26c1-4dbe-a76b-aca978c45e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Capgemini_Template</Template>
  <TotalTime>5440</TotalTime>
  <Words>1227</Words>
  <Application>Microsoft Office PowerPoint</Application>
  <PresentationFormat>Grand écran</PresentationFormat>
  <Paragraphs>251</Paragraphs>
  <Slides>16</Slides>
  <Notes>2</Notes>
  <HiddenSlides>0</HiddenSlides>
  <MMClips>0</MMClips>
  <ScaleCrop>false</ScaleCrop>
  <HeadingPairs>
    <vt:vector size="6" baseType="variant">
      <vt:variant>
        <vt:lpstr>Polices utilisées</vt:lpstr>
      </vt:variant>
      <vt:variant>
        <vt:i4>5</vt:i4>
      </vt:variant>
      <vt:variant>
        <vt:lpstr>Thème</vt:lpstr>
      </vt:variant>
      <vt:variant>
        <vt:i4>6</vt:i4>
      </vt:variant>
      <vt:variant>
        <vt:lpstr>Titres des diapositives</vt:lpstr>
      </vt:variant>
      <vt:variant>
        <vt:i4>16</vt:i4>
      </vt:variant>
    </vt:vector>
  </HeadingPairs>
  <TitlesOfParts>
    <vt:vector size="27" baseType="lpstr">
      <vt:lpstr>Arial</vt:lpstr>
      <vt:lpstr>Calibri</vt:lpstr>
      <vt:lpstr>Consolas</vt:lpstr>
      <vt:lpstr>Verdana</vt:lpstr>
      <vt:lpstr>Wingdings</vt:lpstr>
      <vt:lpstr>Content Layouts</vt:lpstr>
      <vt:lpstr>Content and Image Layouts</vt:lpstr>
      <vt:lpstr>1_Content Layouts</vt:lpstr>
      <vt:lpstr>2_Content Layouts</vt:lpstr>
      <vt:lpstr>3_Content Layouts</vt:lpstr>
      <vt:lpstr>4_Content Layouts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rerajend</dc:creator>
  <cp:lastModifiedBy>MOREL, Brice</cp:lastModifiedBy>
  <cp:revision>36</cp:revision>
  <cp:lastPrinted>2018-02-14T20:43:39Z</cp:lastPrinted>
  <dcterms:created xsi:type="dcterms:W3CDTF">2017-10-18T06:02:02Z</dcterms:created>
  <dcterms:modified xsi:type="dcterms:W3CDTF">2021-07-09T09:58:46Z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0x010100D841BEB579458743BD8FC2C01B2777AC</vt:lpwstr>
  </property>
</Properties>
</file>