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aleway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bold.fntdata"/><Relationship Id="rId11" Type="http://schemas.openxmlformats.org/officeDocument/2006/relationships/slide" Target="slides/slide6.xml"/><Relationship Id="rId22" Type="http://schemas.openxmlformats.org/officeDocument/2006/relationships/font" Target="fonts/Raleway-boldItalic.fntdata"/><Relationship Id="rId10" Type="http://schemas.openxmlformats.org/officeDocument/2006/relationships/slide" Target="slides/slide5.xml"/><Relationship Id="rId21" Type="http://schemas.openxmlformats.org/officeDocument/2006/relationships/font" Target="fonts/Raleway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7d33b40b4f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7d33b40b4f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d26a5c8d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d26a5c8d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d33b40b4f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d33b40b4f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d33b40b4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d33b40b4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d33b40b4f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d33b40b4f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d33b40b4f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d33b40b4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7d33b40b4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7d33b40b4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d33b40b4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d33b40b4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7d33b40b4f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7d33b40b4f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d33b40b4f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d33b40b4f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d33b40b4f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7d33b40b4f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7d33b40b4f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7d33b40b4f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85875" y="2644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85875" y="1738075"/>
            <a:ext cx="8183700" cy="86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743001"/>
            <a:ext cx="8520600" cy="200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Font typeface="Source Sans Pro"/>
              <a:buNone/>
              <a:defRPr sz="12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2845182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80700" y="2651100"/>
            <a:ext cx="8982600" cy="241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485875" y="1714500"/>
            <a:ext cx="8183700" cy="7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2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636800" y="80700"/>
            <a:ext cx="4426500" cy="4982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9" name="Google Shape;39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" name="Google Shape;40;p9"/>
          <p:cNvSpPr txBox="1"/>
          <p:nvPr>
            <p:ph type="title"/>
          </p:nvPr>
        </p:nvSpPr>
        <p:spPr>
          <a:xfrm>
            <a:off x="265500" y="1181700"/>
            <a:ext cx="4045200" cy="15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1" name="Google Shape;41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l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Source Sans Pro"/>
              <a:buChar char="●"/>
              <a:defRPr sz="18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●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○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Char char="■"/>
              <a:defRPr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2.png"/><Relationship Id="rId5" Type="http://schemas.openxmlformats.org/officeDocument/2006/relationships/hyperlink" Target="https://docs.google.com/spreadsheets/d/1mznUKv8FdT7y8g8xJ-YOjvLr2Ra7fUXO/edit?gid=1989456219#gid=1989456219" TargetMode="External"/><Relationship Id="rId6" Type="http://schemas.openxmlformats.org/officeDocument/2006/relationships/hyperlink" Target="https://docs.google.com/spreadsheets/d/1mznUKv8FdT7y8g8xJ-YOjvLr2Ra7fUXO/edit?gid=1989456219#gid=198945621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480150" y="302975"/>
            <a:ext cx="8183700" cy="147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CAPSTONE F2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“Proyecto FixSpot”</a:t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7775" y="2646650"/>
            <a:ext cx="2963700" cy="30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Integrantes:</a:t>
            </a:r>
            <a:br>
              <a:rPr lang="es" sz="1300">
                <a:solidFill>
                  <a:schemeClr val="lt1"/>
                </a:solidFill>
              </a:rPr>
            </a:b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Exequiel Albornoz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Jairo Marín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Jeffrey Ramírez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</a:t>
            </a:r>
            <a:r>
              <a:rPr lang="es" sz="1300">
                <a:solidFill>
                  <a:schemeClr val="lt1"/>
                </a:solidFill>
              </a:rPr>
              <a:t>Benjamín </a:t>
            </a:r>
            <a:r>
              <a:rPr lang="es" sz="1300">
                <a:solidFill>
                  <a:schemeClr val="lt1"/>
                </a:solidFill>
              </a:rPr>
              <a:t>Órdenes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Carrera: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-Ingeniería en Informática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Sede: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</a:rPr>
              <a:t>-Puente Alto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 u="sng">
                <a:solidFill>
                  <a:schemeClr val="lt1"/>
                </a:solidFill>
              </a:rPr>
              <a:t>Año:</a:t>
            </a:r>
            <a:endParaRPr b="1" sz="1300" u="sng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300">
                <a:solidFill>
                  <a:schemeClr val="lt1"/>
                </a:solidFill>
              </a:rPr>
              <a:t>-2025</a:t>
            </a:r>
            <a:endParaRPr sz="13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5836500" y="2917750"/>
            <a:ext cx="2586600" cy="16560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13400">
            <a:solidFill>
              <a:srgbClr val="1A1A1A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8500" lIns="128500" spcFirstLastPara="1" rIns="128500" wrap="square" tIns="1285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67">
              <a:highlight>
                <a:schemeClr val="dk2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4976" y="3079769"/>
            <a:ext cx="2149735" cy="1331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TECNOLOGÍAS</a:t>
            </a:r>
            <a:r>
              <a:rPr lang="es">
                <a:solidFill>
                  <a:schemeClr val="lt1"/>
                </a:solidFill>
              </a:rPr>
              <a:t> DEL DESARROLLO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4" name="Google Shape;144;p22"/>
          <p:cNvSpPr txBox="1"/>
          <p:nvPr>
            <p:ph type="title"/>
          </p:nvPr>
        </p:nvSpPr>
        <p:spPr>
          <a:xfrm>
            <a:off x="2263650" y="135942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Front-end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45" name="Google Shape;145;p22"/>
          <p:cNvSpPr txBox="1"/>
          <p:nvPr>
            <p:ph type="title"/>
          </p:nvPr>
        </p:nvSpPr>
        <p:spPr>
          <a:xfrm>
            <a:off x="2263650" y="2752335"/>
            <a:ext cx="4616700" cy="417900"/>
          </a:xfrm>
          <a:prstGeom prst="rect">
            <a:avLst/>
          </a:prstGeom>
          <a:solidFill>
            <a:srgbClr val="5E81C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48575" lIns="148575" spcFirstLastPara="1" rIns="148575" wrap="square" tIns="14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09"/>
              <a:buNone/>
            </a:pPr>
            <a:r>
              <a:rPr lang="es" sz="2112">
                <a:solidFill>
                  <a:schemeClr val="lt1"/>
                </a:solidFill>
              </a:rPr>
              <a:t>Back-end</a:t>
            </a:r>
            <a:endParaRPr sz="1625">
              <a:solidFill>
                <a:schemeClr val="lt1"/>
              </a:solidFill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2263650" y="1777213"/>
            <a:ext cx="4616700" cy="7740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HTML5, CSS, JavaScript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Boostrap 5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2263650" y="3170123"/>
            <a:ext cx="4616700" cy="11964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48575" lIns="148575" spcFirstLastPara="1" rIns="148575" wrap="square" tIns="148575">
            <a:noAutofit/>
          </a:bodyPr>
          <a:lstStyle/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Django 4.1</a:t>
            </a: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, Java (Para la app escritorio)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MySQL (MariaDB 10.4.31)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474662" lvl="0" marL="74295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5"/>
              <a:buFont typeface="Source Sans Pro"/>
              <a:buChar char="●"/>
            </a:pPr>
            <a:r>
              <a:rPr lang="es" sz="1625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API RESTful (Leaflet/Google maps, Hunter io, Paypal, Miindicador) </a:t>
            </a:r>
            <a:endParaRPr sz="1625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CRONOGRAMA DE ACTIVIDADES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RESUMEN DE COSTOS ESTIMADOS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363" y="1163675"/>
            <a:ext cx="8697278" cy="3770276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4"/>
          <p:cNvSpPr/>
          <p:nvPr/>
        </p:nvSpPr>
        <p:spPr>
          <a:xfrm>
            <a:off x="7509175" y="2671375"/>
            <a:ext cx="6192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CONCLUSIÓN FASE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25"/>
          <p:cNvSpPr txBox="1"/>
          <p:nvPr/>
        </p:nvSpPr>
        <p:spPr>
          <a:xfrm>
            <a:off x="352425" y="1247775"/>
            <a:ext cx="3495600" cy="35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FixSpot es una propuesta de solución clara, para talleres mecánicos y usuarios que tengan vehículos. Además de expandir la visibilidad de los talleres en el mercado.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 esta fase se definieron los objetivos, alcances, usuarios, requerimientos, etc, estableciendo una base sólida para avanzar hacia el diseño y desarrollo de la solución.</a:t>
            </a:r>
            <a:endParaRPr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75" y="1822806"/>
            <a:ext cx="3495600" cy="23932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INTEGRANTES Y ROLES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67" name="Google Shape;67;p14"/>
          <p:cNvGrpSpPr/>
          <p:nvPr/>
        </p:nvGrpSpPr>
        <p:grpSpPr>
          <a:xfrm>
            <a:off x="2456651" y="1198149"/>
            <a:ext cx="4230698" cy="2863782"/>
            <a:chOff x="0" y="-1"/>
            <a:chExt cx="6781052" cy="4590131"/>
          </a:xfrm>
        </p:grpSpPr>
        <p:sp>
          <p:nvSpPr>
            <p:cNvPr id="68" name="Google Shape;68;p14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4"/>
            <p:cNvSpPr txBox="1"/>
            <p:nvPr/>
          </p:nvSpPr>
          <p:spPr>
            <a:xfrm>
              <a:off x="1462937" y="-1"/>
              <a:ext cx="5318100" cy="111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Exequiel Albornoz Aránguiz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6947" lvl="1" marL="106947" marR="0" rtl="0" algn="l">
                <a:lnSpc>
                  <a:spcPct val="50000"/>
                </a:lnSpc>
                <a:spcBef>
                  <a:spcPts val="459"/>
                </a:spcBef>
                <a:spcAft>
                  <a:spcPts val="0"/>
                </a:spcAft>
                <a:buClr>
                  <a:srgbClr val="FFFFFF"/>
                </a:buClr>
                <a:buSzPts val="998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Owner Product</a:t>
              </a:r>
              <a:endParaRPr b="0" i="0" sz="99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6947" lvl="1" marL="106947" marR="0" rtl="0" algn="l">
                <a:lnSpc>
                  <a:spcPct val="70000"/>
                </a:lnSpc>
                <a:spcBef>
                  <a:spcPts val="459"/>
                </a:spcBef>
                <a:spcAft>
                  <a:spcPts val="0"/>
                </a:spcAft>
                <a:buClr>
                  <a:srgbClr val="FFFFFF"/>
                </a:buClr>
                <a:buSzPts val="998"/>
                <a:buFont typeface="Calibri"/>
                <a:buChar char="•"/>
              </a:pPr>
              <a:r>
                <a:rPr lang="es" sz="771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los objetivos, priorizar y gestionar el backlog, asegurar la calidad, tomar decisiones estratégicas, validar entregables y aprobar avances.</a:t>
              </a:r>
              <a:endParaRPr b="0" i="0" sz="1073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Jairo Marín Veloso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82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Scrum Master</a:t>
              </a:r>
              <a:endParaRPr b="0" i="0" sz="982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Facilitar la 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metodología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scrum en el equipo, coordinar reuniones de seguimiento, asegurar el cumplimiento de los plazos.</a:t>
              </a:r>
              <a:endParaRPr b="0" i="0" sz="75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4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Jeffrey Ramírez Zuñiga</a:t>
              </a:r>
              <a:endParaRPr sz="873"/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Desarrollo</a:t>
              </a:r>
              <a:endParaRPr sz="873"/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Diseñar y 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desarrollar</a:t>
              </a: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la plataforma web y escritorio, implementar funcionalidades, garantizar compatibilidad, usabilidad y rendimiento.</a:t>
              </a:r>
              <a:endParaRPr sz="755"/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4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875" lIns="49875" spcFirstLastPara="1" rIns="49875" wrap="square" tIns="498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310"/>
                <a:buFont typeface="Calibri"/>
                <a:buNone/>
              </a:pP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Benjamín </a:t>
              </a: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Órdenes</a:t>
              </a:r>
              <a:r>
                <a:rPr lang="es" sz="1309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 Troncoso</a:t>
              </a:r>
              <a:endParaRPr b="0" i="0" sz="1309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90000"/>
                </a:lnSpc>
                <a:spcBef>
                  <a:spcPts val="458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998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Líder de QA</a:t>
              </a:r>
              <a:endParaRPr b="0" i="0" sz="998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05955" lvl="1" marL="106947" marR="0" rtl="0" algn="l">
                <a:lnSpc>
                  <a:spcPct val="70000"/>
                </a:lnSpc>
                <a:spcBef>
                  <a:spcPts val="150"/>
                </a:spcBef>
                <a:spcAft>
                  <a:spcPts val="0"/>
                </a:spcAft>
                <a:buClr>
                  <a:srgbClr val="FFFFFF"/>
                </a:buClr>
                <a:buSzPts val="982"/>
                <a:buFont typeface="Calibri"/>
                <a:buChar char="•"/>
              </a:pPr>
              <a:r>
                <a:rPr lang="es" sz="755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rPr>
                <a:t>Definir y ejecutar planes de pruebas de calidad, detectar y documentar errores o incidencias, verificar el cumplimiento de los requerimientos (func y no func).</a:t>
              </a:r>
              <a:endParaRPr b="0" i="0" sz="755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35649" rotWithShape="0" algn="ctr" dir="5400000" dist="11883">
                <a:srgbClr val="000000">
                  <a:alpha val="62750"/>
                </a:srgbClr>
              </a:outerShdw>
            </a:effectLst>
          </p:spPr>
          <p:txBody>
            <a:bodyPr anchorCtr="0" anchor="ctr" bIns="57025" lIns="57025" spcFirstLastPara="1" rIns="57025" wrap="square" tIns="570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" name="Google Shape;8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1321502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2053474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2785446"/>
            <a:ext cx="420498" cy="420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2180" y="3517418"/>
            <a:ext cx="420498" cy="42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>
            <a:off x="2456700" y="4129275"/>
            <a:ext cx="4230600" cy="714300"/>
          </a:xfrm>
          <a:prstGeom prst="roundRect">
            <a:avLst>
              <a:gd fmla="val 16667" name="adj"/>
            </a:avLst>
          </a:prstGeom>
          <a:solidFill>
            <a:srgbClr val="4173C9"/>
          </a:solidFill>
          <a:ln cap="flat" cmpd="sng" w="9525">
            <a:solidFill>
              <a:srgbClr val="4A77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5" name="Google Shape;85;p14"/>
          <p:cNvSpPr/>
          <p:nvPr/>
        </p:nvSpPr>
        <p:spPr>
          <a:xfrm>
            <a:off x="2523051" y="4191657"/>
            <a:ext cx="846300" cy="532800"/>
          </a:xfrm>
          <a:prstGeom prst="roundRect">
            <a:avLst>
              <a:gd fmla="val 10000" name="adj"/>
            </a:avLst>
          </a:prstGeom>
          <a:solidFill>
            <a:srgbClr val="BFC8E3"/>
          </a:solidFill>
          <a:ln>
            <a:noFill/>
          </a:ln>
          <a:effectLst>
            <a:outerShdw blurRad="35649" rotWithShape="0" algn="ctr" dir="5400000" dist="11883">
              <a:srgbClr val="000000">
                <a:alpha val="62750"/>
              </a:srgbClr>
            </a:outerShdw>
          </a:effectLst>
        </p:spPr>
        <p:txBody>
          <a:bodyPr anchorCtr="0" anchor="ctr" bIns="57025" lIns="57025" spcFirstLastPara="1" rIns="57025" wrap="square" tIns="570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5955" y="4247793"/>
            <a:ext cx="420498" cy="420498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/>
          <p:cNvSpPr txBox="1"/>
          <p:nvPr/>
        </p:nvSpPr>
        <p:spPr>
          <a:xfrm>
            <a:off x="3369361" y="4153431"/>
            <a:ext cx="3318000" cy="6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9875" lIns="49875" spcFirstLastPara="1" rIns="49875" wrap="square" tIns="4987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10"/>
              <a:buFont typeface="Calibri"/>
              <a:buNone/>
            </a:pPr>
            <a:r>
              <a:rPr lang="es" sz="1309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Carlos González</a:t>
            </a:r>
            <a:endParaRPr b="0" i="0" sz="1309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5955" lvl="1" marL="106947" marR="0" rtl="0" algn="l">
              <a:lnSpc>
                <a:spcPct val="90000"/>
              </a:lnSpc>
              <a:spcBef>
                <a:spcPts val="458"/>
              </a:spcBef>
              <a:spcAft>
                <a:spcPts val="0"/>
              </a:spcAft>
              <a:buClr>
                <a:srgbClr val="FFFFFF"/>
              </a:buClr>
              <a:buSzPts val="982"/>
              <a:buFont typeface="Calibri"/>
              <a:buChar char="•"/>
            </a:pPr>
            <a:r>
              <a:rPr lang="es" sz="998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Desarrollador</a:t>
            </a:r>
            <a:endParaRPr b="0" i="0" sz="998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5955" lvl="1" marL="106947" marR="0" rtl="0" algn="l">
              <a:lnSpc>
                <a:spcPct val="70000"/>
              </a:lnSpc>
              <a:spcBef>
                <a:spcPts val="150"/>
              </a:spcBef>
              <a:spcAft>
                <a:spcPts val="0"/>
              </a:spcAft>
              <a:buClr>
                <a:srgbClr val="FFFFFF"/>
              </a:buClr>
              <a:buSzPts val="982"/>
              <a:buFont typeface="Calibri"/>
              <a:buChar char="•"/>
            </a:pPr>
            <a:r>
              <a:rPr lang="es" sz="755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Ejecutar y desarrollar el plan de proyecto, codificar las funcionalidades funcionales y no funcionales del sistema.</a:t>
            </a:r>
            <a:endParaRPr b="0" i="0" sz="755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DESCRIPCIÓN DEL PROYECTO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>
            <a:off x="3117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PROBLEMÁTICA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Los usuarios con vehículos particulares enfrentan dificultades para encontrar talleres mecánicos confiables, con precios claros y tiempos de espera razonables. Este proceso suele ser tardado y desgastante, lo que genera desconfianza y una mala experiencia al momento de realizar mantenciones o reparaciones.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4" name="Google Shape;94;p15"/>
          <p:cNvSpPr/>
          <p:nvPr/>
        </p:nvSpPr>
        <p:spPr>
          <a:xfrm>
            <a:off x="5580000" y="1386150"/>
            <a:ext cx="3252300" cy="294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PROPUESTA DE SOLUCIÓN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digital de agenda en línea que permita a los clientes localizar talleres mecánicos de forma rápida, comparar precios y reseñas, y reservar servicios en tiempo real. Esta herramienta mejorará la experiencia del usuario, reducirá los tiempos de espera y apoyará a los talleres en su expansión dentro de un mercado cada vez más competitivo y digitalizado.</a:t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4006650" y="2594250"/>
            <a:ext cx="1130700" cy="5265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5E81C9"/>
          </a:solidFill>
          <a:ln cap="flat" cmpd="sng" w="9525">
            <a:solidFill>
              <a:srgbClr val="5E81C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OBJETIVOS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1" name="Google Shape;101;p16"/>
          <p:cNvSpPr/>
          <p:nvPr/>
        </p:nvSpPr>
        <p:spPr>
          <a:xfrm>
            <a:off x="311700" y="1208075"/>
            <a:ext cx="29862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 GENERAL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Implementar una plataforma digital de agenda en línea que permita a los usuarios localizar talleres mecánicos de forma rápida, comparar opciones y reservar servicios, mejorando la experiencia del cliente y apoyando la digitalización y competitividad del sector.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5606575" y="1208075"/>
            <a:ext cx="3170400" cy="34227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 u="sng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OBJETIVOS ESPECÍFICOS</a:t>
            </a:r>
            <a:endParaRPr b="1" sz="1700" u="sng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Reducir los tiempos de espera mediante un sistema de reservas en línea.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Facilitar la localización de talleres mecánicos confiables en la comuna.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web adaptable y compatible en distintos dispositivos.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Desarrollar una plataforma escritorio para gestionar el sistema web.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urce Sans Pro"/>
              <a:buChar char="●"/>
            </a:pPr>
            <a:r>
              <a:rPr lang="es" sz="1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Garantizar la seguridad y confidencialidad de los datos.</a:t>
            </a:r>
            <a:endParaRPr sz="12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5650" y="2093075"/>
            <a:ext cx="1652700" cy="165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ALCANCES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311700" y="165717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Permite a los usuarios buscar talleres mecánicos cercanos de manera rápida.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Ofrece un sistema de reservas en línea para agendar mantenciones o reparaciones.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Muestra reseñas y comparaciones de precios entre talleres.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Integra pagos electrónicos y geolocalización.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Garantiza seguridad de datos mediante autenticación y verificación.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Funciona en múltiples dispositivos gracias a un diseño 100% responsive.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Incluye documentación y manual de usuario.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32525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Que hace el sistema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5846100" y="1184825"/>
            <a:ext cx="2986200" cy="4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7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Qué no hace</a:t>
            </a:r>
            <a:endParaRPr b="1" sz="1700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5846100" y="1603025"/>
            <a:ext cx="2986200" cy="3353100"/>
          </a:xfrm>
          <a:prstGeom prst="roundRect">
            <a:avLst>
              <a:gd fmla="val 16667" name="adj"/>
            </a:avLst>
          </a:prstGeom>
          <a:solidFill>
            <a:srgbClr val="5E81C9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realiza la reparación física de vehículos.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se hace responsable de la calidad final del servicio del taller.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gestiona repuestos ni logística de entrega de productos.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ofrece soporte técnico 24/7 (limitado a horarios definidos).</a:t>
            </a:r>
            <a:endParaRPr sz="1000">
              <a:solidFill>
                <a:schemeClr val="lt1"/>
              </a:solidFill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No reemplaza la gestión interna completa de cada taller (solo agenda, reservas y pagos en línea).</a:t>
            </a:r>
            <a:endParaRPr sz="1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8350" y="2375925"/>
            <a:ext cx="1807300" cy="180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LISTADO DE REQUERIMIENTOS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5525" y="1112450"/>
            <a:ext cx="6652951" cy="198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5525" y="3094400"/>
            <a:ext cx="6652949" cy="1526567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8"/>
          <p:cNvSpPr txBox="1"/>
          <p:nvPr/>
        </p:nvSpPr>
        <p:spPr>
          <a:xfrm>
            <a:off x="3781425" y="4676775"/>
            <a:ext cx="5305500" cy="5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Planilla de </a:t>
            </a:r>
            <a:r>
              <a:rPr lang="es" sz="1900" u="sng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requerimientos</a:t>
            </a:r>
            <a:endParaRPr sz="19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311713" y="204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MODELO RELACIONAL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19" title="im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8175" y="874300"/>
            <a:ext cx="5407649" cy="41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311700" y="2686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DIAGRAMA DE CASO DE USO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5413" y="1034350"/>
            <a:ext cx="6353175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/>
          <p:nvPr>
            <p:ph type="title"/>
          </p:nvPr>
        </p:nvSpPr>
        <p:spPr>
          <a:xfrm>
            <a:off x="311700" y="445025"/>
            <a:ext cx="8520600" cy="623400"/>
          </a:xfrm>
          <a:prstGeom prst="rect">
            <a:avLst/>
          </a:prstGeom>
          <a:solidFill>
            <a:schemeClr val="dk1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ARQUITECTURA DEL SISTEMA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lum">
  <a:themeElements>
    <a:clrScheme name="Plum">
      <a:dk1>
        <a:srgbClr val="611BB8"/>
      </a:dk1>
      <a:lt1>
        <a:srgbClr val="FFFFFF"/>
      </a:lt1>
      <a:dk2>
        <a:srgbClr val="000000"/>
      </a:dk2>
      <a:lt2>
        <a:srgbClr val="7F7F7F"/>
      </a:lt2>
      <a:accent1>
        <a:srgbClr val="333333"/>
      </a:accent1>
      <a:accent2>
        <a:srgbClr val="5E2B97"/>
      </a:accent2>
      <a:accent3>
        <a:srgbClr val="7E57C2"/>
      </a:accent3>
      <a:accent4>
        <a:srgbClr val="C77025"/>
      </a:accent4>
      <a:accent5>
        <a:srgbClr val="009688"/>
      </a:accent5>
      <a:accent6>
        <a:srgbClr val="FFD600"/>
      </a:accent6>
      <a:hlink>
        <a:srgbClr val="009688"/>
      </a:hlink>
      <a:folHlink>
        <a:srgbClr val="00968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