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11" Type="http://schemas.openxmlformats.org/officeDocument/2006/relationships/slide" Target="slides/slide6.xml"/><Relationship Id="rId22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21" Type="http://schemas.openxmlformats.org/officeDocument/2006/relationships/font" Target="fonts/Ralew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d33b40b4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d33b40b4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d33b40b4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d33b40b4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d33b40b4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d33b40b4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d33b40b4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d33b40b4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d33b40b4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d33b40b4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d33b40b4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d33b40b4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d33b40b4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d33b40b4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d33b40b4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d33b40b4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d33b40b4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d33b40b4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d33b40b4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d33b40b4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d33b40b4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d33b40b4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d33b40b4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d33b40b4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hyperlink" Target="https://docs.google.com/spreadsheets/d/1mznUKv8FdT7y8g8xJ-YOjvLr2Ra7fUXO/edit?gid=1989456219#gid=1989456219" TargetMode="External"/><Relationship Id="rId6" Type="http://schemas.openxmlformats.org/officeDocument/2006/relationships/hyperlink" Target="https://docs.google.com/spreadsheets/d/1mznUKv8FdT7y8g8xJ-YOjvLr2Ra7fUXO/edit?gid=1989456219#gid=198945621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docs.google.com/spreadsheets/d/1kL_EQjzwJZFNpm1lknMMDnQW-qpE-K-3/edit?gid=884173226#gid=88417322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3029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CAPSTONE F1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“Proyecto FixSpot”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7775" y="2646650"/>
            <a:ext cx="29637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lt1"/>
                </a:solidFill>
              </a:rPr>
              <a:t>Integrantes:</a:t>
            </a:r>
            <a:br>
              <a:rPr lang="es" sz="1300">
                <a:solidFill>
                  <a:schemeClr val="lt1"/>
                </a:solidFill>
              </a:rPr>
            </a:br>
            <a:r>
              <a:rPr lang="es" sz="1300">
                <a:solidFill>
                  <a:schemeClr val="lt1"/>
                </a:solidFill>
              </a:rPr>
              <a:t>-</a:t>
            </a:r>
            <a:r>
              <a:rPr lang="es" sz="1300">
                <a:solidFill>
                  <a:schemeClr val="lt1"/>
                </a:solidFill>
              </a:rPr>
              <a:t>Exequiel Albornoz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-</a:t>
            </a:r>
            <a:r>
              <a:rPr lang="es" sz="1300">
                <a:solidFill>
                  <a:schemeClr val="lt1"/>
                </a:solidFill>
              </a:rPr>
              <a:t>Jairo Marín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-</a:t>
            </a:r>
            <a:r>
              <a:rPr lang="es" sz="1300">
                <a:solidFill>
                  <a:schemeClr val="lt1"/>
                </a:solidFill>
              </a:rPr>
              <a:t>Jeffrey Ramírez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-</a:t>
            </a:r>
            <a:r>
              <a:rPr lang="es" sz="1300">
                <a:solidFill>
                  <a:schemeClr val="lt1"/>
                </a:solidFill>
              </a:rPr>
              <a:t>Benjamín </a:t>
            </a:r>
            <a:r>
              <a:rPr lang="es" sz="1300">
                <a:solidFill>
                  <a:schemeClr val="lt1"/>
                </a:solidFill>
              </a:rPr>
              <a:t>Órdenes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lt1"/>
                </a:solidFill>
              </a:rPr>
              <a:t>Carrera:</a:t>
            </a:r>
            <a:endParaRPr b="1"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-Ingeniería en Informática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lt1"/>
                </a:solidFill>
              </a:rPr>
              <a:t>Sede:</a:t>
            </a:r>
            <a:endParaRPr b="1"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-Puente Alto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lt1"/>
                </a:solidFill>
              </a:rPr>
              <a:t>Año:</a:t>
            </a:r>
            <a:endParaRPr b="1"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</a:rPr>
              <a:t>-2025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836500" y="2917750"/>
            <a:ext cx="2586600" cy="1656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3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8500" lIns="128500" spcFirstLastPara="1" rIns="128500" wrap="square" tIns="128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7">
              <a:highlight>
                <a:schemeClr val="dk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976" y="3079769"/>
            <a:ext cx="2149735" cy="133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HITOS IMPORTANTES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925" y="1433676"/>
            <a:ext cx="7314150" cy="22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COSTOS POR FASE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3" y="1163675"/>
            <a:ext cx="8697278" cy="377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/>
          <p:nvPr/>
        </p:nvSpPr>
        <p:spPr>
          <a:xfrm>
            <a:off x="7509175" y="2671375"/>
            <a:ext cx="619200" cy="2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TECNOLOGÍAS</a:t>
            </a:r>
            <a:r>
              <a:rPr lang="es">
                <a:solidFill>
                  <a:schemeClr val="lt1"/>
                </a:solidFill>
              </a:rPr>
              <a:t> DEL DESARROLLO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2263650" y="1359425"/>
            <a:ext cx="4616700" cy="417900"/>
          </a:xfrm>
          <a:prstGeom prst="rect">
            <a:avLst/>
          </a:prstGeom>
          <a:solidFill>
            <a:srgbClr val="5E81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8575" lIns="148575" spcFirstLastPara="1" rIns="148575" wrap="square" tIns="14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9"/>
              <a:buNone/>
            </a:pPr>
            <a:r>
              <a:rPr lang="es" sz="2112">
                <a:solidFill>
                  <a:schemeClr val="lt1"/>
                </a:solidFill>
              </a:rPr>
              <a:t>Front-end</a:t>
            </a:r>
            <a:endParaRPr sz="1625">
              <a:solidFill>
                <a:schemeClr val="lt1"/>
              </a:solidFill>
            </a:endParaRPr>
          </a:p>
        </p:txBody>
      </p:sp>
      <p:sp>
        <p:nvSpPr>
          <p:cNvPr id="158" name="Google Shape;158;p24"/>
          <p:cNvSpPr txBox="1"/>
          <p:nvPr>
            <p:ph type="title"/>
          </p:nvPr>
        </p:nvSpPr>
        <p:spPr>
          <a:xfrm>
            <a:off x="2263650" y="2752335"/>
            <a:ext cx="4616700" cy="417900"/>
          </a:xfrm>
          <a:prstGeom prst="rect">
            <a:avLst/>
          </a:prstGeom>
          <a:solidFill>
            <a:srgbClr val="5E81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8575" lIns="148575" spcFirstLastPara="1" rIns="148575" wrap="square" tIns="14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9"/>
              <a:buNone/>
            </a:pPr>
            <a:r>
              <a:rPr lang="es" sz="2112">
                <a:solidFill>
                  <a:schemeClr val="lt1"/>
                </a:solidFill>
              </a:rPr>
              <a:t>Back-end</a:t>
            </a:r>
            <a:endParaRPr sz="1625">
              <a:solidFill>
                <a:schemeClr val="lt1"/>
              </a:solidFill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2263650" y="1777213"/>
            <a:ext cx="4616700" cy="77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8575" lIns="148575" spcFirstLastPara="1" rIns="148575" wrap="square" tIns="148575">
            <a:noAutofit/>
          </a:bodyPr>
          <a:lstStyle/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HTML5, CSS, JavaScript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Boostrap 5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263650" y="3170123"/>
            <a:ext cx="4616700" cy="119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8575" lIns="148575" spcFirstLastPara="1" rIns="148575" wrap="square" tIns="148575">
            <a:noAutofit/>
          </a:bodyPr>
          <a:lstStyle/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Django 5.2.6</a:t>
            </a: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Java (Para la app escritorio)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MySQL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API RESTful (Leaflet/Google maps, Hunter io, Paypal, Miindicador) 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CONCLUSIÓN FASE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52425" y="1247775"/>
            <a:ext cx="3495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FixSpot es una propuesta de solución clara, para talleres mecánicos y usuarios que tengan vehículos. Además de expandir la visibilidad de los talleres en el mercado.</a:t>
            </a:r>
            <a:endParaRPr sz="17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esta fase se definieron los objetivos, alcances, usuarios, requerimientos, etc, estableciendo una base sólida para avanzar hacia el diseño y desarrollo de la solución.</a:t>
            </a:r>
            <a:endParaRPr sz="17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75" y="1822806"/>
            <a:ext cx="3495600" cy="2393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INTEGRANTES Y ROLES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1773120" y="1207375"/>
            <a:ext cx="5597758" cy="3789153"/>
            <a:chOff x="0" y="-1"/>
            <a:chExt cx="6781052" cy="4590131"/>
          </a:xfrm>
        </p:grpSpPr>
        <p:sp>
          <p:nvSpPr>
            <p:cNvPr id="68" name="Google Shape;68;p14"/>
            <p:cNvSpPr/>
            <p:nvPr/>
          </p:nvSpPr>
          <p:spPr>
            <a:xfrm>
              <a:off x="0" y="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47173" rotWithShape="0" algn="ctr" dir="5400000" dist="15724">
                <a:srgbClr val="000000">
                  <a:alpha val="62750"/>
                </a:srgbClr>
              </a:outerShdw>
            </a:effectLst>
          </p:spPr>
          <p:txBody>
            <a:bodyPr anchorCtr="0" anchor="ctr" bIns="75450" lIns="75450" spcFirstLastPara="1" rIns="75450" wrap="square" tIns="75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1462937" y="-1"/>
              <a:ext cx="5318100" cy="11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6025" lIns="66025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33"/>
                <a:buFont typeface="Calibri"/>
                <a:buNone/>
              </a:pPr>
              <a:r>
                <a:rPr lang="es" sz="1733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Exequiel Albornoz Aránguiz</a:t>
              </a:r>
              <a:endParaRPr b="0" i="0" sz="173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41518" lvl="1" marL="141518" marR="0" rtl="0" algn="l">
                <a:lnSpc>
                  <a:spcPct val="50000"/>
                </a:lnSpc>
                <a:spcBef>
                  <a:spcPts val="607"/>
                </a:spcBef>
                <a:spcAft>
                  <a:spcPts val="0"/>
                </a:spcAft>
                <a:buClr>
                  <a:srgbClr val="FFFFFF"/>
                </a:buClr>
                <a:buSzPts val="1321"/>
                <a:buFont typeface="Calibri"/>
                <a:buChar char="•"/>
              </a:pPr>
              <a:r>
                <a:rPr lang="es" sz="13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Owner Product</a:t>
              </a:r>
              <a:endParaRPr b="0" i="0" sz="132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41518" lvl="1" marL="141518" marR="0" rtl="0" algn="l">
                <a:lnSpc>
                  <a:spcPct val="70000"/>
                </a:lnSpc>
                <a:spcBef>
                  <a:spcPts val="607"/>
                </a:spcBef>
                <a:spcAft>
                  <a:spcPts val="0"/>
                </a:spcAft>
                <a:buClr>
                  <a:srgbClr val="FFFFFF"/>
                </a:buClr>
                <a:buSzPts val="1321"/>
                <a:buFont typeface="Calibri"/>
                <a:buChar char="•"/>
              </a:pPr>
              <a:r>
                <a:rPr lang="es" sz="10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Definir los objetivos, priorizar y gestionar el backlog, asegurar la calidad, tomar decisiones estratégicas, validar entregables y aprobar avances.</a:t>
              </a:r>
              <a:endParaRPr b="0" i="0" sz="142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06749" y="106749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47173" rotWithShape="0" algn="ctr" dir="5400000" dist="15724">
                <a:srgbClr val="000000">
                  <a:alpha val="62750"/>
                </a:srgbClr>
              </a:outerShdw>
            </a:effectLst>
          </p:spPr>
          <p:txBody>
            <a:bodyPr anchorCtr="0" anchor="ctr" bIns="75450" lIns="75450" spcFirstLastPara="1" rIns="75450" wrap="square" tIns="75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0" y="1174243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47173" rotWithShape="0" algn="ctr" dir="5400000" dist="15724">
                <a:srgbClr val="000000">
                  <a:alpha val="62750"/>
                </a:srgbClr>
              </a:outerShdw>
            </a:effectLst>
          </p:spPr>
          <p:txBody>
            <a:bodyPr anchorCtr="0" anchor="ctr" bIns="75450" lIns="75450" spcFirstLastPara="1" rIns="75450" wrap="square" tIns="75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1462952" y="1174243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6025" lIns="66025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33"/>
                <a:buFont typeface="Calibri"/>
                <a:buNone/>
              </a:pPr>
              <a:r>
                <a:rPr lang="es" sz="1733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Jairo Marín Veloso</a:t>
              </a:r>
              <a:endParaRPr b="0" i="0" sz="173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40205" lvl="1" marL="141518" marR="0" rtl="0" algn="l">
                <a:lnSpc>
                  <a:spcPct val="90000"/>
                </a:lnSpc>
                <a:spcBef>
                  <a:spcPts val="607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Char char="•"/>
              </a:pPr>
              <a:r>
                <a:rPr lang="es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40205" lvl="1" marL="141518" marR="0" rtl="0" algn="l">
                <a:lnSpc>
                  <a:spcPct val="70000"/>
                </a:lnSpc>
                <a:spcBef>
                  <a:spcPts val="198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Char char="•"/>
              </a:pPr>
              <a:r>
                <a:rPr lang="es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Facilitar la </a:t>
              </a:r>
              <a:r>
                <a:rPr lang="es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metodología</a:t>
              </a:r>
              <a:r>
                <a:rPr lang="es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scrum en el equipo, coordinar reuniones de seguimiento, asegurar el cumplimiento de los plazos.</a:t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06749" y="1280992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47173" rotWithShape="0" algn="ctr" dir="5400000" dist="15724">
                <a:srgbClr val="000000">
                  <a:alpha val="62750"/>
                </a:srgbClr>
              </a:outerShdw>
            </a:effectLst>
          </p:spPr>
          <p:txBody>
            <a:bodyPr anchorCtr="0" anchor="ctr" bIns="75450" lIns="75450" spcFirstLastPara="1" rIns="75450" wrap="square" tIns="75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2348487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47173" rotWithShape="0" algn="ctr" dir="5400000" dist="15724">
                <a:srgbClr val="000000">
                  <a:alpha val="62750"/>
                </a:srgbClr>
              </a:outerShdw>
            </a:effectLst>
          </p:spPr>
          <p:txBody>
            <a:bodyPr anchorCtr="0" anchor="ctr" bIns="75450" lIns="75450" spcFirstLastPara="1" rIns="75450" wrap="square" tIns="75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1462952" y="2348487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6025" lIns="66025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33"/>
                <a:buFont typeface="Calibri"/>
                <a:buNone/>
              </a:pPr>
              <a:r>
                <a:rPr lang="es" sz="1733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Jeffrey Ramírez Zuñiga</a:t>
              </a:r>
              <a:endParaRPr sz="1155"/>
            </a:p>
            <a:p>
              <a:pPr indent="-140205" lvl="1" marL="141518" marR="0" rtl="0" algn="l">
                <a:lnSpc>
                  <a:spcPct val="90000"/>
                </a:lnSpc>
                <a:spcBef>
                  <a:spcPts val="607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Char char="•"/>
              </a:pPr>
              <a:r>
                <a:rPr lang="es" sz="13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Líder de Desarrollo</a:t>
              </a:r>
              <a:endParaRPr sz="1155"/>
            </a:p>
            <a:p>
              <a:pPr indent="-140205" lvl="1" marL="141518" marR="0" rtl="0" algn="l">
                <a:lnSpc>
                  <a:spcPct val="70000"/>
                </a:lnSpc>
                <a:spcBef>
                  <a:spcPts val="198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Char char="•"/>
              </a:pPr>
              <a:r>
                <a:rPr lang="es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Diseñar y </a:t>
              </a:r>
              <a:r>
                <a:rPr lang="es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desarrollar</a:t>
              </a:r>
              <a:r>
                <a:rPr lang="es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la plataforma web y escritorio, implementar funcionalidades, garantizar compatibilidad, usabilidad y rendimiento.</a:t>
              </a:r>
              <a:endParaRPr sz="1000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06749" y="2455236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47173" rotWithShape="0" algn="ctr" dir="5400000" dist="15724">
                <a:srgbClr val="000000">
                  <a:alpha val="62750"/>
                </a:srgbClr>
              </a:outerShdw>
            </a:effectLst>
          </p:spPr>
          <p:txBody>
            <a:bodyPr anchorCtr="0" anchor="ctr" bIns="75450" lIns="75450" spcFirstLastPara="1" rIns="75450" wrap="square" tIns="75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0" y="352273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47173" rotWithShape="0" algn="ctr" dir="5400000" dist="15724">
                <a:srgbClr val="000000">
                  <a:alpha val="62750"/>
                </a:srgbClr>
              </a:outerShdw>
            </a:effectLst>
          </p:spPr>
          <p:txBody>
            <a:bodyPr anchorCtr="0" anchor="ctr" bIns="75450" lIns="75450" spcFirstLastPara="1" rIns="75450" wrap="square" tIns="75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1462952" y="3522730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6025" lIns="66025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33"/>
                <a:buFont typeface="Calibri"/>
                <a:buNone/>
              </a:pPr>
              <a:r>
                <a:rPr lang="es" sz="1733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Benjamín </a:t>
              </a:r>
              <a:r>
                <a:rPr lang="es" sz="1733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Órdenes</a:t>
              </a:r>
              <a:r>
                <a:rPr lang="es" sz="1733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Troncoso</a:t>
              </a:r>
              <a:endParaRPr b="0" i="0" sz="173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40205" lvl="1" marL="141518" marR="0" rtl="0" algn="l">
                <a:lnSpc>
                  <a:spcPct val="90000"/>
                </a:lnSpc>
                <a:spcBef>
                  <a:spcPts val="607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Char char="•"/>
              </a:pPr>
              <a:r>
                <a:rPr lang="es" sz="13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Líder de QA</a:t>
              </a:r>
              <a:endParaRPr b="0" i="0" sz="132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40205" lvl="1" marL="141518" marR="0" rtl="0" algn="l">
                <a:lnSpc>
                  <a:spcPct val="70000"/>
                </a:lnSpc>
                <a:spcBef>
                  <a:spcPts val="198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Char char="•"/>
              </a:pPr>
              <a:r>
                <a:rPr lang="es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Definir y ejecutar planes de pruebas de calidad, detectar y documentar errores o incidencias, verificar el cumplimiento de los requerimientos (func y no func).</a:t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06749" y="3629480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47173" rotWithShape="0" algn="ctr" dir="5400000" dist="15724">
                <a:srgbClr val="000000">
                  <a:alpha val="62750"/>
                </a:srgbClr>
              </a:outerShdw>
            </a:effectLst>
          </p:spPr>
          <p:txBody>
            <a:bodyPr anchorCtr="0" anchor="ctr" bIns="75450" lIns="75450" spcFirstLastPara="1" rIns="75450" wrap="square" tIns="75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50" y="1370600"/>
            <a:ext cx="556425" cy="5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50" y="2339175"/>
            <a:ext cx="556425" cy="5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50" y="3307750"/>
            <a:ext cx="556425" cy="5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50" y="4276325"/>
            <a:ext cx="556425" cy="5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DESCRIPCIÓN DEL PROYECTO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311700" y="1386150"/>
            <a:ext cx="3252300" cy="29427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PROBLEMÁTICA</a:t>
            </a:r>
            <a:endParaRPr b="1" sz="17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usuarios con vehículos particulares enfrentan dificultades para encontrar talleres mecánicos confiables, con precios claros y tiempos de espera razonables. Este proceso suele ser tardado y desgastante, lo que genera desconfianza y una mala experiencia al momento de realizar mantenciones o reparaciones.</a:t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580000" y="1386150"/>
            <a:ext cx="3252300" cy="29427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PROPUESTA DE SOLUCIÓN</a:t>
            </a:r>
            <a:endParaRPr b="1" sz="17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Desarrollar una plataforma digital de agenda en línea que permita a los clientes localizar talleres mecánicos de forma rápida, comparar precios y reseñas, y reservar servicios en tiempo real. Esta herramienta mejorará la experiencia del usuario, reducirá los tiempos de espera y apoyará a los talleres en su expansión dentro de un mercado cada vez más competitivo y digitalizado.</a:t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4006650" y="2594250"/>
            <a:ext cx="1130700" cy="52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E81C9"/>
          </a:solidFill>
          <a:ln cap="flat" cmpd="sng" w="9525">
            <a:solidFill>
              <a:srgbClr val="5E81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OBJETIVOS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11700" y="1208075"/>
            <a:ext cx="2986200" cy="34227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OBJETIVO GENERAL</a:t>
            </a:r>
            <a:endParaRPr b="1" sz="17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Implementar una plataforma digital de agenda en línea que permita a los usuarios localizar talleres mecánicos de forma rápida, comparar opciones y reservar servicios, mejorando la experiencia del cliente y apoyando la digitalización y competitividad del sector.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606575" y="1208075"/>
            <a:ext cx="3170400" cy="34227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OBJETIVOS ESPECÍFICOS</a:t>
            </a:r>
            <a:endParaRPr b="1" sz="17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Reducir los tiempos de espera mediante un sistema de reservas en línea.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Facilitar la localización de talleres mecánicos confiables en la comuna.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Desarrollar una plataforma web adaptable y compatible en distintos dispositivos.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Desarrollar una plataforma escritorio para gestionar el sistema web.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Garantizar la seguridad y confidencialidad de los datos.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650" y="2093075"/>
            <a:ext cx="1652700" cy="16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ALCANCES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11700" y="1657175"/>
            <a:ext cx="2986200" cy="33531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Permite a los usuarios buscar talleres mecánicos cercanos de manera rápida.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Ofrece un sistema de reservas en línea para agendar mantenciones o reparaciones.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Muestra reseñas y comparaciones de precios entre talleres.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Integra pagos electrónicos y geolocalización.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Garantiza seguridad de datos mediante autenticación y verificación.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Funciona en múltiples dispositivos gracias a un diseño 100% responsive.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Incluye documentación y manual de usuario.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25250" y="1184825"/>
            <a:ext cx="29862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 hace el sistema</a:t>
            </a:r>
            <a:endParaRPr b="1" sz="17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846100" y="1184825"/>
            <a:ext cx="29862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Qué no hace</a:t>
            </a:r>
            <a:endParaRPr b="1" sz="17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5846100" y="1603025"/>
            <a:ext cx="2986200" cy="33531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No realiza la reparación física de vehículos.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No se hace responsable de la calidad final del servicio del taller.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No gestiona repuestos ni logística de entrega de productos.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No ofrece soporte técnico 24/7 (limitado a horarios definidos).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No reemplaza la gestión interna completa de cada taller (solo agenda, reservas y pagos en línea).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350" y="2375925"/>
            <a:ext cx="1807300" cy="18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USUARIOS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11700" y="1393900"/>
            <a:ext cx="4246800" cy="3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STAKEHOLDERS:</a:t>
            </a:r>
            <a:endParaRPr b="1" sz="13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</a:pPr>
            <a:r>
              <a:rPr b="1" lang="es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Ciudadano con vehículo (Usuario final):</a:t>
            </a:r>
            <a:r>
              <a:rPr lang="es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Persona la cual cuenta con vehículo particular.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</a:pPr>
            <a:r>
              <a:rPr b="1" lang="es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Dueño de taller mecánico:</a:t>
            </a:r>
            <a:r>
              <a:rPr lang="es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Persona en la comuna que cuenta con su taller de reparaciones para vehículos.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</a:pPr>
            <a:r>
              <a:rPr b="1" lang="es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Exequiel Albornoz:</a:t>
            </a:r>
            <a:r>
              <a:rPr lang="es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Patrocinador principal del proyecto.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</a:pPr>
            <a:r>
              <a:rPr b="1" lang="es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Equipo del proyecto:</a:t>
            </a:r>
            <a:r>
              <a:rPr lang="es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Personas que son parte de la ejecución de lo requerido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800" y="1853200"/>
            <a:ext cx="2026500" cy="20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Listado de requerimientos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525" y="1112450"/>
            <a:ext cx="6652951" cy="19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525" y="3094400"/>
            <a:ext cx="6652949" cy="1526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781425" y="4676775"/>
            <a:ext cx="53055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Planilla de </a:t>
            </a:r>
            <a:r>
              <a:rPr lang="es" sz="19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requerimientos</a:t>
            </a:r>
            <a:endParaRPr sz="1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LISTADO DE RIESGOS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00" y="1367038"/>
            <a:ext cx="7496601" cy="24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3796825" y="4562400"/>
            <a:ext cx="53055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Planilla de riesgos</a:t>
            </a:r>
            <a:endParaRPr sz="1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MOCKUPS DEL SISTEMA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475" y="1236300"/>
            <a:ext cx="2979577" cy="377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75" y="1236300"/>
            <a:ext cx="3953650" cy="386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