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d33b40b4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d33b40b4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9af47e1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9af47e1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d33b40b4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d33b40b4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d33b40b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d33b40b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d33b40b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d33b40b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d33b40b4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d33b40b4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d33b40b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d33b40b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d33b40b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d33b40b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d33b40b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d33b40b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d33b40b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d33b40b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9af47e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9af47e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spreadsheets/d/1JCAWlXMxO8eS7di-FzU8s5Ll85rXtxz5/edit?usp=drive_link&amp;ouid=102598620166684933600&amp;rtpof=true&amp;sd=tr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mznUKv8FdT7y8g8xJ-YOjvLr2Ra7fUXO/edit?gid=1989456219#gid=1989456219" TargetMode="External"/><Relationship Id="rId6" Type="http://schemas.openxmlformats.org/officeDocument/2006/relationships/hyperlink" Target="https://docs.google.com/spreadsheets/d/1mznUKv8FdT7y8g8xJ-YOjvLr2Ra7fUXO/edit?gid=1989456219#gid=19894562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RjcMfimoqHqWePDsrpgtHUnJdXeyjGI6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3029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CAPSTONE F2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“Proyecto FixSpot”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7775" y="2646650"/>
            <a:ext cx="29637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lt1"/>
                </a:solidFill>
              </a:rPr>
              <a:t>Integrantes:</a:t>
            </a:r>
            <a:br>
              <a:rPr lang="es" sz="1200">
                <a:solidFill>
                  <a:schemeClr val="lt1"/>
                </a:solidFill>
              </a:rPr>
            </a:br>
            <a:r>
              <a:rPr lang="es" sz="1200">
                <a:solidFill>
                  <a:schemeClr val="lt1"/>
                </a:solidFill>
              </a:rPr>
              <a:t>-</a:t>
            </a:r>
            <a:r>
              <a:rPr lang="es" sz="1200">
                <a:solidFill>
                  <a:schemeClr val="lt1"/>
                </a:solidFill>
              </a:rPr>
              <a:t>Exequiel Albornoz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-</a:t>
            </a:r>
            <a:r>
              <a:rPr lang="es" sz="1200">
                <a:solidFill>
                  <a:schemeClr val="lt1"/>
                </a:solidFill>
              </a:rPr>
              <a:t>Jairo Marín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-</a:t>
            </a:r>
            <a:r>
              <a:rPr lang="es" sz="1200">
                <a:solidFill>
                  <a:schemeClr val="lt1"/>
                </a:solidFill>
              </a:rPr>
              <a:t>Jeffrey Ramírez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-</a:t>
            </a:r>
            <a:r>
              <a:rPr lang="es" sz="1200">
                <a:solidFill>
                  <a:schemeClr val="lt1"/>
                </a:solidFill>
              </a:rPr>
              <a:t>Benjamín </a:t>
            </a:r>
            <a:r>
              <a:rPr lang="es" sz="1200">
                <a:solidFill>
                  <a:schemeClr val="lt1"/>
                </a:solidFill>
              </a:rPr>
              <a:t>Órdenes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-Carlos González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lt1"/>
                </a:solidFill>
              </a:rPr>
              <a:t>Carrera: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-Ingeniería en Informática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lt1"/>
                </a:solidFill>
              </a:rPr>
              <a:t>Sede: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-Puente Alto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lt1"/>
                </a:solidFill>
              </a:rPr>
              <a:t>Año: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</a:rPr>
              <a:t>-2025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36500" y="2917750"/>
            <a:ext cx="2586600" cy="1656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3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8500" lIns="128500" spcFirstLastPara="1" rIns="128500" wrap="square" tIns="128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7">
              <a:highlight>
                <a:schemeClr val="dk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76" y="3079769"/>
            <a:ext cx="2149735" cy="133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TECNOLOGÍAS</a:t>
            </a:r>
            <a:r>
              <a:rPr lang="es">
                <a:solidFill>
                  <a:schemeClr val="lt1"/>
                </a:solidFill>
              </a:rPr>
              <a:t> DEL DESARROLLO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2263650" y="135942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Front-end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2263650" y="275233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Back-end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263650" y="1777213"/>
            <a:ext cx="4616700" cy="7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HTML5, CSS, JavaScript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Boostrap 5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263650" y="3170125"/>
            <a:ext cx="4616700" cy="14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 4.1</a:t>
            </a: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JavaFX (Para la app escritorio)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 (MariaDB 10.4.31)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RESTful (Leaflet, Hunter.io, Paypal, Miindicador) 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CRONOGRAMA DE ACTIVIDADES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50" y="1363750"/>
            <a:ext cx="4383201" cy="292215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9050">
              <a:schemeClr val="dk1"/>
            </a:outerShdw>
          </a:effectLst>
        </p:spPr>
      </p:pic>
      <p:sp>
        <p:nvSpPr>
          <p:cNvPr id="152" name="Google Shape;152;p23"/>
          <p:cNvSpPr txBox="1"/>
          <p:nvPr/>
        </p:nvSpPr>
        <p:spPr>
          <a:xfrm>
            <a:off x="5221425" y="2361300"/>
            <a:ext cx="3319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Carta Gantt</a:t>
            </a:r>
            <a:endParaRPr b="1"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33775" y="2260050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MUESTRA DEL SISTEMA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 Y ROLES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2456651" y="1198149"/>
            <a:ext cx="4230698" cy="2863782"/>
            <a:chOff x="0" y="-1"/>
            <a:chExt cx="6781052" cy="4590131"/>
          </a:xfrm>
        </p:grpSpPr>
        <p:sp>
          <p:nvSpPr>
            <p:cNvPr id="68" name="Google Shape;68;p14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1462937" y="-1"/>
              <a:ext cx="5318100" cy="11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Exequiel Albornoz Aránguiz</a:t>
              </a:r>
              <a:endParaRPr b="0" i="0" sz="130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6947" lvl="1" marL="106947" marR="0" rtl="0" algn="l">
                <a:lnSpc>
                  <a:spcPct val="50000"/>
                </a:lnSpc>
                <a:spcBef>
                  <a:spcPts val="459"/>
                </a:spcBef>
                <a:spcAft>
                  <a:spcPts val="0"/>
                </a:spcAft>
                <a:buClr>
                  <a:srgbClr val="FFFFFF"/>
                </a:buClr>
                <a:buSzPts val="998"/>
                <a:buFont typeface="Calibri"/>
                <a:buChar char="•"/>
              </a:pPr>
              <a:r>
                <a:rPr lang="es" sz="998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Owner Product</a:t>
              </a:r>
              <a:endParaRPr b="0" i="0" sz="99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6947" lvl="1" marL="106947" marR="0" rtl="0" algn="l">
                <a:lnSpc>
                  <a:spcPct val="70000"/>
                </a:lnSpc>
                <a:spcBef>
                  <a:spcPts val="459"/>
                </a:spcBef>
                <a:spcAft>
                  <a:spcPts val="0"/>
                </a:spcAft>
                <a:buClr>
                  <a:srgbClr val="FFFFFF"/>
                </a:buClr>
                <a:buSzPts val="998"/>
                <a:buFont typeface="Calibri"/>
                <a:buChar char="•"/>
              </a:pPr>
              <a:r>
                <a:rPr lang="es" sz="77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los objetivos, priorizar y gestionar el backlog, asegurar la calidad, tomar decisiones estratégicas, validar entregables y aprobar avances.</a:t>
              </a:r>
              <a:endParaRPr b="0" i="0" sz="107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Jairo Marín Veloso</a:t>
              </a:r>
              <a:endParaRPr b="0" i="0" sz="130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90000"/>
                </a:lnSpc>
                <a:spcBef>
                  <a:spcPts val="458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982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98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7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Facilitar la 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scrum en el equipo, coordinar reuniones de seguimiento, asegurar el cumplimiento de los plazos.</a:t>
              </a:r>
              <a:endParaRPr b="0" i="0" sz="75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Jeffrey Ramírez Zuñiga</a:t>
              </a:r>
              <a:endParaRPr sz="873"/>
            </a:p>
            <a:p>
              <a:pPr indent="-105955" lvl="1" marL="106947" marR="0" rtl="0" algn="l">
                <a:lnSpc>
                  <a:spcPct val="90000"/>
                </a:lnSpc>
                <a:spcBef>
                  <a:spcPts val="458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998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Desarrollo</a:t>
              </a:r>
              <a:endParaRPr sz="873"/>
            </a:p>
            <a:p>
              <a:pPr indent="-105955" lvl="1" marL="106947" marR="0" rtl="0" algn="l">
                <a:lnSpc>
                  <a:spcPct val="7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Diseñar y 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desarrollar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la plataforma web y escritorio, implementar funcionalidades, garantizar compatibilidad, usabilidad y rendimiento.</a:t>
              </a:r>
              <a:endParaRPr sz="755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Benjamín </a:t>
              </a: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Órdenes</a:t>
              </a: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Troncoso</a:t>
              </a:r>
              <a:endParaRPr b="0" i="0" sz="130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90000"/>
                </a:lnSpc>
                <a:spcBef>
                  <a:spcPts val="458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998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QA</a:t>
              </a:r>
              <a:endParaRPr b="0" i="0" sz="99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7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y ejecutar planes de pruebas de calidad, detectar y documentar errores o incidencias, verificar el cumplimiento de los requerimientos (func y no func).</a:t>
              </a:r>
              <a:endParaRPr b="0" i="0" sz="75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1321502"/>
            <a:ext cx="420498" cy="4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2053474"/>
            <a:ext cx="420498" cy="4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2785446"/>
            <a:ext cx="420498" cy="4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3517418"/>
            <a:ext cx="420498" cy="4204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2456700" y="4129275"/>
            <a:ext cx="4230600" cy="714300"/>
          </a:xfrm>
          <a:prstGeom prst="roundRect">
            <a:avLst>
              <a:gd fmla="val 16667" name="adj"/>
            </a:avLst>
          </a:prstGeom>
          <a:solidFill>
            <a:srgbClr val="4173C9"/>
          </a:solidFill>
          <a:ln cap="flat" cmpd="sng" w="9525">
            <a:solidFill>
              <a:srgbClr val="4A7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523051" y="4191657"/>
            <a:ext cx="846300" cy="532800"/>
          </a:xfrm>
          <a:prstGeom prst="roundRect">
            <a:avLst>
              <a:gd fmla="val 10000" name="adj"/>
            </a:avLst>
          </a:prstGeom>
          <a:solidFill>
            <a:srgbClr val="BFC8E3"/>
          </a:solidFill>
          <a:ln>
            <a:noFill/>
          </a:ln>
          <a:effectLst>
            <a:outerShdw blurRad="35649" rotWithShape="0" algn="ctr" dir="5400000" dist="11883">
              <a:srgbClr val="000000">
                <a:alpha val="62750"/>
              </a:srgbClr>
            </a:outerShdw>
          </a:effectLst>
        </p:spPr>
        <p:txBody>
          <a:bodyPr anchorCtr="0" anchor="ctr" bIns="57025" lIns="57025" spcFirstLastPara="1" rIns="57025" wrap="square" tIns="5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955" y="4247793"/>
            <a:ext cx="420498" cy="4204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3369361" y="4153431"/>
            <a:ext cx="3318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49875" spcFirstLastPara="1" rIns="49875" wrap="square" tIns="49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10"/>
              <a:buFont typeface="Calibri"/>
              <a:buNone/>
            </a:pPr>
            <a:r>
              <a:rPr lang="es" sz="130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Carlos González</a:t>
            </a:r>
            <a:endParaRPr b="0" i="0" sz="130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5955" lvl="1" marL="106947" marR="0" rtl="0" algn="l">
              <a:lnSpc>
                <a:spcPct val="90000"/>
              </a:lnSpc>
              <a:spcBef>
                <a:spcPts val="458"/>
              </a:spcBef>
              <a:spcAft>
                <a:spcPts val="0"/>
              </a:spcAft>
              <a:buClr>
                <a:srgbClr val="FFFFFF"/>
              </a:buClr>
              <a:buSzPts val="982"/>
              <a:buFont typeface="Calibri"/>
              <a:buChar char="•"/>
            </a:pPr>
            <a:r>
              <a:rPr lang="es" sz="9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Desarrollador</a:t>
            </a:r>
            <a:endParaRPr b="0" i="0" sz="998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5955" lvl="1" marL="106947" marR="0" rtl="0" algn="l">
              <a:lnSpc>
                <a:spcPct val="70000"/>
              </a:lnSpc>
              <a:spcBef>
                <a:spcPts val="150"/>
              </a:spcBef>
              <a:spcAft>
                <a:spcPts val="0"/>
              </a:spcAft>
              <a:buClr>
                <a:srgbClr val="FFFFFF"/>
              </a:buClr>
              <a:buSzPts val="982"/>
              <a:buFont typeface="Calibri"/>
              <a:buChar char="•"/>
            </a:pPr>
            <a:r>
              <a:rPr lang="es" sz="75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Ejecutar y desarrollar el plan de proyecto, codificar las funcionalidades funcionales y no funcionales del sistema.</a:t>
            </a:r>
            <a:endParaRPr b="0" i="0" sz="75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DESCRIPCIÓN DEL PROYECTO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17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PROBLEMÁTICA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usuarios con vehículos particulares enfrentan dificultades para encontrar talleres mecánicos confiables, con precios claros y tiempos de espera razonables. Este proceso suele ser tardado y desgastante, lo que genera desconfianza y una mala experiencia al momento de realizar mantenciones o reparaciones.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5800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PROPUESTA DE SOLUCIÓN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digital de agenda en línea que permita a los clientes localizar talleres mecánicos de forma rápida, comparar precios y reseñas, y reservar servicios en tiempo real. Esta herramienta mejorará la experiencia del usuario, reducirá los tiempos de espera y apoyará a los talleres en su expansión dentro de un mercado cada vez más competitivo y digitalizado.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006650" y="2594250"/>
            <a:ext cx="1130700" cy="5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E81C9"/>
          </a:solidFill>
          <a:ln cap="flat" cmpd="sng" w="9525">
            <a:solidFill>
              <a:srgbClr val="5E8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LISTADO DE REQUERIMIENTOS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25" y="1112450"/>
            <a:ext cx="6652951" cy="19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25" y="3094400"/>
            <a:ext cx="6652949" cy="152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781425" y="4676775"/>
            <a:ext cx="5305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Planilla de </a:t>
            </a: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MATRIZ RACI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509175" y="2671375"/>
            <a:ext cx="6192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616638"/>
            <a:ext cx="8175500" cy="19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13" y="204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MODELO RELACIONAL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18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175" y="874300"/>
            <a:ext cx="5407649" cy="4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2686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DIAGRAMA DE CASO DE USO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1034350"/>
            <a:ext cx="63531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PATRÓN </a:t>
            </a:r>
            <a:r>
              <a:rPr lang="es">
                <a:solidFill>
                  <a:schemeClr val="lt1"/>
                </a:solidFill>
              </a:rPr>
              <a:t>ARQUITECTÓNICO</a:t>
            </a:r>
            <a:r>
              <a:rPr lang="es">
                <a:solidFill>
                  <a:schemeClr val="lt1"/>
                </a:solidFill>
              </a:rPr>
              <a:t> Y VISTA FÍSICA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02625" y="1246900"/>
            <a:ext cx="43251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100" u="sng">
                <a:solidFill>
                  <a:schemeClr val="dk2"/>
                </a:solidFill>
              </a:rPr>
              <a:t>Patrón Arquitectónico MVC</a:t>
            </a:r>
            <a:br>
              <a:rPr b="1" lang="es" sz="1100">
                <a:solidFill>
                  <a:schemeClr val="dk2"/>
                </a:solidFill>
              </a:rPr>
            </a:br>
            <a:r>
              <a:rPr lang="es" sz="1000">
                <a:solidFill>
                  <a:schemeClr val="dk2"/>
                </a:solidFill>
              </a:rPr>
              <a:t> El proyecto FixSpot sigue el patrón arquitectónico Modelo-Vista-Controlador (MVC), lo que permite una clara separación de responsabilidades en el sistema.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Modelo: Gestiona los datos y la lógica de negocio, interactuando con la base de datos MySQL a través de Django ORM.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Vista: Se encarga de la presentación, generando las interfaces de usuario en el navegador mediante HTML y templates.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Controlador: Maneja las peticiones del usuario, procesa la lógica y selecciona la vista adecuada. En el caso de la API, los controladores son los endpoints REST que gestionan las solicitudes y respuestas entre la aplicación web, la app de escritorio y el backend.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</a:rPr>
              <a:t>Este patrón facilita el mantenimiento y escalabilidad del proyecto, permitiendo un desarrollo más modular y organizado.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260" y="1184575"/>
            <a:ext cx="381211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42875" y="78750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ARQUITECTURA DEL SISTEMA (TO-BE)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800" y="1081888"/>
            <a:ext cx="6698726" cy="29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16900" y="4473275"/>
            <a:ext cx="3990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de negocio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