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Anton"/>
      <p:regular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Helvetica Neue"/>
      <p:regular r:id="rId62"/>
      <p:bold r:id="rId63"/>
      <p:italic r:id="rId64"/>
      <p:boldItalic r:id="rId65"/>
    </p:embeddedFont>
    <p:embeddedFont>
      <p:font typeface="Helvetica Neue Ligh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17F315-6DB7-4F5C-81DC-EC181A3AA462}">
  <a:tblStyle styleId="{A317F315-6DB7-4F5C-81DC-EC181A3AA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64" Type="http://schemas.openxmlformats.org/officeDocument/2006/relationships/font" Target="fonts/HelveticaNeue-italic.fntdata"/><Relationship Id="rId63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66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65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68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Light-bold.fntdata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nton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7cc1720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7cc1720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9b09f1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9b09f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9fa1c8b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9fa1c8b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8e8effa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8e8effa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ad17f08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ad17f08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99fbdd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99fbdd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2d0bc5f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2d0bc5f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package.json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Nombre del proyecto, Versión, Repositorio, Autores, Licencia,Lista de Dependencias utilizadas por el comando npm,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angular.json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información referente al espacio de trabajo raíz (workspace root), como la Versión del archivo, datos de los proyectos (sección projects), esquemas ($schema) que luego son utilizados por el comando ng generate,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tsconfig.json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las opciones del compilador tsc del lenguaje TypeScript.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src/main.ts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Es el punto de entrada de ejecución de la aplicación. Está referenciando dentro del archivo angular.json en la sección projects -&gt; [nombre_proyecto] -&gt; architect -&gt; build -&gt; options -&gt; “main”: “src/main.ts”.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2d0bc5f4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2d0bc5f4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src/index.html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el código HTML raíz de la página principal. Está referenciando dentro del archivo angular.json en la sección projects -&gt; [nombre_proyecto] -&gt; architect -&gt; build -&gt; options -&gt; “index”: “src/index.html”.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src/styles.css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defi nición de las hojas de estilo globales a toda la aplicación.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src/app/app.module.ts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declaración de los módulos necesarios para la organización y ejecución de la aplicación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src/app/app.component.ts y app.component.html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Este es el componente principal de la aplicación. La vista (HTML) asociada a él contiene la etiqueta router-outlet, que luego servirá de contenedor para las demás vistas que agreguemos al proyecto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node_modules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todas las dependencias de la aplicación. Cada vez que agreguemos una dependencia con el comando npm, la encontraremos en este directorio.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444d57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6444d57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src/index.html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el código HTML raíz de la página principal. Está referenciando dentro del archivo angular.json en la sección projects -&gt; [nombre_proyecto] -&gt; architect -&gt; build -&gt; options -&gt; “index”: “src/index.html”.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src/styles.css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defi nición de las hojas de estilo globales a toda la aplicación.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src/app/app.module.ts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declaración de los módulos necesarios para la organización y ejecución de la aplicación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src/app/app.component.ts y app.component.html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Este es el componente principal de la aplicación. La vista (HTML) asociada a él contiene la etiqueta router-outlet, que luego servirá de contenedor para las demás vistas que agreguemos al proyecto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node_modules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todas las dependencias de la aplicación. Cada vez que agreguemos una dependencia con el comando npm, la encontraremos en este directorio.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2d0bc5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2d0bc5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f27a6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f27a6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444d57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444d57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6444d57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6444d57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6444d57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6444d57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6444d57bb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16444d57b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444d57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444d57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7cc1720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37cc1720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84292b38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84292b38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6444d57b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6444d57b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2d0bc5f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2d0bc5f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2d0bc5f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2d0bc5f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84292b3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84292b3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49c16c68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49c16c68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84292b38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84292b38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84292b38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84292b3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84292b38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84292b38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84292b38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84292b38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84292b38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84292b38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84292b38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84292b38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184292b38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184292b3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84292b38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84292b38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27a6452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27a6452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84292b38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84292b38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6444d57b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6444d57b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6444d57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16444d57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6444d57b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6444d57b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6444d57bb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116444d57b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776db2c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776db2c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776db2c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776db2c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776db2c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776db2c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1579fa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1579fa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27a64521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27a64521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1579fa7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1579fa7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40ec57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40ec57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4292b38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84292b38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 puede usar para comenzar o finalizar la clase, según sea más conveniente..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Recurso: Glosario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Repasa y define rápidamente los conceptos centrales acumulados. Ayuda a los estudiantes a recuperar aquellos saberes que se darán por dados.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Sugerencia: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Puede incorporarse links e imágenes que apoyen al concepto presentado.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4292b38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84292b38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 puede usar para comenzar o finalizar la clase, según sea más conveniente..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Recurso: Glosario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Repasa y define rápidamente los conceptos centrales acumulados. Ayuda a los estudiantes a recuperar aquellos saberes que se darán por dados.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Sugerencia: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Puede incorporarse links e imágenes que apoyen al concepto presentado.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7edb21d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7edb21d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31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31.png"/><Relationship Id="rId5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COMPONENTES Y ELEMENTOS DE UN PROYECTO ANGULAR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02.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ANGULAR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852150" y="1396975"/>
            <a:ext cx="7439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un proyecto Angular puede ser creado partiendo de un simple archivo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index.html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una estructura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básica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página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web, hoy nadie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empezaría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proyecto en Angular sin partir de una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estructura de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archivos,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carpetas y herramientas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configuradas y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optimizadas para la tarea 📁.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589300" y="53895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ANÁLISIS DE ESTRUCTURA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363" y="3578275"/>
            <a:ext cx="764724" cy="7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250" y="3641884"/>
            <a:ext cx="637500" cy="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3700" y="3578275"/>
            <a:ext cx="718051" cy="7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852150" y="1304725"/>
            <a:ext cx="74397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tarea del armado de una estructura y configuración de herramientas se lleva a cabo mediante el uso de la herramienta Angular CLI propuesta por el mismo Framework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😉.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b="28266" l="5465" r="2682" t="16600"/>
          <a:stretch/>
        </p:blipFill>
        <p:spPr>
          <a:xfrm>
            <a:off x="3331360" y="3255625"/>
            <a:ext cx="2481274" cy="8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2589300" y="53895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ANÁLISIS DE ESTRUCTURA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1398000" y="2116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RECORDEMOS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¿CÓMO CREAR UN PROYECTO?</a:t>
            </a:r>
            <a:endParaRPr i="1" sz="15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1384750"/>
            <a:ext cx="47434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6"/>
          <p:cNvCxnSpPr>
            <a:stCxn id="202" idx="6"/>
          </p:cNvCxnSpPr>
          <p:nvPr/>
        </p:nvCxnSpPr>
        <p:spPr>
          <a:xfrm flipH="1" rot="10800000">
            <a:off x="1869275" y="2071900"/>
            <a:ext cx="7305300" cy="126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6"/>
          <p:cNvSpPr/>
          <p:nvPr/>
        </p:nvSpPr>
        <p:spPr>
          <a:xfrm>
            <a:off x="1255175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4264943" y="17698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997509" y="17698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08775" y="2518475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 tu instalación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503975" y="251465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Crea tu primer proyecto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235650" y="2555600"/>
            <a:ext cx="2232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 la carpeta del proyecto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391061" y="18244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403375" y="179673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118982" y="1787070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724275" y="3621188"/>
            <a:ext cx="18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ng version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00" y="3655960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296523" y="3621188"/>
            <a:ext cx="28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ng new my-project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62" y="3655948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6387000" y="3621213"/>
            <a:ext cx="29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cd my-project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000" y="3655985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2589300" y="20920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CREANDO TU PROYECTO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BREVE REPASO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>
            <a:endCxn id="224" idx="6"/>
          </p:cNvCxnSpPr>
          <p:nvPr/>
        </p:nvCxnSpPr>
        <p:spPr>
          <a:xfrm flipH="1" rot="10800000">
            <a:off x="-10057" y="2084500"/>
            <a:ext cx="2011200" cy="75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7"/>
          <p:cNvSpPr/>
          <p:nvPr/>
        </p:nvSpPr>
        <p:spPr>
          <a:xfrm>
            <a:off x="1387043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659550" y="250445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Ejecución del servidor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525475" y="18043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7169407" y="18244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2383299" y="1352975"/>
            <a:ext cx="185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serve</a:t>
            </a:r>
            <a:r>
              <a:rPr lang="en-GB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062" y="1452998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3897850" y="1200200"/>
            <a:ext cx="4786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 nuestro entorno de desarrollo dejando habilitado el puerto donde corre nuestra aplicación por defecto.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2635049" y="2621838"/>
            <a:ext cx="185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serve -o</a:t>
            </a:r>
            <a:endParaRPr>
              <a:solidFill>
                <a:schemeClr val="dk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62" y="2700098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3897850" y="2508288"/>
            <a:ext cx="4786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 lo mismo que el comando 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 serve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corre un navegador en el puerto por defecto - 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Recomendado🚀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2561549" y="3840725"/>
            <a:ext cx="185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ng serve -o --port=3500</a:t>
            </a:r>
            <a:endParaRPr>
              <a:solidFill>
                <a:schemeClr val="dk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062" y="3890723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897850" y="3816363"/>
            <a:ext cx="4786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este comando podemos elegir el puerto en el que se va a ejecutar nuestro proyecto.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2589300" y="20920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CREANDO TU PROYECTO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BREVE REPASO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/>
        </p:nvSpPr>
        <p:spPr>
          <a:xfrm>
            <a:off x="745200" y="1453600"/>
            <a:ext cx="76536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ejecución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 proyecto Angular mediante el comando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ng new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ANGULAR-CLI, se genera una estructura plantilla del tipo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boilerplate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Este tipo de estructura no es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un 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proyecto inicial con las configuraciones y herramientas necesarias de desarrollo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🙌.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estas configuraciones se incluye una plantilla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básica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archivos y carpetas que estaremos analizando a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continuación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👇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1738950" y="423050"/>
            <a:ext cx="56661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ANGULAR BOILERPLATE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3914850" y="152400"/>
            <a:ext cx="483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ESTRUCTURA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ARCHIVOS DE CONFIGURACIÓN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4176025" y="1233088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gitignore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131650" y="1518225"/>
            <a:ext cx="18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.browserslistrc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4131650" y="1803375"/>
            <a:ext cx="20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.editorconfig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131650" y="2088525"/>
            <a:ext cx="2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angular.json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131650" y="2373675"/>
            <a:ext cx="19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karma.config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4131650" y="2658825"/>
            <a:ext cx="26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package-lock.json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4131650" y="2943975"/>
            <a:ext cx="23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package.json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4131650" y="3229125"/>
            <a:ext cx="31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README.md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4131650" y="3514275"/>
            <a:ext cx="28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tsconfig.app.json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131650" y="3799425"/>
            <a:ext cx="29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tsconfig.json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4131650" y="4084550"/>
            <a:ext cx="29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tsconfig.spec.json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041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952475" y="1549825"/>
            <a:ext cx="4623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Carpeta assets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Carpeta environments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favicon.ico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index.html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main.ts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polyfill.ts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styles.scss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389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3952475" y="152400"/>
            <a:ext cx="4764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ESTRUCTURA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CARPETA SRC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3952475" y="1474950"/>
            <a:ext cx="43794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app-routing.module.ts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app.component.html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app.component.scss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app.component.spec.ts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App.module.ts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0000" marR="9549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es la estructura inicial. En una app real encontraremos muchos más elementos.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3952475" y="152400"/>
            <a:ext cx="4764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ESTRUCTURA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CARPETA SRC/APP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"/>
            <a:ext cx="3667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CICLO DE EDICIÓN,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EJECUCIÓN Y DEPURACIÓN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PONER A GRABAR LA CLASE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3"/>
          <p:cNvCxnSpPr>
            <a:stCxn id="291" idx="6"/>
          </p:cNvCxnSpPr>
          <p:nvPr/>
        </p:nvCxnSpPr>
        <p:spPr>
          <a:xfrm flipH="1" rot="10800000">
            <a:off x="1869275" y="2071900"/>
            <a:ext cx="7305300" cy="126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3"/>
          <p:cNvSpPr/>
          <p:nvPr/>
        </p:nvSpPr>
        <p:spPr>
          <a:xfrm>
            <a:off x="1255175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505318" y="16943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70425" y="711850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Ejecución del servidor “Angular”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881225" y="55900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Navegar a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la app: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Helvetica Neue"/>
                <a:ea typeface="Helvetica Neue"/>
                <a:cs typeface="Helvetica Neue"/>
                <a:sym typeface="Helvetica Neue"/>
              </a:rPr>
              <a:t>localhost: 4200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1391061" y="18244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643750" y="17212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7118982" y="1787070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1424425" y="2982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CICLO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642" y="2583448"/>
            <a:ext cx="2315225" cy="17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50" y="2583450"/>
            <a:ext cx="2764451" cy="15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4"/>
          <p:cNvCxnSpPr/>
          <p:nvPr/>
        </p:nvCxnSpPr>
        <p:spPr>
          <a:xfrm>
            <a:off x="-71950" y="2060750"/>
            <a:ext cx="9246600" cy="111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4"/>
          <p:cNvSpPr/>
          <p:nvPr/>
        </p:nvSpPr>
        <p:spPr>
          <a:xfrm>
            <a:off x="2119625" y="17592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6490893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1398850" y="740700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Editar y salvar el código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5763400" y="74070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Refresh automático en el navegador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2255511" y="18062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6629325" y="18043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1820875" y="34145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CICLO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747" y="2649550"/>
            <a:ext cx="2491849" cy="174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9025" y="2645750"/>
            <a:ext cx="2450874" cy="18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35"/>
          <p:cNvCxnSpPr/>
          <p:nvPr/>
        </p:nvCxnSpPr>
        <p:spPr>
          <a:xfrm>
            <a:off x="-71950" y="2060750"/>
            <a:ext cx="9246600" cy="111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5"/>
          <p:cNvSpPr/>
          <p:nvPr/>
        </p:nvSpPr>
        <p:spPr>
          <a:xfrm>
            <a:off x="2119625" y="17592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6490893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434875" y="740700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Generamos un error y salvamos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5763400" y="74070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Error en el navegador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2255511" y="18062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6629325" y="18043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1820875" y="34145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CICLO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260" y="2713875"/>
            <a:ext cx="2496775" cy="176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150" y="2713875"/>
            <a:ext cx="2440033" cy="17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/>
        </p:nvSpPr>
        <p:spPr>
          <a:xfrm>
            <a:off x="809550" y="2556000"/>
            <a:ext cx="7524900" cy="2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FLUJO DE DESARROLLO ANGULAR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2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Ejecutar, editar, visualizar cambios automáticos y ver errores 🤩.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 txBox="1"/>
          <p:nvPr/>
        </p:nvSpPr>
        <p:spPr>
          <a:xfrm>
            <a:off x="2330550" y="4497700"/>
            <a:ext cx="44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10 minutos.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/>
        </p:nvSpPr>
        <p:spPr>
          <a:xfrm>
            <a:off x="611325" y="170300"/>
            <a:ext cx="6349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FLUJO DE DESARROLLO ANGULAR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705575" y="1625875"/>
            <a:ext cx="75003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 el proyecto creado anteriormente.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Personaliza la página de muestra.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Revisa los cambios.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errores y observa qué sucede.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2330550" y="4497700"/>
            <a:ext cx="44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10 minutos.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/>
        </p:nvSpPr>
        <p:spPr>
          <a:xfrm>
            <a:off x="1398000" y="19401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COMPONENTES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1214100" y="1856000"/>
            <a:ext cx="67158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componente representa una porción (o toda) de la aplicación y está contenido dentro de un módulo. Cada componente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una clase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contiene datos y lógica y está asociado con una plantilla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HTML y CSS.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decir que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componente está orientado a la experiencia del usuario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💻.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1738950" y="856675"/>
            <a:ext cx="56661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ES UN COMPONENTE?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37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/>
        </p:nvSpPr>
        <p:spPr>
          <a:xfrm>
            <a:off x="624900" y="904338"/>
            <a:ext cx="78942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podemos ver aquí, nuestra aplicación es un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componente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vive en la única página HTML de nuestra aplicación 🤯: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1666413" y="193450"/>
            <a:ext cx="5666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588" y="1720525"/>
            <a:ext cx="4146826" cy="2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/>
          <p:nvPr/>
        </p:nvSpPr>
        <p:spPr>
          <a:xfrm>
            <a:off x="2562363" y="3333300"/>
            <a:ext cx="1743300" cy="330600"/>
          </a:xfrm>
          <a:prstGeom prst="rect">
            <a:avLst/>
          </a:prstGeom>
          <a:noFill/>
          <a:ln cap="flat" cmpd="sng" w="38100">
            <a:solidFill>
              <a:srgbClr val="E29E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2562363" y="4363200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Nuestra aplicación</a:t>
            </a:r>
            <a:endParaRPr/>
          </a:p>
        </p:txBody>
      </p:sp>
      <p:cxnSp>
        <p:nvCxnSpPr>
          <p:cNvPr id="376" name="Google Shape;376;p41"/>
          <p:cNvCxnSpPr>
            <a:stCxn id="375" idx="0"/>
            <a:endCxn id="374" idx="2"/>
          </p:cNvCxnSpPr>
          <p:nvPr/>
        </p:nvCxnSpPr>
        <p:spPr>
          <a:xfrm rot="10800000">
            <a:off x="3434013" y="3663900"/>
            <a:ext cx="0" cy="699300"/>
          </a:xfrm>
          <a:prstGeom prst="straightConnector1">
            <a:avLst/>
          </a:prstGeom>
          <a:noFill/>
          <a:ln cap="flat" cmpd="sng" w="19050">
            <a:solidFill>
              <a:srgbClr val="3CEFA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rgbClr val="82AA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2" name="Google Shape;3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87" name="Google Shape;387;p42"/>
          <p:cNvCxnSpPr>
            <a:stCxn id="386" idx="2"/>
            <a:endCxn id="381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8" name="Google Shape;388;p42"/>
          <p:cNvCxnSpPr>
            <a:stCxn id="386" idx="2"/>
            <a:endCxn id="383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9" name="Google Shape;389;p42"/>
          <p:cNvCxnSpPr>
            <a:stCxn id="386" idx="2"/>
            <a:endCxn id="384" idx="0"/>
          </p:cNvCxnSpPr>
          <p:nvPr/>
        </p:nvCxnSpPr>
        <p:spPr>
          <a:xfrm flipH="1" rot="-5400000">
            <a:off x="4577700" y="1314425"/>
            <a:ext cx="1009500" cy="1020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0" name="Google Shape;390;p42"/>
          <p:cNvCxnSpPr>
            <a:stCxn id="386" idx="2"/>
            <a:endCxn id="385" idx="0"/>
          </p:cNvCxnSpPr>
          <p:nvPr/>
        </p:nvCxnSpPr>
        <p:spPr>
          <a:xfrm flipH="1" rot="-5400000">
            <a:off x="5606400" y="285725"/>
            <a:ext cx="1009500" cy="307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91" name="Google Shape;391;p42"/>
          <p:cNvSpPr/>
          <p:nvPr/>
        </p:nvSpPr>
        <p:spPr>
          <a:xfrm>
            <a:off x="-194550" y="4111550"/>
            <a:ext cx="6323100" cy="615000"/>
          </a:xfrm>
          <a:prstGeom prst="roundRect">
            <a:avLst>
              <a:gd fmla="val 16667" name="adj"/>
            </a:avLst>
          </a:prstGeom>
          <a:solidFill>
            <a:srgbClr val="F4FD91"/>
          </a:solidFill>
          <a:ln cap="flat" cmpd="sng" w="9525">
            <a:solidFill>
              <a:srgbClr val="F4FD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267500" y="4111550"/>
            <a:ext cx="5727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 Nota importante: </a:t>
            </a: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Un componente puede tener uno o más archivos, este es un factor que dependerá de la necesidad de tu proyecto</a:t>
            </a:r>
            <a:r>
              <a:rPr lang="en-GB" sz="13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la estructura de un proyecto basado en Angular CLI.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los componentes y técnicas de componentización.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rgbClr val="82AA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03" name="Google Shape;403;p43"/>
          <p:cNvCxnSpPr>
            <a:stCxn id="402" idx="2"/>
            <a:endCxn id="397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4" name="Google Shape;404;p43"/>
          <p:cNvCxnSpPr>
            <a:stCxn id="402" idx="2"/>
            <a:endCxn id="399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5" name="Google Shape;405;p43"/>
          <p:cNvCxnSpPr>
            <a:stCxn id="402" idx="2"/>
            <a:endCxn id="400" idx="0"/>
          </p:cNvCxnSpPr>
          <p:nvPr/>
        </p:nvCxnSpPr>
        <p:spPr>
          <a:xfrm flipH="1" rot="-5400000">
            <a:off x="4577700" y="1314425"/>
            <a:ext cx="1009500" cy="1020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6" name="Google Shape;406;p43"/>
          <p:cNvCxnSpPr>
            <a:stCxn id="402" idx="2"/>
            <a:endCxn id="401" idx="0"/>
          </p:cNvCxnSpPr>
          <p:nvPr/>
        </p:nvCxnSpPr>
        <p:spPr>
          <a:xfrm flipH="1" rot="-5400000">
            <a:off x="5606400" y="285725"/>
            <a:ext cx="1009500" cy="307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i="1" lang="en-GB" sz="1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TS</a:t>
            </a:r>
            <a:endParaRPr i="1" sz="15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/>
          <p:nvPr/>
        </p:nvSpPr>
        <p:spPr>
          <a:xfrm>
            <a:off x="4883538" y="1370850"/>
            <a:ext cx="3870900" cy="27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i="1" lang="en-GB" sz="1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@angular/core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i="1" lang="en-GB" sz="11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app-root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./app.component.html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./app.component.css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title </a:t>
            </a:r>
            <a:r>
              <a:rPr lang="en-GB" sz="1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Mi tienda de Regalos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pic>
        <p:nvPicPr>
          <p:cNvPr id="414" name="Google Shape;41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4"/>
          <p:cNvSpPr txBox="1"/>
          <p:nvPr/>
        </p:nvSpPr>
        <p:spPr>
          <a:xfrm>
            <a:off x="547725" y="1967700"/>
            <a:ext cx="3870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parte del componente encapsula la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lógica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de la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aplicación y referencia a los archivos de vista y estilo de este mismo 👉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44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fmla="val 16667" name="adj"/>
            </a:avLst>
          </a:prstGeom>
          <a:solidFill>
            <a:srgbClr val="CB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2" name="Google Shape;4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5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5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27" name="Google Shape;427;p45"/>
          <p:cNvCxnSpPr>
            <a:stCxn id="426" idx="2"/>
            <a:endCxn id="421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8" name="Google Shape;428;p45"/>
          <p:cNvCxnSpPr>
            <a:stCxn id="426" idx="2"/>
            <a:endCxn id="423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9" name="Google Shape;429;p45"/>
          <p:cNvCxnSpPr>
            <a:stCxn id="426" idx="2"/>
            <a:endCxn id="424" idx="0"/>
          </p:cNvCxnSpPr>
          <p:nvPr/>
        </p:nvCxnSpPr>
        <p:spPr>
          <a:xfrm flipH="1" rot="-5400000">
            <a:off x="4577700" y="1314425"/>
            <a:ext cx="1009500" cy="1020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0" name="Google Shape;430;p45"/>
          <p:cNvCxnSpPr>
            <a:stCxn id="426" idx="2"/>
            <a:endCxn id="425" idx="0"/>
          </p:cNvCxnSpPr>
          <p:nvPr/>
        </p:nvCxnSpPr>
        <p:spPr>
          <a:xfrm flipH="1" rot="-5400000">
            <a:off x="5606400" y="285725"/>
            <a:ext cx="1009500" cy="307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i="1" lang="en-GB" sz="1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HTML</a:t>
            </a:r>
            <a:endParaRPr i="1" sz="15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46"/>
          <p:cNvSpPr txBox="1"/>
          <p:nvPr/>
        </p:nvSpPr>
        <p:spPr>
          <a:xfrm>
            <a:off x="402300" y="1408725"/>
            <a:ext cx="8339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parte del componente referencia estructura de la 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básicamente cómo van a estar organizados los datos que queremos mostrar 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💻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vincula a los estilos por las definiciones establecidas en el archivo de lógica: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1973700" y="2883100"/>
            <a:ext cx="5196600" cy="81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Bienvenidos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subtitulo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{{ title }}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6" name="Google Shape;4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7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47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51" name="Google Shape;451;p47"/>
          <p:cNvCxnSpPr>
            <a:stCxn id="450" idx="2"/>
            <a:endCxn id="445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2" name="Google Shape;452;p47"/>
          <p:cNvCxnSpPr>
            <a:stCxn id="450" idx="2"/>
            <a:endCxn id="447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3" name="Google Shape;453;p47"/>
          <p:cNvCxnSpPr>
            <a:stCxn id="450" idx="2"/>
            <a:endCxn id="448" idx="0"/>
          </p:cNvCxnSpPr>
          <p:nvPr/>
        </p:nvCxnSpPr>
        <p:spPr>
          <a:xfrm flipH="1" rot="-5400000">
            <a:off x="4577700" y="1314425"/>
            <a:ext cx="1009500" cy="1020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4" name="Google Shape;454;p47"/>
          <p:cNvCxnSpPr>
            <a:stCxn id="450" idx="2"/>
            <a:endCxn id="449" idx="0"/>
          </p:cNvCxnSpPr>
          <p:nvPr/>
        </p:nvCxnSpPr>
        <p:spPr>
          <a:xfrm flipH="1" rot="-5400000">
            <a:off x="5606400" y="285725"/>
            <a:ext cx="1009500" cy="307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i="1" lang="en-GB" sz="1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CSS</a:t>
            </a:r>
            <a:endParaRPr i="1" sz="15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0" name="Google Shape;4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8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fmla="val 16667" name="adj"/>
            </a:avLst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3" name="Google Shape;463;p48"/>
          <p:cNvSpPr txBox="1"/>
          <p:nvPr/>
        </p:nvSpPr>
        <p:spPr>
          <a:xfrm>
            <a:off x="402300" y="1408725"/>
            <a:ext cx="833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archivo se encarga de darle e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formato visual 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componente. Se encuentra diferenciado en el archivo de lógica 👇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2538150" y="2358800"/>
            <a:ext cx="4067700" cy="210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2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80CBC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12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subtitulo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80CBC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0" name="Google Shape;4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9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3" name="Google Shape;473;p49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i="1" sz="1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75" name="Google Shape;475;p49"/>
          <p:cNvCxnSpPr>
            <a:stCxn id="474" idx="2"/>
            <a:endCxn id="469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6" name="Google Shape;476;p49"/>
          <p:cNvCxnSpPr>
            <a:stCxn id="474" idx="2"/>
            <a:endCxn id="471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7" name="Google Shape;477;p49"/>
          <p:cNvCxnSpPr>
            <a:stCxn id="474" idx="2"/>
            <a:endCxn id="472" idx="0"/>
          </p:cNvCxnSpPr>
          <p:nvPr/>
        </p:nvCxnSpPr>
        <p:spPr>
          <a:xfrm flipH="1" rot="-5400000">
            <a:off x="4577700" y="1314425"/>
            <a:ext cx="1009500" cy="1020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8" name="Google Shape;478;p49"/>
          <p:cNvCxnSpPr>
            <a:stCxn id="474" idx="2"/>
            <a:endCxn id="473" idx="0"/>
          </p:cNvCxnSpPr>
          <p:nvPr/>
        </p:nvCxnSpPr>
        <p:spPr>
          <a:xfrm flipH="1" rot="-5400000">
            <a:off x="5606400" y="285725"/>
            <a:ext cx="1009500" cy="307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i="1" lang="en-GB" sz="15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SPEC.TS</a:t>
            </a:r>
            <a:endParaRPr i="1" sz="15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4" name="Google Shape;4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0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fmla="val 16667" name="adj"/>
            </a:avLst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296625" y="1789800"/>
            <a:ext cx="41223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archivo se encarga de las </a:t>
            </a:r>
            <a:r>
              <a:rPr b="1" lang="en-GB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pruebas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componente 🙌. Es muy común a la hora de construir un componente. Sin embargo, a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ún no lo vamos a utilizar. Por ello, no lo crearemos en esta instancia.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4758025" y="1304000"/>
            <a:ext cx="4122300" cy="307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TestBed }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@angular/core/testing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RouterTestingModule }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@angular/router/testing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AppComponent }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./app.component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TestBed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configureTestingModule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  imports: [ RouterTestingModule],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  declarations: [AppComponent],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compileComponents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should create the app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TestBed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createComponent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(AppComponent);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componentInstance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(app)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toBeTruthy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80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AHORA BIEN, ¿CÓMO LOS CREAMOS? </a:t>
            </a:r>
            <a:r>
              <a:rPr lang="en-GB" sz="1500">
                <a:latin typeface="Anton"/>
                <a:ea typeface="Anton"/>
                <a:cs typeface="Anton"/>
                <a:sym typeface="Anton"/>
              </a:rPr>
              <a:t>🤔</a:t>
            </a:r>
            <a:endParaRPr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50179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1275" y="-2110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1"/>
          <p:cNvSpPr txBox="1"/>
          <p:nvPr/>
        </p:nvSpPr>
        <p:spPr>
          <a:xfrm>
            <a:off x="602474" y="1925500"/>
            <a:ext cx="3816900" cy="4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Angular.CLI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4724627" y="1925500"/>
            <a:ext cx="3816900" cy="4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Generación Manual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98" name="Google Shape;498;p51"/>
          <p:cNvCxnSpPr>
            <a:stCxn id="493" idx="2"/>
            <a:endCxn id="496" idx="0"/>
          </p:cNvCxnSpPr>
          <p:nvPr/>
        </p:nvCxnSpPr>
        <p:spPr>
          <a:xfrm rot="5400000">
            <a:off x="3079300" y="513175"/>
            <a:ext cx="843900" cy="1980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9" name="Google Shape;499;p51"/>
          <p:cNvCxnSpPr>
            <a:stCxn id="493" idx="2"/>
            <a:endCxn id="497" idx="0"/>
          </p:cNvCxnSpPr>
          <p:nvPr/>
        </p:nvCxnSpPr>
        <p:spPr>
          <a:xfrm flipH="1" rot="-5400000">
            <a:off x="5140450" y="432925"/>
            <a:ext cx="843900" cy="2141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AHORA BIEN, ¿CÓMO LOS CREAMOS? </a:t>
            </a:r>
            <a:r>
              <a:rPr lang="en-GB" sz="1500">
                <a:latin typeface="Anton"/>
                <a:ea typeface="Anton"/>
                <a:cs typeface="Anton"/>
                <a:sym typeface="Anton"/>
              </a:rPr>
              <a:t>🤔</a:t>
            </a:r>
            <a:endParaRPr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5" name="Google Shape;5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50179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1275" y="-2110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2"/>
          <p:cNvSpPr txBox="1"/>
          <p:nvPr/>
        </p:nvSpPr>
        <p:spPr>
          <a:xfrm>
            <a:off x="602474" y="1925500"/>
            <a:ext cx="3816900" cy="4005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Angular.CLI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4724627" y="1925500"/>
            <a:ext cx="3816900" cy="4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Generación Manual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09" name="Google Shape;509;p52"/>
          <p:cNvCxnSpPr>
            <a:stCxn id="504" idx="2"/>
            <a:endCxn id="507" idx="0"/>
          </p:cNvCxnSpPr>
          <p:nvPr/>
        </p:nvCxnSpPr>
        <p:spPr>
          <a:xfrm rot="5400000">
            <a:off x="3079300" y="513175"/>
            <a:ext cx="843900" cy="1980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0" name="Google Shape;510;p52"/>
          <p:cNvCxnSpPr>
            <a:stCxn id="504" idx="2"/>
            <a:endCxn id="508" idx="0"/>
          </p:cNvCxnSpPr>
          <p:nvPr/>
        </p:nvCxnSpPr>
        <p:spPr>
          <a:xfrm flipH="1" rot="-5400000">
            <a:off x="5140450" y="432925"/>
            <a:ext cx="843900" cy="2141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11" name="Google Shape;511;p52"/>
          <p:cNvSpPr txBox="1"/>
          <p:nvPr/>
        </p:nvSpPr>
        <p:spPr>
          <a:xfrm>
            <a:off x="1149650" y="2522325"/>
            <a:ext cx="326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generate component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1149650" y="3082731"/>
            <a:ext cx="32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 c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3" name="Google Shape;5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2664798"/>
            <a:ext cx="437590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3139373"/>
            <a:ext cx="437590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Anton"/>
                <a:ea typeface="Anton"/>
                <a:cs typeface="Anton"/>
                <a:sym typeface="Anton"/>
              </a:rPr>
              <a:t>AHORA BIEN, ¿CÓMO LOS CREAMOS? </a:t>
            </a:r>
            <a:r>
              <a:rPr lang="en-GB" sz="1500">
                <a:latin typeface="Anton"/>
                <a:ea typeface="Anton"/>
                <a:cs typeface="Anton"/>
                <a:sym typeface="Anton"/>
              </a:rPr>
              <a:t>🤔</a:t>
            </a:r>
            <a:endParaRPr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0" name="Google Shape;5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50179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1275" y="-2110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3"/>
          <p:cNvSpPr txBox="1"/>
          <p:nvPr/>
        </p:nvSpPr>
        <p:spPr>
          <a:xfrm>
            <a:off x="602474" y="1925500"/>
            <a:ext cx="3816900" cy="4005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Angular.CLI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3" name="Google Shape;523;p53"/>
          <p:cNvSpPr txBox="1"/>
          <p:nvPr/>
        </p:nvSpPr>
        <p:spPr>
          <a:xfrm>
            <a:off x="4724627" y="1925500"/>
            <a:ext cx="3816900" cy="40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Generación Manual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24" name="Google Shape;524;p53"/>
          <p:cNvCxnSpPr>
            <a:stCxn id="519" idx="2"/>
            <a:endCxn id="522" idx="0"/>
          </p:cNvCxnSpPr>
          <p:nvPr/>
        </p:nvCxnSpPr>
        <p:spPr>
          <a:xfrm rot="5400000">
            <a:off x="3079300" y="513175"/>
            <a:ext cx="843900" cy="1980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5" name="Google Shape;525;p53"/>
          <p:cNvCxnSpPr>
            <a:stCxn id="519" idx="2"/>
            <a:endCxn id="523" idx="0"/>
          </p:cNvCxnSpPr>
          <p:nvPr/>
        </p:nvCxnSpPr>
        <p:spPr>
          <a:xfrm flipH="1" rot="-5400000">
            <a:off x="5140450" y="432925"/>
            <a:ext cx="843900" cy="2141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8E7E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6" name="Google Shape;526;p53"/>
          <p:cNvSpPr txBox="1"/>
          <p:nvPr/>
        </p:nvSpPr>
        <p:spPr>
          <a:xfrm>
            <a:off x="1149650" y="2522325"/>
            <a:ext cx="326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generate component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1149650" y="3082731"/>
            <a:ext cx="32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 c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8" name="Google Shape;52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2664798"/>
            <a:ext cx="437590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3139373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3"/>
          <p:cNvSpPr txBox="1"/>
          <p:nvPr/>
        </p:nvSpPr>
        <p:spPr>
          <a:xfrm>
            <a:off x="4724625" y="2588600"/>
            <a:ext cx="38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generación manual se crea una carpeta con los siguientes archivos: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4845738" y="3336250"/>
            <a:ext cx="2256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3"/>
          <p:cNvSpPr txBox="1"/>
          <p:nvPr/>
        </p:nvSpPr>
        <p:spPr>
          <a:xfrm>
            <a:off x="5152113" y="3225800"/>
            <a:ext cx="20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component_name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3" name="Google Shape;533;p53"/>
          <p:cNvSpPr/>
          <p:nvPr/>
        </p:nvSpPr>
        <p:spPr>
          <a:xfrm>
            <a:off x="5150538" y="3641050"/>
            <a:ext cx="2256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3"/>
          <p:cNvSpPr/>
          <p:nvPr/>
        </p:nvSpPr>
        <p:spPr>
          <a:xfrm>
            <a:off x="5150538" y="3945850"/>
            <a:ext cx="2256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3"/>
          <p:cNvSpPr/>
          <p:nvPr/>
        </p:nvSpPr>
        <p:spPr>
          <a:xfrm>
            <a:off x="5150538" y="4250650"/>
            <a:ext cx="2256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3"/>
          <p:cNvSpPr/>
          <p:nvPr/>
        </p:nvSpPr>
        <p:spPr>
          <a:xfrm>
            <a:off x="5150538" y="4555450"/>
            <a:ext cx="2256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3"/>
          <p:cNvSpPr txBox="1"/>
          <p:nvPr/>
        </p:nvSpPr>
        <p:spPr>
          <a:xfrm>
            <a:off x="5456913" y="35306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name.component.html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8" name="Google Shape;538;p53"/>
          <p:cNvSpPr txBox="1"/>
          <p:nvPr/>
        </p:nvSpPr>
        <p:spPr>
          <a:xfrm>
            <a:off x="5456913" y="38354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name.component.css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9" name="Google Shape;539;p53"/>
          <p:cNvSpPr txBox="1"/>
          <p:nvPr/>
        </p:nvSpPr>
        <p:spPr>
          <a:xfrm>
            <a:off x="5456913" y="41402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name.component.spec.ts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0" name="Google Shape;540;p53"/>
          <p:cNvSpPr txBox="1"/>
          <p:nvPr/>
        </p:nvSpPr>
        <p:spPr>
          <a:xfrm>
            <a:off x="5456913" y="44450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41" name="Google Shape;541;p53"/>
          <p:cNvCxnSpPr/>
          <p:nvPr/>
        </p:nvCxnSpPr>
        <p:spPr>
          <a:xfrm>
            <a:off x="4967941" y="3552550"/>
            <a:ext cx="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3"/>
          <p:cNvCxnSpPr/>
          <p:nvPr/>
        </p:nvCxnSpPr>
        <p:spPr>
          <a:xfrm rot="10800000">
            <a:off x="4958700" y="4354900"/>
            <a:ext cx="182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3"/>
          <p:cNvCxnSpPr/>
          <p:nvPr/>
        </p:nvCxnSpPr>
        <p:spPr>
          <a:xfrm rot="10800000">
            <a:off x="4949238" y="4051300"/>
            <a:ext cx="201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3"/>
          <p:cNvCxnSpPr/>
          <p:nvPr/>
        </p:nvCxnSpPr>
        <p:spPr>
          <a:xfrm flipH="1">
            <a:off x="4949238" y="3749200"/>
            <a:ext cx="201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COMPONENTIZACIÓN DE UNA APLICACIÓN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0" name="Google Shape;5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5"/>
          <p:cNvSpPr txBox="1"/>
          <p:nvPr/>
        </p:nvSpPr>
        <p:spPr>
          <a:xfrm>
            <a:off x="852150" y="1722075"/>
            <a:ext cx="74397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nuestra aplicación es un componente: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app-root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También es conocido como componente principal o componente raíz 🌳. Dentro de él vamos a ir agregando los demás componentes.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manera, se va generando una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jerarquía de componentes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padres-hijo dentro de nuestra aplicación.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6" name="Google Shape;556;p55"/>
          <p:cNvSpPr txBox="1"/>
          <p:nvPr/>
        </p:nvSpPr>
        <p:spPr>
          <a:xfrm>
            <a:off x="1738950" y="547325"/>
            <a:ext cx="5666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COMPONENTIZACIÓN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7" name="Google Shape;5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56"/>
          <p:cNvGrpSpPr/>
          <p:nvPr/>
        </p:nvGrpSpPr>
        <p:grpSpPr>
          <a:xfrm>
            <a:off x="456240" y="1652373"/>
            <a:ext cx="2817389" cy="2289158"/>
            <a:chOff x="684450" y="1743775"/>
            <a:chExt cx="2874300" cy="2132425"/>
          </a:xfrm>
        </p:grpSpPr>
        <p:sp>
          <p:nvSpPr>
            <p:cNvPr id="564" name="Google Shape;564;p56"/>
            <p:cNvSpPr/>
            <p:nvPr/>
          </p:nvSpPr>
          <p:spPr>
            <a:xfrm>
              <a:off x="684450" y="1794200"/>
              <a:ext cx="2874300" cy="208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763650" y="2111175"/>
              <a:ext cx="2715900" cy="330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app-toolbar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6" name="Google Shape;566;p56"/>
            <p:cNvSpPr txBox="1"/>
            <p:nvPr/>
          </p:nvSpPr>
          <p:spPr>
            <a:xfrm>
              <a:off x="1091400" y="1743775"/>
              <a:ext cx="20604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app-root</a:t>
              </a:r>
              <a:endParaRPr/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763650" y="2515700"/>
              <a:ext cx="612300" cy="12525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</a:t>
              </a:r>
              <a:r>
                <a:rPr lang="en-GB">
                  <a:solidFill>
                    <a:schemeClr val="lt1"/>
                  </a:solidFill>
                </a:rPr>
                <a:t>pp-nav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bar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1449125" y="2515700"/>
              <a:ext cx="2030400" cy="12525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app-students</a:t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569" name="Google Shape;5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300" y="1667413"/>
            <a:ext cx="5280450" cy="22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6"/>
          <p:cNvSpPr txBox="1"/>
          <p:nvPr/>
        </p:nvSpPr>
        <p:spPr>
          <a:xfrm>
            <a:off x="1738950" y="547325"/>
            <a:ext cx="5666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COMPONENTIZACIÓN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"/>
          <p:cNvSpPr txBox="1"/>
          <p:nvPr/>
        </p:nvSpPr>
        <p:spPr>
          <a:xfrm>
            <a:off x="809550" y="2348525"/>
            <a:ext cx="7524900" cy="2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COMPONENTIZACIÓN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2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instancia, podrás sumar tres componentes nuevos dentro del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app-root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y utilizar el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layout grid de css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🙌.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Tiempo estimado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15 minutos.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6" name="Google Shape;57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864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/>
          <p:nvPr/>
        </p:nvSpPr>
        <p:spPr>
          <a:xfrm>
            <a:off x="938100" y="106175"/>
            <a:ext cx="60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COMPONETIZACIÓN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3" name="Google Shape;583;p58"/>
          <p:cNvSpPr txBox="1"/>
          <p:nvPr/>
        </p:nvSpPr>
        <p:spPr>
          <a:xfrm>
            <a:off x="938100" y="1124800"/>
            <a:ext cx="72678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los componentes student, toolbar y navbar con angular-cli.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el css necesario para darle un layout utilizando css grid,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Darles contenido y estilos a cada componente.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4" name="Google Shape;5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8"/>
          <p:cNvSpPr txBox="1"/>
          <p:nvPr/>
        </p:nvSpPr>
        <p:spPr>
          <a:xfrm>
            <a:off x="2330550" y="4497700"/>
            <a:ext cx="44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15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minutos. 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9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INTEGRANDO CONOCIMIENTOS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2" name="Google Shape;592;p59"/>
          <p:cNvSpPr txBox="1"/>
          <p:nvPr/>
        </p:nvSpPr>
        <p:spPr>
          <a:xfrm>
            <a:off x="1579350" y="3394600"/>
            <a:ext cx="5985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instancia crearás un layout, un toolbar y un área de contenido 🚀.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3" name="Google Shape;5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9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" name="Google Shape;600;p60"/>
          <p:cNvGraphicFramePr/>
          <p:nvPr/>
        </p:nvGraphicFramePr>
        <p:xfrm>
          <a:off x="153263" y="1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{A317F315-6DB7-4F5C-81DC-EC181A3AA462}</a:tableStyleId>
              </a:tblPr>
              <a:tblGrid>
                <a:gridCol w="2945825"/>
                <a:gridCol w="3822275"/>
                <a:gridCol w="2069375"/>
              </a:tblGrid>
              <a:tr h="6946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INTEGRANDO CONOCIMIENTOS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9277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debe entregar un proyecto con el formato ANGULAR-CLI. Lo vamos a nombrar como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“Componentes+Apellido”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 ANGULAR-CLI para generar un proyecto con componentes personalizados.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Algunas ideas que pueden desarrollar: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personal con enlaces a sus redes sociales.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que muestre destinos turísticos en forma de tarjeta.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de descripción de un producto.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1428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/>
                        <a:t>&gt;&gt;</a:t>
                      </a:r>
                      <a:r>
                        <a:rPr b="1" lang="en-GB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un layout general con menú a la izquierda, un toolbar y un área de contenido. Cada uno de los apartados del layout será un componente independiente y tendrá su propia hoja de estilos y contenido html. Todos ellos integrados en el app.component.html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&gt;&gt;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espera la entrega de un proyecto configurado funcional utilizando creación de componentes. Se valorará la utilización de la librería bootstrap para la colocación de los componentes.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6D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01" name="Google Shape;6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00" y="45800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4337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08" name="Google Shape;60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4" name="Google Shape;614;p62"/>
          <p:cNvSpPr txBox="1"/>
          <p:nvPr/>
        </p:nvSpPr>
        <p:spPr>
          <a:xfrm>
            <a:off x="1774500" y="2623175"/>
            <a:ext cx="559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de lo visto en clase hoy: </a:t>
            </a:r>
            <a:endParaRPr b="1" sz="22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lang="en-GB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ANGULAR CLI. </a:t>
            </a:r>
            <a:r>
              <a:rPr lang="en-GB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</a:t>
            </a:r>
            <a:r>
              <a:rPr lang="en-GB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componentes.</a:t>
            </a:r>
            <a:endParaRPr sz="19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lang="en-GB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Ciclo de ejecución y edición.</a:t>
            </a:r>
            <a:endParaRPr sz="19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618500" y="30998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4482900" y="1450121"/>
            <a:ext cx="1657800" cy="4653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Carpetas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618500" y="13815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Angular CLI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" name="Google Shape;89;p18"/>
          <p:cNvCxnSpPr>
            <a:stCxn id="86" idx="0"/>
            <a:endCxn id="88" idx="2"/>
          </p:cNvCxnSpPr>
          <p:nvPr/>
        </p:nvCxnSpPr>
        <p:spPr>
          <a:xfrm rot="10800000">
            <a:off x="1344950" y="1983875"/>
            <a:ext cx="0" cy="111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0" name="Google Shape;90;p18"/>
          <p:cNvSpPr/>
          <p:nvPr/>
        </p:nvSpPr>
        <p:spPr>
          <a:xfrm>
            <a:off x="4482900" y="883287"/>
            <a:ext cx="1657800" cy="4653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Configuración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482900" y="2016950"/>
            <a:ext cx="1657800" cy="4653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de la aplicación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p18"/>
          <p:cNvCxnSpPr>
            <a:stCxn id="88" idx="3"/>
            <a:endCxn id="90" idx="1"/>
          </p:cNvCxnSpPr>
          <p:nvPr/>
        </p:nvCxnSpPr>
        <p:spPr>
          <a:xfrm flipH="1" rot="10800000">
            <a:off x="2071400" y="1116078"/>
            <a:ext cx="2411400" cy="56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" name="Google Shape;93;p18"/>
          <p:cNvCxnSpPr>
            <a:stCxn id="88" idx="3"/>
            <a:endCxn id="87" idx="1"/>
          </p:cNvCxnSpPr>
          <p:nvPr/>
        </p:nvCxnSpPr>
        <p:spPr>
          <a:xfrm>
            <a:off x="2071400" y="1682778"/>
            <a:ext cx="24114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" name="Google Shape;94;p18"/>
          <p:cNvCxnSpPr>
            <a:stCxn id="88" idx="3"/>
            <a:endCxn id="91" idx="1"/>
          </p:cNvCxnSpPr>
          <p:nvPr/>
        </p:nvCxnSpPr>
        <p:spPr>
          <a:xfrm>
            <a:off x="2071400" y="1682778"/>
            <a:ext cx="2411400" cy="56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" name="Google Shape;95;p18"/>
          <p:cNvCxnSpPr>
            <a:stCxn id="96" idx="1"/>
            <a:endCxn id="86" idx="3"/>
          </p:cNvCxnSpPr>
          <p:nvPr/>
        </p:nvCxnSpPr>
        <p:spPr>
          <a:xfrm rot="10800000">
            <a:off x="2071504" y="3401086"/>
            <a:ext cx="2411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6" name="Google Shape;96;p18"/>
          <p:cNvSpPr/>
          <p:nvPr/>
        </p:nvSpPr>
        <p:spPr>
          <a:xfrm>
            <a:off x="4482904" y="3099886"/>
            <a:ext cx="1657800" cy="6024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Partes: código, template y estilos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20" name="Google Shape;62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6" name="Google Shape;6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6196617" y="1142175"/>
            <a:ext cx="26241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36704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259950" y="1142175"/>
            <a:ext cx="2624100" cy="32319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67110" y="1311600"/>
            <a:ext cx="2212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49774" y="1284350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45768" y="1736550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Introducción al curso y a Angular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545738" y="2424825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545738" y="2906906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545738" y="335863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/>
        </p:nvSpPr>
        <p:spPr>
          <a:xfrm>
            <a:off x="959500" y="2415800"/>
            <a:ext cx="1765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Crear el primer proyecto en Angular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959500" y="2961900"/>
            <a:ext cx="172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Subir el proyecto a GitHub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88" y="13713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3465489" y="1311600"/>
            <a:ext cx="2212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448148" y="1284350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444148" y="1736550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y Elementos de un proyecto Angular</a:t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3444117" y="2424825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444117" y="2906906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444117" y="335863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238" y="1371389"/>
            <a:ext cx="19650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75" y="2483062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75" y="2949962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950500" y="3388975"/>
            <a:ext cx="1829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Instalación de herramientas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875" y="3451712"/>
            <a:ext cx="365625" cy="3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>
            <a:off x="545763" y="388008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3849025" y="2515013"/>
            <a:ext cx="1765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Flujo de desarrollo Angular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849013" y="2970925"/>
            <a:ext cx="172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Componentes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4387" y="2492087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4387" y="2958987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840000" y="3410163"/>
            <a:ext cx="1829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4363" y="3392662"/>
            <a:ext cx="365625" cy="3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3465067" y="384918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3849025" y="3877050"/>
            <a:ext cx="1820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Layouts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74375" y="38595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6381239" y="1311600"/>
            <a:ext cx="2212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363898" y="1284350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359898" y="1736550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Typescript  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6359867" y="2424825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359867" y="2906906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6359867" y="3358631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388" y="1355414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6764775" y="2515013"/>
            <a:ext cx="1765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Interfaces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764776" y="2970925"/>
            <a:ext cx="1829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Funciones y tipado genérico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0137" y="2492087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0137" y="2958987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6755750" y="3410163"/>
            <a:ext cx="1829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0113" y="3392662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23267" y="1142175"/>
            <a:ext cx="26241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9"/>
          <p:cNvCxnSpPr/>
          <p:nvPr/>
        </p:nvCxnSpPr>
        <p:spPr>
          <a:xfrm>
            <a:off x="6380817" y="3843825"/>
            <a:ext cx="225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562475" y="292000"/>
            <a:ext cx="7884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82475" y="1744048"/>
            <a:ext cx="36741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1300">
                <a:latin typeface="Helvetica Neue"/>
                <a:ea typeface="Helvetica Neue"/>
                <a:cs typeface="Helvetica Neue"/>
                <a:sym typeface="Helvetica Neue"/>
              </a:rPr>
              <a:t>Angular</a:t>
            </a:r>
            <a:r>
              <a:rPr b="1" lang="en-GB"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framework Front End de código abierto desarrollado y mantenido por Google.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crear páginas web de tipo SPA.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</a:t>
            </a: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le llama Single Page Application (SPA) a las páginas que cargan sólo al inicio y, luego, las sucesivas actualizaciones se producen sin necesidad de refrescarla en forma completa.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773275" y="1744048"/>
            <a:ext cx="36741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Angular.CLI</a:t>
            </a: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herramienta que nos va a permitir la interacción con el framework.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562475" y="292000"/>
            <a:ext cx="7884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¡EMPEZAMOS!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950" y="1281100"/>
            <a:ext cx="5132075" cy="29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1398000" y="19401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ANÁLISIS</a:t>
            </a: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DE ESTRUCTURA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