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849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0080625" cy="7559675"/>
  <p:notesSz cx="7772400" cy="100584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CAFF"/>
    <a:srgbClr val="4F96FF"/>
    <a:srgbClr val="644DED"/>
    <a:srgbClr val="827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B6033B1-4BD8-4213-A3B6-64A45FEA917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3728C3B-D9DD-4DCE-878B-9B2917E2FCB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E6AF97E-8D23-4C69-8785-2299CF5DE89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B447A22-4298-49BA-A9CA-3C9A2D358C8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0DAAF0F-125B-4CCB-A373-D91038BDA15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26B252A-2863-4EE0-82F0-2081860F215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CAB8D2-F9B2-479B-87EB-08564306FC5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2EF88B8-C4A6-403B-AB95-ABB24249AA0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AAEE9A0-B86A-43C7-8BDC-03F2E8750E0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2049001-3AE2-492E-BEE0-9ED3CBA741E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2A6EF8-150C-4231-95D9-F5AEA93E2F9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95479C4-8856-41E7-9441-36F21BBE3B6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063" y="1987920"/>
            <a:ext cx="8064500" cy="2011830"/>
          </a:xfrm>
        </p:spPr>
        <p:txBody>
          <a:bodyPr anchor="b">
            <a:normAutofit/>
          </a:bodyPr>
          <a:lstStyle>
            <a:lvl1pPr algn="l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8063" y="4003829"/>
            <a:ext cx="8064500" cy="755968"/>
          </a:xfrm>
        </p:spPr>
        <p:txBody>
          <a:bodyPr>
            <a:normAutofit/>
          </a:bodyPr>
          <a:lstStyle>
            <a:lvl1pPr marL="0" indent="0" algn="l">
              <a:buNone/>
              <a:defRPr sz="2205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9806" y="4766239"/>
            <a:ext cx="2532756" cy="402483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8062" y="4766240"/>
            <a:ext cx="5380534" cy="4024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8414" y="1577266"/>
            <a:ext cx="2394148" cy="402483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39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981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41" y="830632"/>
            <a:ext cx="8770144" cy="3088614"/>
          </a:xfrm>
        </p:spPr>
        <p:txBody>
          <a:bodyPr anchor="b">
            <a:normAutofit/>
          </a:bodyPr>
          <a:lstStyle>
            <a:lvl1pPr algn="r">
              <a:defRPr sz="440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241" y="4014329"/>
            <a:ext cx="8770145" cy="1492682"/>
          </a:xfrm>
        </p:spPr>
        <p:txBody>
          <a:bodyPr>
            <a:normAutofit/>
          </a:bodyPr>
          <a:lstStyle>
            <a:lvl1pPr marL="0" indent="0" algn="r">
              <a:buNone/>
              <a:defRPr sz="2425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31913" y="419983"/>
            <a:ext cx="2406749" cy="40248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241" y="419983"/>
            <a:ext cx="5325463" cy="4024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9872" y="419983"/>
            <a:ext cx="735512" cy="402483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285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241" y="2419096"/>
            <a:ext cx="4311142" cy="44854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7592" y="2419096"/>
            <a:ext cx="4307791" cy="44854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162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148" y="839964"/>
            <a:ext cx="7031236" cy="142793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404" y="2407237"/>
            <a:ext cx="4060978" cy="908210"/>
          </a:xfrm>
        </p:spPr>
        <p:txBody>
          <a:bodyPr anchor="b">
            <a:normAutofit/>
          </a:bodyPr>
          <a:lstStyle>
            <a:lvl1pPr marL="0" indent="0">
              <a:buNone/>
              <a:defRPr sz="308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240" y="3453186"/>
            <a:ext cx="4311142" cy="345131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67755" y="2407237"/>
            <a:ext cx="4057629" cy="908210"/>
          </a:xfrm>
        </p:spPr>
        <p:txBody>
          <a:bodyPr anchor="b">
            <a:normAutofit/>
          </a:bodyPr>
          <a:lstStyle>
            <a:lvl1pPr marL="0" indent="0">
              <a:buNone/>
              <a:defRPr sz="308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7591" y="3453186"/>
            <a:ext cx="4307793" cy="345131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7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0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894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41" y="1679928"/>
            <a:ext cx="3402211" cy="1763924"/>
          </a:xfrm>
        </p:spPr>
        <p:txBody>
          <a:bodyPr anchor="b"/>
          <a:lstStyle>
            <a:lvl1pPr algn="l"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66" y="823164"/>
            <a:ext cx="5141119" cy="6081339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241" y="3443852"/>
            <a:ext cx="3402211" cy="3460651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83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41" y="1679928"/>
            <a:ext cx="4493209" cy="1763924"/>
          </a:xfrm>
        </p:spPr>
        <p:txBody>
          <a:bodyPr anchor="b"/>
          <a:lstStyle>
            <a:lvl1pPr algn="l"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77131" y="828105"/>
            <a:ext cx="4050588" cy="6076398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241" y="3443852"/>
            <a:ext cx="4493209" cy="3460651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821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35" y="5177971"/>
            <a:ext cx="8771469" cy="903187"/>
          </a:xfrm>
        </p:spPr>
        <p:txBody>
          <a:bodyPr anchor="b"/>
          <a:lstStyle>
            <a:lvl1pPr algn="l"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5235" y="1077000"/>
            <a:ext cx="8764610" cy="3755556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241" y="6081158"/>
            <a:ext cx="8770144" cy="823345"/>
          </a:xfrm>
        </p:spPr>
        <p:txBody>
          <a:bodyPr/>
          <a:lstStyle>
            <a:lvl1pPr marL="0" indent="0" algn="l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273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41" y="830631"/>
            <a:ext cx="8770144" cy="3089201"/>
          </a:xfrm>
        </p:spPr>
        <p:txBody>
          <a:bodyPr anchor="ctr"/>
          <a:lstStyle>
            <a:lvl1pPr algn="l"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047" y="4022494"/>
            <a:ext cx="8568531" cy="1467018"/>
          </a:xfrm>
        </p:spPr>
        <p:txBody>
          <a:bodyPr anchor="ctr"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31913" y="419983"/>
            <a:ext cx="2406749" cy="40248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5241" y="419983"/>
            <a:ext cx="5325463" cy="4024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9871" y="419983"/>
            <a:ext cx="735513" cy="402483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036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054" y="830631"/>
            <a:ext cx="8393520" cy="3038238"/>
          </a:xfrm>
        </p:spPr>
        <p:txBody>
          <a:bodyPr anchor="ctr"/>
          <a:lstStyle>
            <a:lvl1pPr algn="l"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78066" y="3868870"/>
            <a:ext cx="7931494" cy="489916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047" y="4601720"/>
            <a:ext cx="8575534" cy="905293"/>
          </a:xfrm>
        </p:spPr>
        <p:txBody>
          <a:bodyPr anchor="ctr"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31913" y="419983"/>
            <a:ext cx="2406749" cy="40248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5241" y="418261"/>
            <a:ext cx="5325463" cy="4024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9871" y="419983"/>
            <a:ext cx="735513" cy="402483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5166" y="890362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1208" y="3330457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9952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47" y="1239776"/>
            <a:ext cx="8571157" cy="2768833"/>
          </a:xfrm>
        </p:spPr>
        <p:txBody>
          <a:bodyPr anchor="b"/>
          <a:lstStyle>
            <a:lvl1pPr algn="l"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038" y="4021593"/>
            <a:ext cx="8569863" cy="1102188"/>
          </a:xfrm>
        </p:spPr>
        <p:txBody>
          <a:bodyPr anchor="t"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31913" y="417650"/>
            <a:ext cx="2406749" cy="40248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5241" y="417650"/>
            <a:ext cx="5325463" cy="4024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9871" y="419983"/>
            <a:ext cx="735513" cy="402483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837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394150" y="839964"/>
            <a:ext cx="7031235" cy="14372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55242" y="2427385"/>
            <a:ext cx="2822575" cy="680481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5241" y="3201744"/>
            <a:ext cx="2822575" cy="3702763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0487" y="2426562"/>
            <a:ext cx="2822575" cy="690638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38882" y="3201197"/>
            <a:ext cx="2822575" cy="3703306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602808" y="2417229"/>
            <a:ext cx="2822575" cy="690638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602809" y="3201744"/>
            <a:ext cx="2822575" cy="3702763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391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94151" y="839964"/>
            <a:ext cx="7035694" cy="142793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55241" y="4534196"/>
            <a:ext cx="2822575" cy="7526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5241" y="2570290"/>
            <a:ext cx="2822575" cy="16615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5241" y="5286816"/>
            <a:ext cx="2822575" cy="1617688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9061" y="4534196"/>
            <a:ext cx="2822575" cy="7526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29060" y="2570290"/>
            <a:ext cx="2822575" cy="1664343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27942" y="5286815"/>
            <a:ext cx="2822575" cy="1617688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607269" y="4534196"/>
            <a:ext cx="2822575" cy="7526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607268" y="2570291"/>
            <a:ext cx="2822575" cy="1663304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7166" y="5286813"/>
            <a:ext cx="2822575" cy="1617688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9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241" y="2419096"/>
            <a:ext cx="8770144" cy="44854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05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4279" y="823632"/>
            <a:ext cx="1701105" cy="468337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241" y="822466"/>
            <a:ext cx="6921098" cy="468454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31913" y="419983"/>
            <a:ext cx="2406749" cy="40248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241" y="419983"/>
            <a:ext cx="5325463" cy="4024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9871" y="419983"/>
            <a:ext cx="735513" cy="402483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4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1500"/>
                    </a14:imgEffect>
                    <a14:imgEffect>
                      <a14:saturation sat="33000"/>
                    </a14:imgEffect>
                    <a14:imgEffect>
                      <a14:brightnessContrast bright="-92000" contrast="-33000"/>
                    </a14:imgEffect>
                  </a14:imgLayer>
                </a14:imgProps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nector recto 38"/>
          <p:cNvSpPr/>
          <p:nvPr/>
        </p:nvSpPr>
        <p:spPr>
          <a:xfrm>
            <a:off x="560880" y="1407600"/>
            <a:ext cx="9033840" cy="360"/>
          </a:xfrm>
          <a:prstGeom prst="line">
            <a:avLst/>
          </a:prstGeom>
          <a:ln w="273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60" tIns="0" rIns="12960" bIns="0" anchor="t" anchorCtr="1">
            <a:noAutofit/>
          </a:bodyPr>
          <a:lstStyle/>
          <a:p>
            <a:endParaRPr lang="en-US" sz="2400" b="0" strike="noStrike" spc="-1">
              <a:solidFill>
                <a:srgbClr val="EEEFF0"/>
              </a:solidFill>
              <a:latin typeface="MgOpen Modata"/>
              <a:ea typeface="DejaVu Sans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1500"/>
                    </a14:imgEffect>
                    <a14:imgEffect>
                      <a14:saturation sat="33000"/>
                    </a14:imgEffect>
                    <a14:imgEffect>
                      <a14:brightnessContrast bright="-92000" contrast="-33000"/>
                    </a14:imgEffect>
                  </a14:imgLayer>
                </a14:imgProps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ftr" idx="1"/>
          </p:nvPr>
        </p:nvSpPr>
        <p:spPr>
          <a:xfrm>
            <a:off x="3447360" y="6887160"/>
            <a:ext cx="3193920" cy="52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sldNum" idx="2"/>
          </p:nvPr>
        </p:nvSpPr>
        <p:spPr>
          <a:xfrm>
            <a:off x="7227360" y="6887160"/>
            <a:ext cx="2347200" cy="52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E35C8FB-2F12-4D77-AE53-3F947B98F0A3}" type="slidenum"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 idx="3"/>
          </p:nvPr>
        </p:nvSpPr>
        <p:spPr>
          <a:xfrm>
            <a:off x="504000" y="6887160"/>
            <a:ext cx="2347200" cy="52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11500"/>
                    </a14:imgEffect>
                    <a14:imgEffect>
                      <a14:saturation sat="33000"/>
                    </a14:imgEffect>
                    <a14:imgEffect>
                      <a14:brightnessContrast bright="-92000" contrast="-33000"/>
                    </a14:imgEffect>
                  </a14:imgLayer>
                </a14:imgProps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11916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4148" y="842580"/>
            <a:ext cx="7031236" cy="1425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241" y="2419096"/>
            <a:ext cx="8770144" cy="4485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9038" y="7006700"/>
            <a:ext cx="23563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241" y="7006144"/>
            <a:ext cx="626258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449" y="419983"/>
            <a:ext cx="217993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19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r" defTabSz="1007943" rtl="0" eaLnBrk="1" latinLnBrk="0" hangingPunct="1">
        <a:lnSpc>
          <a:spcPct val="90000"/>
        </a:lnSpc>
        <a:spcBef>
          <a:spcPct val="0"/>
        </a:spcBef>
        <a:buNone/>
        <a:defRPr sz="440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33000"/>
                    </a14:imgEffect>
                    <a14:imgEffect>
                      <a14:brightnessContrast bright="-92000" contrast="-33000"/>
                    </a14:imgEffect>
                  </a14:imgLayer>
                </a14:imgProps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 idx="4294967295"/>
          </p:nvPr>
        </p:nvSpPr>
        <p:spPr>
          <a:xfrm>
            <a:off x="0" y="3639862"/>
            <a:ext cx="10080625" cy="101758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b="1" i="1" strike="noStrike" spc="-1" dirty="0" err="1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  <a:t>Amplificador</a:t>
            </a:r>
            <a:r>
              <a:rPr lang="en-US" sz="4000" b="1" i="1" strike="noStrike" spc="-1" dirty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  <a:t> de 1 Watt para </a:t>
            </a:r>
            <a:r>
              <a:rPr lang="en-US" sz="4000" b="1" i="1" strike="noStrike" spc="-1" dirty="0" err="1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  <a:t>guitarra</a:t>
            </a:r>
            <a:endParaRPr lang="en-US" sz="4000" b="1" i="1" strike="noStrike" spc="-1" dirty="0">
              <a:solidFill>
                <a:schemeClr val="tx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20" name="Rectángulo 119"/>
          <p:cNvSpPr/>
          <p:nvPr/>
        </p:nvSpPr>
        <p:spPr>
          <a:xfrm>
            <a:off x="1538640" y="5517721"/>
            <a:ext cx="6065280" cy="71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EEEFF0"/>
                </a:solidFill>
                <a:latin typeface="Bodoni MT Condensed" panose="02070606080606020203" pitchFamily="18" charset="0"/>
                <a:ea typeface="DejaVu Sans"/>
              </a:rPr>
              <a:t>Magni Genre, </a:t>
            </a:r>
            <a:r>
              <a:rPr lang="en-US" sz="3600" b="0" strike="noStrike" spc="-1" dirty="0" err="1">
                <a:solidFill>
                  <a:srgbClr val="EEEFF0"/>
                </a:solidFill>
                <a:latin typeface="Bodoni MT Condensed" panose="02070606080606020203" pitchFamily="18" charset="0"/>
                <a:ea typeface="DejaVu Sans"/>
              </a:rPr>
              <a:t>Exequiel</a:t>
            </a:r>
            <a:r>
              <a:rPr lang="en-US" sz="3600" b="0" strike="noStrike" spc="-1" dirty="0">
                <a:solidFill>
                  <a:srgbClr val="EEEFF0"/>
                </a:solidFill>
                <a:latin typeface="Bodoni MT Condensed" panose="02070606080606020203" pitchFamily="18" charset="0"/>
                <a:ea typeface="DejaVu Sans"/>
              </a:rPr>
              <a:t> Juan</a:t>
            </a:r>
            <a:endParaRPr lang="en-US" sz="3600" b="0" strike="noStrike" spc="-1" dirty="0">
              <a:solidFill>
                <a:srgbClr val="FFFFFF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121" name="Rectángulo 120"/>
          <p:cNvSpPr/>
          <p:nvPr/>
        </p:nvSpPr>
        <p:spPr>
          <a:xfrm>
            <a:off x="1204200" y="4995821"/>
            <a:ext cx="3367080" cy="71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83CAFF"/>
                </a:solidFill>
                <a:latin typeface="Bell MT" panose="02020503060305020303" pitchFamily="18" charset="0"/>
                <a:ea typeface="DejaVu Sans"/>
              </a:rPr>
              <a:t>Presentado</a:t>
            </a:r>
            <a:r>
              <a:rPr lang="en-US" sz="2800" b="0" strike="noStrike" spc="-1" dirty="0">
                <a:solidFill>
                  <a:srgbClr val="83CAFF"/>
                </a:solidFill>
                <a:latin typeface="Bell MT" panose="02020503060305020303" pitchFamily="18" charset="0"/>
                <a:ea typeface="DejaVu Sans"/>
              </a:rPr>
              <a:t> por:</a:t>
            </a:r>
            <a:endParaRPr lang="en-US" sz="2800" b="0" strike="noStrike" spc="-1" dirty="0">
              <a:solidFill>
                <a:srgbClr val="83CAFF"/>
              </a:solidFill>
              <a:latin typeface="Bell MT" panose="02020503060305020303" pitchFamily="18" charset="0"/>
            </a:endParaRPr>
          </a:p>
        </p:txBody>
      </p:sp>
      <p:sp>
        <p:nvSpPr>
          <p:cNvPr id="122" name="Rectángulo 121"/>
          <p:cNvSpPr/>
          <p:nvPr/>
        </p:nvSpPr>
        <p:spPr>
          <a:xfrm>
            <a:off x="5040311" y="6263927"/>
            <a:ext cx="4811040" cy="92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83CAFF"/>
                </a:solidFill>
                <a:latin typeface="Bell MT" panose="02020503060305020303" pitchFamily="18" charset="0"/>
                <a:ea typeface="DejaVu Sans"/>
              </a:rPr>
              <a:t>Universidad </a:t>
            </a:r>
            <a:r>
              <a:rPr lang="en-US" sz="2400" b="0" strike="noStrike" spc="-1" dirty="0" err="1">
                <a:solidFill>
                  <a:srgbClr val="83CAFF"/>
                </a:solidFill>
                <a:latin typeface="Bell MT" panose="02020503060305020303" pitchFamily="18" charset="0"/>
                <a:ea typeface="DejaVu Sans"/>
              </a:rPr>
              <a:t>Tecnológica</a:t>
            </a:r>
            <a:r>
              <a:rPr lang="en-US" sz="2400" b="0" strike="noStrike" spc="-1" dirty="0">
                <a:solidFill>
                  <a:srgbClr val="83CAFF"/>
                </a:solidFill>
                <a:latin typeface="Bell MT" panose="02020503060305020303" pitchFamily="18" charset="0"/>
                <a:ea typeface="DejaVu Sans"/>
              </a:rPr>
              <a:t> Nacional</a:t>
            </a:r>
            <a:endParaRPr lang="en-US" sz="2400" b="0" strike="noStrike" spc="-1" dirty="0">
              <a:solidFill>
                <a:srgbClr val="83CAFF"/>
              </a:solidFill>
              <a:latin typeface="Bell MT" panose="02020503060305020303" pitchFamily="18" charset="0"/>
            </a:endParaRPr>
          </a:p>
          <a:p>
            <a:pPr algn="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83CAFF"/>
                </a:solidFill>
                <a:latin typeface="Bell MT" panose="02020503060305020303" pitchFamily="18" charset="0"/>
                <a:ea typeface="DejaVu Sans"/>
              </a:rPr>
              <a:t>Facultad</a:t>
            </a:r>
            <a:r>
              <a:rPr lang="en-US" sz="2400" b="0" strike="noStrike" spc="-1" dirty="0">
                <a:solidFill>
                  <a:srgbClr val="83CAFF"/>
                </a:solidFill>
                <a:latin typeface="Bell MT" panose="02020503060305020303" pitchFamily="18" charset="0"/>
                <a:ea typeface="DejaVu Sans"/>
              </a:rPr>
              <a:t> Regional Mendoza</a:t>
            </a:r>
            <a:endParaRPr lang="en-US" sz="2400" b="0" strike="noStrike" spc="-1" dirty="0">
              <a:solidFill>
                <a:srgbClr val="83CAFF"/>
              </a:solidFill>
              <a:latin typeface="Bell MT" panose="02020503060305020303" pitchFamily="18" charset="0"/>
            </a:endParaRPr>
          </a:p>
        </p:txBody>
      </p:sp>
      <p:sp>
        <p:nvSpPr>
          <p:cNvPr id="123" name="Rectángulo 122"/>
          <p:cNvSpPr/>
          <p:nvPr/>
        </p:nvSpPr>
        <p:spPr>
          <a:xfrm>
            <a:off x="661451" y="952621"/>
            <a:ext cx="8757720" cy="28707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  <a:scene3d>
              <a:camera prst="orthographicFront"/>
              <a:lightRig rig="threePt" dir="t"/>
            </a:scene3d>
            <a:sp3d extrusionH="57150" contourW="12700">
              <a:extrusionClr>
                <a:schemeClr val="tx1">
                  <a:lumMod val="95000"/>
                </a:schemeClr>
              </a:extrusionClr>
              <a:contourClr>
                <a:schemeClr val="bg1"/>
              </a:contourClr>
            </a:sp3d>
          </a:bodyPr>
          <a:lstStyle/>
          <a:p>
            <a:pPr algn="ctr">
              <a:lnSpc>
                <a:spcPct val="100000"/>
              </a:lnSpc>
            </a:pPr>
            <a:r>
              <a:rPr lang="en-US" sz="8800" b="1" strike="noStrike" dirty="0">
                <a:ln w="12700" cap="sq" cmpd="thickThin">
                  <a:solidFill>
                    <a:schemeClr val="tx1"/>
                  </a:solidFill>
                  <a:prstDash val="solid"/>
                  <a:miter lim="800000"/>
                </a:ln>
                <a:pattFill prst="ltDnDiag">
                  <a:fgClr>
                    <a:schemeClr val="tx1"/>
                  </a:fgClr>
                  <a:bgClr>
                    <a:schemeClr val="bg2">
                      <a:lumMod val="75000"/>
                    </a:schemeClr>
                  </a:bgClr>
                </a:pattFill>
                <a:effectLst>
                  <a:outerShdw dist="50800" dir="5400000" algn="ctr" rotWithShape="0">
                    <a:schemeClr val="bg2">
                      <a:lumMod val="20000"/>
                      <a:lumOff val="80000"/>
                      <a:alpha val="22000"/>
                    </a:schemeClr>
                  </a:outerShdw>
                  <a:reflection stA="51000" endPos="52000" dir="5400000" sy="-100000" algn="bl" rotWithShape="0"/>
                </a:effectLst>
                <a:latin typeface="Modern No. 20" panose="02070704070505020303" pitchFamily="18" charset="0"/>
                <a:ea typeface="DejaVu Sans"/>
              </a:rPr>
              <a:t>PROYECTO</a:t>
            </a:r>
          </a:p>
          <a:p>
            <a:pPr algn="ctr">
              <a:lnSpc>
                <a:spcPct val="100000"/>
              </a:lnSpc>
            </a:pPr>
            <a:r>
              <a:rPr lang="en-US" sz="8800" b="1" strike="noStrike" dirty="0">
                <a:ln w="12700" cap="sq" cmpd="thickThin">
                  <a:solidFill>
                    <a:schemeClr val="tx1"/>
                  </a:solidFill>
                  <a:prstDash val="solid"/>
                  <a:miter lim="800000"/>
                </a:ln>
                <a:pattFill prst="ltDnDiag">
                  <a:fgClr>
                    <a:schemeClr val="tx1"/>
                  </a:fgClr>
                  <a:bgClr>
                    <a:schemeClr val="bg2">
                      <a:lumMod val="75000"/>
                    </a:schemeClr>
                  </a:bgClr>
                </a:pattFill>
                <a:effectLst>
                  <a:outerShdw dist="50800" dir="5400000" algn="ctr" rotWithShape="0">
                    <a:schemeClr val="bg2">
                      <a:lumMod val="20000"/>
                      <a:lumOff val="80000"/>
                      <a:alpha val="22000"/>
                    </a:schemeClr>
                  </a:outerShdw>
                  <a:reflection stA="51000" endPos="52000" dir="5400000" sy="-100000" algn="bl" rotWithShape="0"/>
                </a:effectLst>
                <a:latin typeface="Modern No. 20" panose="02070704070505020303" pitchFamily="18" charset="0"/>
                <a:ea typeface="DejaVu Sans"/>
              </a:rPr>
              <a:t>EA1</a:t>
            </a:r>
            <a:endParaRPr lang="en-US" sz="8800" b="1" strike="noStrike" dirty="0">
              <a:ln w="12700" cap="sq" cmpd="thickThin">
                <a:solidFill>
                  <a:schemeClr val="tx1"/>
                </a:solidFill>
                <a:prstDash val="solid"/>
                <a:miter lim="800000"/>
              </a:ln>
              <a:pattFill prst="ltDnDiag">
                <a:fgClr>
                  <a:schemeClr val="tx1"/>
                </a:fgClr>
                <a:bgClr>
                  <a:schemeClr val="bg2">
                    <a:lumMod val="75000"/>
                  </a:schemeClr>
                </a:bgClr>
              </a:pattFill>
              <a:effectLst>
                <a:outerShdw dist="50800" dir="5400000" algn="ctr" rotWithShape="0">
                  <a:schemeClr val="bg2">
                    <a:lumMod val="20000"/>
                    <a:lumOff val="80000"/>
                    <a:alpha val="22000"/>
                  </a:schemeClr>
                </a:outerShdw>
                <a:reflection stA="51000" endPos="52000" dir="5400000" sy="-100000" algn="bl" rotWithShape="0"/>
              </a:effectLst>
              <a:latin typeface="Modern No. 20" panose="020707040705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5032" y="350280"/>
            <a:ext cx="9070560" cy="93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400" b="1" u="sng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  <a:t>ETAPA AMPLIFICADORA</a:t>
            </a:r>
            <a:endParaRPr lang="en-US" sz="5400" b="1" u="sng" strike="noStrike" spc="-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44" name="Rectángulo 143"/>
          <p:cNvSpPr/>
          <p:nvPr/>
        </p:nvSpPr>
        <p:spPr>
          <a:xfrm>
            <a:off x="6589486" y="3016080"/>
            <a:ext cx="3336434" cy="195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Potencia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del transistor: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P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Q1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= 56,69 </a:t>
            </a:r>
            <a:r>
              <a:rPr lang="en-US" sz="2800" b="0" strike="noStrike" spc="-1" dirty="0" err="1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mW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45" name="Imagen 144"/>
          <p:cNvPicPr/>
          <p:nvPr/>
        </p:nvPicPr>
        <p:blipFill>
          <a:blip r:embed="rId2"/>
          <a:stretch/>
        </p:blipFill>
        <p:spPr>
          <a:xfrm>
            <a:off x="788193" y="1534319"/>
            <a:ext cx="5670663" cy="5824423"/>
          </a:xfrm>
          <a:prstGeom prst="rect">
            <a:avLst/>
          </a:prstGeom>
          <a:ln w="0">
            <a:solidFill>
              <a:schemeClr val="tx1"/>
            </a:solidFill>
          </a:ln>
        </p:spPr>
      </p:pic>
      <p:sp>
        <p:nvSpPr>
          <p:cNvPr id="146" name="Rectángulo 145"/>
          <p:cNvSpPr/>
          <p:nvPr/>
        </p:nvSpPr>
        <p:spPr>
          <a:xfrm>
            <a:off x="4435200" y="4116240"/>
            <a:ext cx="1543320" cy="57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MgOpen Modata"/>
                <a:ea typeface="DejaVu Sans"/>
              </a:rPr>
              <a:t>Pmax = 625mW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5032" y="332640"/>
            <a:ext cx="9070560" cy="93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400" b="1" u="sng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  <a:t>ETAPA AMPLIFICADORA</a:t>
            </a:r>
            <a:endParaRPr lang="en-US" sz="5400" b="1" u="sng" strike="noStrike" spc="-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48" name="Rectángulo 147"/>
          <p:cNvSpPr/>
          <p:nvPr/>
        </p:nvSpPr>
        <p:spPr>
          <a:xfrm>
            <a:off x="1569422" y="6293553"/>
            <a:ext cx="6941777" cy="8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V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i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= 1V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p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     V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o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= 4,25V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p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    A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v2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= -4,25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49" name="Imagen 148"/>
          <p:cNvPicPr/>
          <p:nvPr/>
        </p:nvPicPr>
        <p:blipFill>
          <a:blip r:embed="rId2"/>
          <a:stretch/>
        </p:blipFill>
        <p:spPr>
          <a:xfrm>
            <a:off x="1159140" y="1550802"/>
            <a:ext cx="7762343" cy="4458069"/>
          </a:xfrm>
          <a:prstGeom prst="rect">
            <a:avLst/>
          </a:prstGeom>
          <a:ln w="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33000"/>
                    </a14:imgEffect>
                    <a14:imgEffect>
                      <a14:brightnessContrast bright="-92000" contrast="-33000"/>
                    </a14:imgEffect>
                  </a14:imgLayer>
                </a14:imgProps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5032" y="3157577"/>
            <a:ext cx="9070560" cy="124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200" b="1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  <a:t>PRIMERA ETAPA</a:t>
            </a:r>
            <a:endParaRPr lang="en-US" sz="7200" b="1" strike="noStrike" spc="-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5032" y="311940"/>
            <a:ext cx="9070560" cy="93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400" b="1" u="sng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  <a:t>ETAPA DE ENTRADA</a:t>
            </a:r>
            <a:endParaRPr lang="en-US" sz="5400" b="1" u="sng" strike="noStrike" spc="-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pic>
        <p:nvPicPr>
          <p:cNvPr id="152" name="Imagen 151"/>
          <p:cNvPicPr/>
          <p:nvPr/>
        </p:nvPicPr>
        <p:blipFill>
          <a:blip r:embed="rId2"/>
          <a:stretch/>
        </p:blipFill>
        <p:spPr>
          <a:xfrm>
            <a:off x="226800" y="1534320"/>
            <a:ext cx="6386400" cy="5808600"/>
          </a:xfrm>
          <a:prstGeom prst="rect">
            <a:avLst/>
          </a:prstGeom>
          <a:ln w="0">
            <a:noFill/>
          </a:ln>
        </p:spPr>
      </p:pic>
      <p:sp>
        <p:nvSpPr>
          <p:cNvPr id="153" name="Rectángulo 152"/>
          <p:cNvSpPr/>
          <p:nvPr/>
        </p:nvSpPr>
        <p:spPr>
          <a:xfrm>
            <a:off x="2940840" y="4844160"/>
            <a:ext cx="1543320" cy="57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MgOpen Modata"/>
                <a:ea typeface="DejaVu Sans"/>
              </a:rPr>
              <a:t>Pmax = 625mW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Rectángulo 153"/>
          <p:cNvSpPr/>
          <p:nvPr/>
        </p:nvSpPr>
        <p:spPr>
          <a:xfrm>
            <a:off x="691920" y="3045600"/>
            <a:ext cx="1543320" cy="57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MgOpen Modata"/>
                <a:ea typeface="DejaVu Sans"/>
              </a:rPr>
              <a:t>Pmax = 350mW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Rectángulo 154"/>
          <p:cNvSpPr/>
          <p:nvPr/>
        </p:nvSpPr>
        <p:spPr>
          <a:xfrm>
            <a:off x="6756400" y="2496780"/>
            <a:ext cx="3097425" cy="388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Potencia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de </a:t>
            </a:r>
            <a:r>
              <a:rPr lang="en-US" sz="2800" b="0" strike="noStrike" spc="-1" dirty="0" err="1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transistores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: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P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Q1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= 106 </a:t>
            </a:r>
            <a:r>
              <a:rPr lang="en-US" sz="2800" b="0" strike="noStrike" spc="-1" dirty="0" err="1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mW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P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Q2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= 19,42 </a:t>
            </a:r>
            <a:r>
              <a:rPr lang="en-US" sz="2800" b="0" strike="noStrike" spc="-1" dirty="0" err="1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mW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P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Q3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= 14,65 </a:t>
            </a:r>
            <a:r>
              <a:rPr lang="en-US" sz="2800" b="0" strike="noStrike" spc="-1" dirty="0" err="1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mW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5032" y="566675"/>
            <a:ext cx="9070560" cy="93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400" b="1" u="sng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  <a:t>ETAPA DE ENTRADA</a:t>
            </a:r>
            <a:endParaRPr lang="en-US" sz="5400" b="1" u="sng" strike="noStrike" spc="-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57" name="Rectángulo 156"/>
          <p:cNvSpPr/>
          <p:nvPr/>
        </p:nvSpPr>
        <p:spPr>
          <a:xfrm>
            <a:off x="6835165" y="3128290"/>
            <a:ext cx="3054960" cy="23794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V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i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= 100mV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p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V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o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= 950mV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p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A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v1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= -9,5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8" name="Imagen 157"/>
          <p:cNvPicPr/>
          <p:nvPr/>
        </p:nvPicPr>
        <p:blipFill>
          <a:blip r:embed="rId2"/>
          <a:stretch/>
        </p:blipFill>
        <p:spPr>
          <a:xfrm>
            <a:off x="505032" y="1879600"/>
            <a:ext cx="6162468" cy="4652600"/>
          </a:xfrm>
          <a:prstGeom prst="rect">
            <a:avLst/>
          </a:prstGeom>
          <a:ln w="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5032" y="2544668"/>
            <a:ext cx="9070560" cy="24703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000" b="1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/>
              </a:rPr>
              <a:t>RESULTADO</a:t>
            </a:r>
            <a:br>
              <a:rPr lang="en-US" sz="8000" b="1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/>
              </a:rPr>
            </a:br>
            <a:r>
              <a:rPr lang="en-US" sz="8000" b="1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/>
              </a:rPr>
              <a:t>FINAL</a:t>
            </a:r>
            <a:endParaRPr lang="en-US" sz="8000" b="1" strike="noStrike" spc="-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5032" y="277920"/>
            <a:ext cx="9070560" cy="117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400" b="1" u="sng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  <a:t>AMPLIFICADOR DISEÑADO</a:t>
            </a:r>
            <a:endParaRPr lang="en-US" sz="5400" b="1" u="sng" strike="noStrike" spc="-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pic>
        <p:nvPicPr>
          <p:cNvPr id="161" name="Imagen 160"/>
          <p:cNvPicPr/>
          <p:nvPr/>
        </p:nvPicPr>
        <p:blipFill>
          <a:blip r:embed="rId2"/>
          <a:stretch/>
        </p:blipFill>
        <p:spPr>
          <a:xfrm>
            <a:off x="580692" y="1449000"/>
            <a:ext cx="8919240" cy="5887109"/>
          </a:xfrm>
          <a:prstGeom prst="rect">
            <a:avLst/>
          </a:prstGeom>
          <a:ln w="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5032" y="284795"/>
            <a:ext cx="9070560" cy="93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400" b="1" u="sng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  <a:t>AMPLIFICADOR DISEÑADO</a:t>
            </a:r>
            <a:endParaRPr lang="en-US" sz="5400" b="1" u="sng" strike="noStrike" spc="-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63" name="Rectángulo 162"/>
          <p:cNvSpPr/>
          <p:nvPr/>
        </p:nvSpPr>
        <p:spPr>
          <a:xfrm>
            <a:off x="6852865" y="2510640"/>
            <a:ext cx="3227760" cy="424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V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i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= 100mV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p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V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o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= 4,05V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p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P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L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= 1W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rms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A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v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= 40,5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800" b="0" strike="noStrike" spc="-1" dirty="0" err="1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f</a:t>
            </a:r>
            <a:r>
              <a:rPr lang="en-US" sz="2800" b="0" strike="noStrike" spc="-1" baseline="-8000" dirty="0" err="1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inf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= 92Hz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800" b="0" strike="noStrike" spc="-1" dirty="0" err="1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f</a:t>
            </a:r>
            <a:r>
              <a:rPr lang="en-US" sz="2800" b="0" strike="noStrike" spc="-1" baseline="-8000" dirty="0" err="1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sup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= 1,14MHz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4" name="Imagen 163"/>
          <p:cNvPicPr/>
          <p:nvPr/>
        </p:nvPicPr>
        <p:blipFill rotWithShape="1">
          <a:blip r:embed="rId2"/>
          <a:srcRect l="687" t="590" r="719" b="300"/>
          <a:stretch/>
        </p:blipFill>
        <p:spPr>
          <a:xfrm>
            <a:off x="505032" y="1578930"/>
            <a:ext cx="5917407" cy="5695950"/>
          </a:xfrm>
          <a:prstGeom prst="rect">
            <a:avLst/>
          </a:prstGeom>
          <a:ln w="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5032" y="2515640"/>
            <a:ext cx="9070560" cy="252839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000" b="1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/>
              </a:rPr>
              <a:t>ANEXO:</a:t>
            </a:r>
            <a:br>
              <a:rPr lang="en-US" sz="8000" b="1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/>
              </a:rPr>
            </a:br>
            <a:r>
              <a:rPr lang="en-US" sz="8000" b="1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/>
              </a:rPr>
              <a:t>FUENTE DE DC</a:t>
            </a:r>
            <a:endParaRPr lang="en-US" sz="8000" b="1" strike="noStrike" spc="-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5032" y="371448"/>
            <a:ext cx="9070560" cy="117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1" u="sng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  <a:t>FUENTE DE SALIDA FIJA REGULADA</a:t>
            </a:r>
            <a:endParaRPr lang="en-US" sz="4800" b="1" u="sng" strike="noStrike" spc="-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pic>
        <p:nvPicPr>
          <p:cNvPr id="167" name="Imagen 166"/>
          <p:cNvPicPr/>
          <p:nvPr/>
        </p:nvPicPr>
        <p:blipFill>
          <a:blip r:embed="rId2"/>
          <a:stretch/>
        </p:blipFill>
        <p:spPr>
          <a:xfrm>
            <a:off x="289440" y="1600200"/>
            <a:ext cx="9454320" cy="5060160"/>
          </a:xfrm>
          <a:prstGeom prst="rect">
            <a:avLst/>
          </a:prstGeom>
          <a:ln w="0">
            <a:solidFill>
              <a:schemeClr val="tx1"/>
            </a:solidFill>
          </a:ln>
        </p:spPr>
      </p:pic>
      <p:sp>
        <p:nvSpPr>
          <p:cNvPr id="168" name="Rectángulo 167"/>
          <p:cNvSpPr/>
          <p:nvPr/>
        </p:nvSpPr>
        <p:spPr>
          <a:xfrm>
            <a:off x="685800" y="6775705"/>
            <a:ext cx="8457840" cy="54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u="sng" strike="noStrike" spc="-1" dirty="0" err="1">
                <a:solidFill>
                  <a:srgbClr val="FFFFFF"/>
                </a:solidFill>
                <a:uFillTx/>
                <a:latin typeface="Arial Rounded MT Bold" panose="020F0704030504030204" pitchFamily="34" charset="0"/>
              </a:rPr>
              <a:t>Potencia</a:t>
            </a:r>
            <a:r>
              <a:rPr lang="en-US" sz="2800" b="0" u="sng" strike="noStrike" spc="-1" dirty="0">
                <a:solidFill>
                  <a:srgbClr val="FFFFFF"/>
                </a:solidFill>
                <a:uFillTx/>
                <a:latin typeface="Arial Rounded MT Bold" panose="020F0704030504030204" pitchFamily="34" charset="0"/>
              </a:rPr>
              <a:t> de </a:t>
            </a:r>
            <a:r>
              <a:rPr lang="en-US" sz="2800" b="0" u="sng" strike="noStrike" spc="-1" dirty="0" err="1">
                <a:solidFill>
                  <a:srgbClr val="FFFFFF"/>
                </a:solidFill>
                <a:uFillTx/>
                <a:latin typeface="Arial Rounded MT Bold" panose="020F0704030504030204" pitchFamily="34" charset="0"/>
              </a:rPr>
              <a:t>cada</a:t>
            </a:r>
            <a:r>
              <a:rPr lang="en-US" sz="2800" b="0" u="sng" strike="noStrike" spc="-1" dirty="0">
                <a:solidFill>
                  <a:srgbClr val="FFFFFF"/>
                </a:solidFill>
                <a:uFillTx/>
                <a:latin typeface="Arial Rounded MT Bold" panose="020F0704030504030204" pitchFamily="34" charset="0"/>
              </a:rPr>
              <a:t> </a:t>
            </a:r>
            <a:r>
              <a:rPr lang="en-US" sz="2800" b="0" u="sng" strike="noStrike" spc="-1" dirty="0" err="1">
                <a:solidFill>
                  <a:srgbClr val="FFFFFF"/>
                </a:solidFill>
                <a:uFillTx/>
                <a:latin typeface="Arial Rounded MT Bold" panose="020F0704030504030204" pitchFamily="34" charset="0"/>
              </a:rPr>
              <a:t>regulador</a:t>
            </a:r>
            <a:r>
              <a:rPr lang="en-US" sz="2800" b="0" u="sng" strike="noStrike" spc="-1" dirty="0">
                <a:solidFill>
                  <a:srgbClr val="FFFFFF"/>
                </a:solidFill>
                <a:uFillTx/>
                <a:latin typeface="Arial Rounded MT Bold" panose="020F0704030504030204" pitchFamily="34" charset="0"/>
              </a:rPr>
              <a:t>:</a:t>
            </a:r>
            <a:r>
              <a:rPr lang="en-US" sz="2800" b="0" strike="noStrike" spc="-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 P = 4,356W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30432" y="491218"/>
            <a:ext cx="9419760" cy="116341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1" u="sng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  <a:t>ESTRUCTURA DE LA PRESENTACIÓN</a:t>
            </a:r>
            <a:endParaRPr lang="en-US" sz="4800" b="1" u="sng" strike="noStrike" spc="-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51544" y="1944913"/>
            <a:ext cx="8497266" cy="5123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622350" indent="-514350">
              <a:lnSpc>
                <a:spcPct val="100000"/>
              </a:lnSpc>
              <a:spcBef>
                <a:spcPts val="1134"/>
              </a:spcBef>
              <a:spcAft>
                <a:spcPts val="2551"/>
              </a:spcAft>
              <a:buClr>
                <a:srgbClr val="EEEFF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en-US" b="1" strike="noStrike" spc="-1" dirty="0">
                <a:solidFill>
                  <a:schemeClr val="bg1"/>
                </a:solidFill>
                <a:latin typeface="Arial Rounded MT Bold" panose="020F0704030504030204" pitchFamily="34" charset="0"/>
                <a:ea typeface="DejaVu Sans"/>
              </a:rPr>
              <a:t>¿Por </a:t>
            </a:r>
            <a:r>
              <a:rPr lang="en-US" b="1" strike="noStrike" spc="-1" dirty="0" err="1">
                <a:solidFill>
                  <a:schemeClr val="bg1"/>
                </a:solidFill>
                <a:latin typeface="Arial Rounded MT Bold" panose="020F0704030504030204" pitchFamily="34" charset="0"/>
                <a:ea typeface="DejaVu Sans"/>
              </a:rPr>
              <a:t>qué</a:t>
            </a:r>
            <a:r>
              <a:rPr lang="en-US" b="1" strike="noStrike" spc="-1" dirty="0">
                <a:solidFill>
                  <a:schemeClr val="bg1"/>
                </a:solidFill>
                <a:latin typeface="Arial Rounded MT Bold" panose="020F0704030504030204" pitchFamily="34" charset="0"/>
                <a:ea typeface="DejaVu Sans"/>
              </a:rPr>
              <a:t> para </a:t>
            </a:r>
            <a:r>
              <a:rPr lang="en-US" b="1" strike="noStrike" spc="-1" dirty="0" err="1">
                <a:solidFill>
                  <a:schemeClr val="bg1"/>
                </a:solidFill>
                <a:latin typeface="Arial Rounded MT Bold" panose="020F0704030504030204" pitchFamily="34" charset="0"/>
                <a:ea typeface="DejaVu Sans"/>
              </a:rPr>
              <a:t>guitarra</a:t>
            </a:r>
            <a:r>
              <a:rPr lang="en-US" b="1" strike="noStrike" spc="-1" dirty="0">
                <a:solidFill>
                  <a:schemeClr val="bg1"/>
                </a:solidFill>
                <a:latin typeface="Arial Rounded MT Bold" panose="020F0704030504030204" pitchFamily="34" charset="0"/>
                <a:ea typeface="DejaVu Sans"/>
              </a:rPr>
              <a:t>?</a:t>
            </a:r>
            <a:endParaRPr lang="en-US" b="1" spc="-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622350" indent="-514350">
              <a:lnSpc>
                <a:spcPct val="100000"/>
              </a:lnSpc>
              <a:spcBef>
                <a:spcPts val="1134"/>
              </a:spcBef>
              <a:spcAft>
                <a:spcPts val="2551"/>
              </a:spcAft>
              <a:buClr>
                <a:srgbClr val="EEEFF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en-US" b="1" strike="noStrike" spc="-1" dirty="0" err="1">
                <a:solidFill>
                  <a:schemeClr val="bg1"/>
                </a:solidFill>
                <a:latin typeface="Arial Rounded MT Bold" panose="020F0704030504030204" pitchFamily="34" charset="0"/>
                <a:ea typeface="DejaVu Sans"/>
              </a:rPr>
              <a:t>Tercera</a:t>
            </a:r>
            <a:r>
              <a:rPr lang="en-US" b="1" strike="noStrike" spc="-1" dirty="0">
                <a:solidFill>
                  <a:schemeClr val="bg1"/>
                </a:solidFill>
                <a:latin typeface="Arial Rounded MT Bold" panose="020F0704030504030204" pitchFamily="34" charset="0"/>
                <a:ea typeface="DejaVu Sans"/>
              </a:rPr>
              <a:t> </a:t>
            </a:r>
            <a:r>
              <a:rPr lang="en-US" b="1" strike="noStrike" spc="-1" dirty="0" err="1">
                <a:solidFill>
                  <a:schemeClr val="bg1"/>
                </a:solidFill>
                <a:latin typeface="Arial Rounded MT Bold" panose="020F0704030504030204" pitchFamily="34" charset="0"/>
                <a:ea typeface="DejaVu Sans"/>
              </a:rPr>
              <a:t>etapa</a:t>
            </a:r>
            <a:endParaRPr lang="en-US" b="1" strike="noStrike" spc="-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622350" indent="-514350">
              <a:lnSpc>
                <a:spcPct val="100000"/>
              </a:lnSpc>
              <a:spcBef>
                <a:spcPts val="1134"/>
              </a:spcBef>
              <a:spcAft>
                <a:spcPts val="2551"/>
              </a:spcAft>
              <a:buClr>
                <a:srgbClr val="EEEFF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en-US" b="1" strike="noStrike" spc="-1" dirty="0">
                <a:solidFill>
                  <a:schemeClr val="bg1"/>
                </a:solidFill>
                <a:latin typeface="Arial Rounded MT Bold" panose="020F0704030504030204" pitchFamily="34" charset="0"/>
                <a:ea typeface="DejaVu Sans"/>
              </a:rPr>
              <a:t>Segunda </a:t>
            </a:r>
            <a:r>
              <a:rPr lang="en-US" b="1" strike="noStrike" spc="-1" dirty="0" err="1">
                <a:solidFill>
                  <a:schemeClr val="bg1"/>
                </a:solidFill>
                <a:latin typeface="Arial Rounded MT Bold" panose="020F0704030504030204" pitchFamily="34" charset="0"/>
                <a:ea typeface="DejaVu Sans"/>
              </a:rPr>
              <a:t>etapa</a:t>
            </a:r>
            <a:endParaRPr lang="en-US" b="1" strike="noStrike" spc="-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622350" indent="-514350">
              <a:lnSpc>
                <a:spcPct val="100000"/>
              </a:lnSpc>
              <a:spcBef>
                <a:spcPts val="1134"/>
              </a:spcBef>
              <a:spcAft>
                <a:spcPts val="2551"/>
              </a:spcAft>
              <a:buClr>
                <a:srgbClr val="EEEFF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en-US" b="1" strike="noStrike" spc="-1" dirty="0">
                <a:solidFill>
                  <a:schemeClr val="bg1"/>
                </a:solidFill>
                <a:latin typeface="Arial Rounded MT Bold" panose="020F0704030504030204" pitchFamily="34" charset="0"/>
                <a:ea typeface="DejaVu Sans"/>
              </a:rPr>
              <a:t>Primera </a:t>
            </a:r>
            <a:r>
              <a:rPr lang="en-US" b="1" strike="noStrike" spc="-1" dirty="0" err="1">
                <a:solidFill>
                  <a:schemeClr val="bg1"/>
                </a:solidFill>
                <a:latin typeface="Arial Rounded MT Bold" panose="020F0704030504030204" pitchFamily="34" charset="0"/>
                <a:ea typeface="DejaVu Sans"/>
              </a:rPr>
              <a:t>etapa</a:t>
            </a:r>
            <a:endParaRPr lang="en-US" b="1" strike="noStrike" spc="-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622350" indent="-514350">
              <a:lnSpc>
                <a:spcPct val="100000"/>
              </a:lnSpc>
              <a:spcBef>
                <a:spcPts val="1134"/>
              </a:spcBef>
              <a:spcAft>
                <a:spcPts val="2551"/>
              </a:spcAft>
              <a:buClr>
                <a:srgbClr val="EEEFF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en-US" b="1" strike="noStrike" spc="-1" dirty="0" err="1">
                <a:solidFill>
                  <a:schemeClr val="bg1"/>
                </a:solidFill>
                <a:latin typeface="Arial Rounded MT Bold" panose="020F0704030504030204" pitchFamily="34" charset="0"/>
                <a:ea typeface="DejaVu Sans"/>
              </a:rPr>
              <a:t>Resultado</a:t>
            </a:r>
            <a:r>
              <a:rPr lang="en-US" b="1" strike="noStrike" spc="-1" dirty="0">
                <a:solidFill>
                  <a:schemeClr val="bg1"/>
                </a:solidFill>
                <a:latin typeface="Arial Rounded MT Bold" panose="020F0704030504030204" pitchFamily="34" charset="0"/>
                <a:ea typeface="DejaVu Sans"/>
              </a:rPr>
              <a:t> final</a:t>
            </a:r>
            <a:endParaRPr lang="en-US" b="1" strike="noStrike" spc="-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622350" indent="-514350">
              <a:lnSpc>
                <a:spcPct val="100000"/>
              </a:lnSpc>
              <a:spcBef>
                <a:spcPts val="1134"/>
              </a:spcBef>
              <a:spcAft>
                <a:spcPts val="2551"/>
              </a:spcAft>
              <a:buClr>
                <a:srgbClr val="EEEFF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en-US" b="1" strike="noStrike" spc="-1" dirty="0">
                <a:solidFill>
                  <a:schemeClr val="bg1"/>
                </a:solidFill>
                <a:latin typeface="Arial Rounded MT Bold" panose="020F0704030504030204" pitchFamily="34" charset="0"/>
                <a:ea typeface="DejaVu Sans"/>
              </a:rPr>
              <a:t>Anexo: Fuente </a:t>
            </a:r>
            <a:r>
              <a:rPr lang="en-US" b="1" strike="noStrike" spc="-1" dirty="0" err="1">
                <a:solidFill>
                  <a:schemeClr val="bg1"/>
                </a:solidFill>
                <a:latin typeface="Arial Rounded MT Bold" panose="020F0704030504030204" pitchFamily="34" charset="0"/>
                <a:ea typeface="DejaVu Sans"/>
              </a:rPr>
              <a:t>regulada</a:t>
            </a:r>
            <a:endParaRPr lang="en-US" b="1" strike="noStrike" spc="-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40252" y="2396357"/>
            <a:ext cx="9600120" cy="276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200" b="1" i="1" strike="noStrike" spc="-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  <a:t>Muchas</a:t>
            </a:r>
            <a:r>
              <a:rPr lang="en-US" sz="7200" b="1" i="1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  <a:t> gracias por </a:t>
            </a:r>
            <a:r>
              <a:rPr lang="en-US" sz="7200" b="1" i="1" strike="noStrike" spc="-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  <a:t>su</a:t>
            </a:r>
            <a:r>
              <a:rPr lang="en-US" sz="7200" b="1" i="1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  <a:t> </a:t>
            </a:r>
            <a:r>
              <a:rPr lang="en-US" sz="7200" b="1" i="1" strike="noStrike" spc="-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  <a:t>atención</a:t>
            </a:r>
            <a:endParaRPr lang="en-US" sz="7200" b="1" i="1" strike="noStrike" spc="-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1904760"/>
            <a:ext cx="9070560" cy="373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000" b="1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  <a:t>¿POR QUÉ PARA GUITARRA?</a:t>
            </a:r>
            <a:endParaRPr lang="en-US" sz="8000" b="1" strike="noStrike" spc="-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3999" y="49862"/>
            <a:ext cx="9070561" cy="127961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1" u="sng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  <a:t>AMPLIFICADOR DE TENSIÓN</a:t>
            </a:r>
            <a:endParaRPr lang="en-US" sz="4800" b="1" u="sng" strike="noStrike" spc="-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04000" y="4456572"/>
            <a:ext cx="9070560" cy="31031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83CAFF"/>
              </a:buClr>
              <a:buSzPct val="150000"/>
              <a:buFont typeface="Comfortaa"/>
              <a:buChar char="•"/>
            </a:pPr>
            <a:r>
              <a:rPr lang="en-US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Z</a:t>
            </a:r>
            <a:r>
              <a:rPr lang="en-US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i</a:t>
            </a:r>
            <a:r>
              <a:rPr lang="en-US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&gt;&gt; R</a:t>
            </a:r>
            <a:r>
              <a:rPr lang="en-US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s</a:t>
            </a:r>
            <a:endParaRPr lang="en-US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83CAFF"/>
              </a:buClr>
              <a:buSzPct val="150000"/>
              <a:buFont typeface="Comfortaa"/>
              <a:buChar char="•"/>
            </a:pPr>
            <a:r>
              <a:rPr lang="en-US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Z</a:t>
            </a:r>
            <a:r>
              <a:rPr lang="en-US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o</a:t>
            </a:r>
            <a:r>
              <a:rPr lang="en-US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&lt;&lt; R</a:t>
            </a:r>
            <a:r>
              <a:rPr lang="en-US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L</a:t>
            </a:r>
            <a:r>
              <a:rPr lang="en-US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</a:t>
            </a:r>
            <a:r>
              <a:rPr lang="en-US" b="0" strike="noStrike" spc="-1" dirty="0" err="1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donde</a:t>
            </a:r>
            <a:r>
              <a:rPr lang="en-US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R</a:t>
            </a:r>
            <a:r>
              <a:rPr lang="en-US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L</a:t>
            </a:r>
            <a:r>
              <a:rPr lang="en-US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= 8Ω → V</a:t>
            </a:r>
            <a:r>
              <a:rPr lang="en-US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o</a:t>
            </a:r>
            <a:r>
              <a:rPr lang="en-US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= 4,05V</a:t>
            </a:r>
            <a:r>
              <a:rPr lang="en-US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p</a:t>
            </a:r>
            <a:endParaRPr lang="en-US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83CAFF"/>
              </a:buClr>
              <a:buSzPct val="150000"/>
              <a:buFont typeface="Comfortaa"/>
              <a:buChar char="•"/>
            </a:pPr>
            <a:r>
              <a:rPr lang="en-US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V</a:t>
            </a:r>
            <a:r>
              <a:rPr lang="en-US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s</a:t>
            </a:r>
            <a:r>
              <a:rPr lang="en-US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? → A</a:t>
            </a:r>
            <a:r>
              <a:rPr lang="en-US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v</a:t>
            </a:r>
            <a:r>
              <a:rPr lang="en-US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?</a:t>
            </a:r>
            <a:endParaRPr lang="en-US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83CAFF"/>
              </a:buClr>
              <a:buSzPct val="150000"/>
              <a:buFont typeface="Comfortaa"/>
              <a:buChar char="•"/>
            </a:pPr>
            <a:r>
              <a:rPr lang="en-US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R</a:t>
            </a:r>
            <a:r>
              <a:rPr lang="en-US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s</a:t>
            </a:r>
            <a:r>
              <a:rPr lang="en-US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? → Z</a:t>
            </a:r>
            <a:r>
              <a:rPr lang="en-US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i</a:t>
            </a:r>
            <a:r>
              <a:rPr lang="en-US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?</a:t>
            </a:r>
            <a:endParaRPr lang="en-US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29" name="Imagen 128"/>
          <p:cNvPicPr/>
          <p:nvPr/>
        </p:nvPicPr>
        <p:blipFill rotWithShape="1">
          <a:blip r:embed="rId2"/>
          <a:srcRect l="478" b="2026"/>
          <a:stretch/>
        </p:blipFill>
        <p:spPr>
          <a:xfrm>
            <a:off x="1973943" y="1329480"/>
            <a:ext cx="6041798" cy="2923206"/>
          </a:xfrm>
          <a:prstGeom prst="rect">
            <a:avLst/>
          </a:prstGeom>
          <a:ln w="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64779" y="207822"/>
            <a:ext cx="9551065" cy="94918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1" u="sng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  <a:t>CONDICIONES POR EL INSTRUMENTO</a:t>
            </a:r>
            <a:endParaRPr lang="en-US" sz="4800" b="1" u="sng" strike="noStrike" spc="-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46655" y="1455057"/>
            <a:ext cx="8987312" cy="291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83CAFF"/>
              </a:buClr>
              <a:buSzPct val="150000"/>
              <a:buFont typeface="Comfortaa"/>
              <a:buChar char="•"/>
            </a:pPr>
            <a:r>
              <a:rPr lang="en-US" b="0" strike="noStrike" spc="-1" dirty="0" err="1">
                <a:solidFill>
                  <a:srgbClr val="EEEFF0"/>
                </a:solidFill>
                <a:latin typeface="Arial Rounded MT Bold" panose="020F0704030504030204" pitchFamily="34" charset="0"/>
              </a:rPr>
              <a:t>Señal</a:t>
            </a:r>
            <a:r>
              <a:rPr lang="en-US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</a:rPr>
              <a:t> de entrada V</a:t>
            </a:r>
            <a:r>
              <a:rPr lang="en-US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</a:rPr>
              <a:t>s</a:t>
            </a:r>
            <a:r>
              <a:rPr lang="en-US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</a:rPr>
              <a:t> = 100~200 </a:t>
            </a:r>
            <a:r>
              <a:rPr lang="en-US" b="0" strike="noStrike" spc="-1" dirty="0" err="1">
                <a:solidFill>
                  <a:srgbClr val="EEEFF0"/>
                </a:solidFill>
                <a:latin typeface="Arial Rounded MT Bold" panose="020F0704030504030204" pitchFamily="34" charset="0"/>
              </a:rPr>
              <a:t>mV</a:t>
            </a:r>
            <a:r>
              <a:rPr lang="en-US" b="0" strike="noStrike" spc="-1" baseline="-8000" dirty="0" err="1">
                <a:solidFill>
                  <a:srgbClr val="EEEFF0"/>
                </a:solidFill>
                <a:latin typeface="Arial Rounded MT Bold" panose="020F0704030504030204" pitchFamily="34" charset="0"/>
              </a:rPr>
              <a:t>p</a:t>
            </a:r>
            <a:r>
              <a:rPr lang="en-US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</a:rPr>
              <a:t>; </a:t>
            </a:r>
            <a:r>
              <a:rPr lang="en-US" b="0" strike="noStrike" spc="-1" dirty="0" err="1">
                <a:solidFill>
                  <a:srgbClr val="EEEFF0"/>
                </a:solidFill>
                <a:latin typeface="Arial Rounded MT Bold" panose="020F0704030504030204" pitchFamily="34" charset="0"/>
              </a:rPr>
              <a:t>frecuencia</a:t>
            </a:r>
            <a:r>
              <a:rPr lang="en-US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</a:rPr>
              <a:t> inf. 82,4069Hz y </a:t>
            </a:r>
            <a:r>
              <a:rPr lang="en-US" b="0" strike="noStrike" spc="-1" dirty="0" err="1">
                <a:solidFill>
                  <a:srgbClr val="EEEFF0"/>
                </a:solidFill>
                <a:latin typeface="Arial Rounded MT Bold" panose="020F0704030504030204" pitchFamily="34" charset="0"/>
              </a:rPr>
              <a:t>frecuencia</a:t>
            </a:r>
            <a:r>
              <a:rPr lang="en-US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</a:rPr>
              <a:t> sup. 3,5kHz (</a:t>
            </a:r>
            <a:r>
              <a:rPr lang="en-US" b="0" strike="noStrike" spc="-1" dirty="0" err="1">
                <a:solidFill>
                  <a:srgbClr val="EEEFF0"/>
                </a:solidFill>
                <a:latin typeface="Arial Rounded MT Bold" panose="020F0704030504030204" pitchFamily="34" charset="0"/>
              </a:rPr>
              <a:t>armónica</a:t>
            </a:r>
            <a:r>
              <a:rPr lang="en-US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</a:rPr>
              <a:t>)</a:t>
            </a:r>
            <a:endParaRPr lang="en-US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83CAFF"/>
              </a:buClr>
              <a:buSzPct val="150000"/>
              <a:buFont typeface="Comfortaa"/>
              <a:buChar char="•"/>
            </a:pPr>
            <a:r>
              <a:rPr lang="en-US" b="0" strike="noStrike" spc="-1" dirty="0" err="1">
                <a:solidFill>
                  <a:srgbClr val="EEEFF0"/>
                </a:solidFill>
                <a:latin typeface="Arial Rounded MT Bold" panose="020F0704030504030204" pitchFamily="34" charset="0"/>
              </a:rPr>
              <a:t>Impedancia</a:t>
            </a:r>
            <a:r>
              <a:rPr lang="en-US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</a:rPr>
              <a:t> de entrada Z</a:t>
            </a:r>
            <a:r>
              <a:rPr lang="en-US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</a:rPr>
              <a:t>i</a:t>
            </a:r>
            <a:r>
              <a:rPr lang="en-US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</a:rPr>
              <a:t> &gt;&gt; 5~15k</a:t>
            </a:r>
            <a:r>
              <a:rPr lang="en-US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Ω</a:t>
            </a:r>
            <a:endParaRPr lang="en-US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83CAFF"/>
              </a:buClr>
              <a:buSzPct val="150000"/>
              <a:buFont typeface="Comfortaa"/>
              <a:buChar char="•"/>
            </a:pPr>
            <a:r>
              <a:rPr lang="en-US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A</a:t>
            </a:r>
            <a:r>
              <a:rPr lang="en-US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v</a:t>
            </a:r>
            <a:r>
              <a:rPr lang="en-US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= 4,05/0,1 = 40,5</a:t>
            </a:r>
            <a:endParaRPr lang="en-US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32" name="Imagen 131"/>
          <p:cNvPicPr/>
          <p:nvPr/>
        </p:nvPicPr>
        <p:blipFill>
          <a:blip r:embed="rId2"/>
          <a:stretch/>
        </p:blipFill>
        <p:spPr>
          <a:xfrm>
            <a:off x="1532409" y="4296541"/>
            <a:ext cx="7015805" cy="2984036"/>
          </a:xfrm>
          <a:prstGeom prst="rect">
            <a:avLst/>
          </a:prstGeom>
          <a:ln w="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5032" y="3157577"/>
            <a:ext cx="9070560" cy="124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000" b="1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  <a:t>TERCERA</a:t>
            </a:r>
            <a:br>
              <a:rPr lang="en-US" sz="8000" b="1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</a:br>
            <a:r>
              <a:rPr lang="en-US" sz="8000" b="1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  <a:t>ETAPA</a:t>
            </a:r>
            <a:endParaRPr lang="en-US" sz="8000" b="1" strike="noStrike" spc="-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42132" y="352620"/>
            <a:ext cx="9396360" cy="93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400" b="1" u="sng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  <a:t>ETAPA ADAPTADORA DE CARGA</a:t>
            </a:r>
            <a:endParaRPr lang="en-US" sz="5400" b="1" u="sng" strike="noStrike" spc="-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35" name="Rectángulo 134"/>
          <p:cNvSpPr/>
          <p:nvPr/>
        </p:nvSpPr>
        <p:spPr>
          <a:xfrm>
            <a:off x="7086599" y="1458721"/>
            <a:ext cx="2994025" cy="55226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Potencia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de </a:t>
            </a:r>
            <a:r>
              <a:rPr lang="en-US" sz="2800" b="0" strike="noStrike" spc="-1" dirty="0" err="1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transistores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: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P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Q1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= 102,2 </a:t>
            </a:r>
            <a:r>
              <a:rPr lang="en-US" sz="2800" b="0" strike="noStrike" spc="-1" dirty="0" err="1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mW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P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Q2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= 7,344 W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P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L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= 1W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P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DC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= 22,4W 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η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(%)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= 4,46%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36" name="Imagen 135"/>
          <p:cNvPicPr/>
          <p:nvPr/>
        </p:nvPicPr>
        <p:blipFill>
          <a:blip r:embed="rId2"/>
          <a:stretch/>
        </p:blipFill>
        <p:spPr>
          <a:xfrm>
            <a:off x="125280" y="1458720"/>
            <a:ext cx="6961320" cy="5856480"/>
          </a:xfrm>
          <a:prstGeom prst="rect">
            <a:avLst/>
          </a:prstGeom>
          <a:ln w="0">
            <a:solidFill>
              <a:schemeClr val="tx1"/>
            </a:solidFill>
          </a:ln>
        </p:spPr>
      </p:pic>
      <p:sp>
        <p:nvSpPr>
          <p:cNvPr id="137" name="Rectángulo 136"/>
          <p:cNvSpPr/>
          <p:nvPr/>
        </p:nvSpPr>
        <p:spPr>
          <a:xfrm>
            <a:off x="5257800" y="3657600"/>
            <a:ext cx="1398240" cy="35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MgOpen Modata"/>
                <a:ea typeface="DejaVu Sans"/>
              </a:rPr>
              <a:t>Pmax = 10W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Rectángulo 137"/>
          <p:cNvSpPr/>
          <p:nvPr/>
        </p:nvSpPr>
        <p:spPr>
          <a:xfrm>
            <a:off x="2716560" y="3985200"/>
            <a:ext cx="1398240" cy="35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MgOpen Modata"/>
                <a:ea typeface="DejaVu Sans"/>
              </a:rPr>
              <a:t>Pmax = 10W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5032" y="299771"/>
            <a:ext cx="9070560" cy="93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400" b="1" u="sng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  <a:t>ETAPA ADAPTADORA DE CARGA</a:t>
            </a:r>
            <a:endParaRPr lang="en-US" sz="5400" b="1" u="sng" strike="noStrike" spc="-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pic>
        <p:nvPicPr>
          <p:cNvPr id="140" name="Imagen 139"/>
          <p:cNvPicPr/>
          <p:nvPr/>
        </p:nvPicPr>
        <p:blipFill rotWithShape="1">
          <a:blip r:embed="rId2"/>
          <a:srcRect t="323" r="331"/>
          <a:stretch/>
        </p:blipFill>
        <p:spPr>
          <a:xfrm>
            <a:off x="498959" y="1454944"/>
            <a:ext cx="6113772" cy="5553536"/>
          </a:xfrm>
          <a:prstGeom prst="rect">
            <a:avLst/>
          </a:prstGeom>
          <a:ln w="0">
            <a:solidFill>
              <a:schemeClr val="tx1"/>
            </a:solidFill>
          </a:ln>
        </p:spPr>
      </p:pic>
      <p:sp>
        <p:nvSpPr>
          <p:cNvPr id="141" name="Rectángulo 140"/>
          <p:cNvSpPr/>
          <p:nvPr/>
        </p:nvSpPr>
        <p:spPr>
          <a:xfrm>
            <a:off x="6887068" y="2222856"/>
            <a:ext cx="3054960" cy="47856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</a:pP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V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i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= 4,15V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p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</a:pP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V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o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= 4,05V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p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</a:pP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A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v3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= 0,98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  <a:ea typeface="Microsoft YaHe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A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v1 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. A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v2 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= 41,33 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|A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v2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|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= 4,2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|A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v1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|</a:t>
            </a:r>
            <a:r>
              <a:rPr lang="en-US" sz="2800" b="0" strike="noStrike" spc="-1" baseline="-8000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 </a:t>
            </a:r>
            <a:r>
              <a:rPr lang="en-US" sz="2800" b="0" strike="noStrike" spc="-1" dirty="0">
                <a:solidFill>
                  <a:srgbClr val="EEEFF0"/>
                </a:solidFill>
                <a:latin typeface="Arial Rounded MT Bold" panose="020F0704030504030204" pitchFamily="34" charset="0"/>
                <a:ea typeface="DejaVu Sans"/>
              </a:rPr>
              <a:t>= 10</a:t>
            </a:r>
            <a:endParaRPr lang="en-US" sz="2800" b="0" strike="noStrike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5032" y="2867451"/>
            <a:ext cx="9070560" cy="182477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000" b="1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  <a:t>SEGUNDA</a:t>
            </a:r>
            <a:br>
              <a:rPr lang="en-US" sz="8000" b="1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</a:br>
            <a:r>
              <a:rPr lang="en-US" sz="8000" b="1" strike="noStrike" spc="-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</a:rPr>
              <a:t>ETAPA</a:t>
            </a:r>
            <a:endParaRPr lang="en-US" sz="8000" b="1" strike="noStrike" spc="-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293</Words>
  <Application>Microsoft Office PowerPoint</Application>
  <PresentationFormat>Custom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Arial</vt:lpstr>
      <vt:lpstr>Arial Rounded MT Bold</vt:lpstr>
      <vt:lpstr>Bell MT</vt:lpstr>
      <vt:lpstr>Bodoni MT Condensed</vt:lpstr>
      <vt:lpstr>Century Gothic</vt:lpstr>
      <vt:lpstr>Comfortaa</vt:lpstr>
      <vt:lpstr>Droid Sans</vt:lpstr>
      <vt:lpstr>MgOpen Modata</vt:lpstr>
      <vt:lpstr>Modern No. 20</vt:lpstr>
      <vt:lpstr>Symbol</vt:lpstr>
      <vt:lpstr>Times New Roman</vt:lpstr>
      <vt:lpstr>Wingdings</vt:lpstr>
      <vt:lpstr>Office Theme</vt:lpstr>
      <vt:lpstr>Office Theme</vt:lpstr>
      <vt:lpstr>Estela de condensación</vt:lpstr>
      <vt:lpstr>PowerPoint Presentation</vt:lpstr>
      <vt:lpstr>ESTRUCTURA DE LA PRESENTACIÓN</vt:lpstr>
      <vt:lpstr>¿POR QUÉ PARA GUITARRA?</vt:lpstr>
      <vt:lpstr>AMPLIFICADOR DE TENSIÓN</vt:lpstr>
      <vt:lpstr>CONDICIONES POR EL INSTRUMENTO</vt:lpstr>
      <vt:lpstr>TERCERA ETAPA</vt:lpstr>
      <vt:lpstr>ETAPA ADAPTADORA DE CARGA</vt:lpstr>
      <vt:lpstr>ETAPA ADAPTADORA DE CARGA</vt:lpstr>
      <vt:lpstr>SEGUNDA ETAPA</vt:lpstr>
      <vt:lpstr>ETAPA AMPLIFICADORA</vt:lpstr>
      <vt:lpstr>ETAPA AMPLIFICADORA</vt:lpstr>
      <vt:lpstr>PRIMERA ETAPA</vt:lpstr>
      <vt:lpstr>ETAPA DE ENTRADA</vt:lpstr>
      <vt:lpstr>ETAPA DE ENTRADA</vt:lpstr>
      <vt:lpstr>RESULTADO FINAL</vt:lpstr>
      <vt:lpstr>AMPLIFICADOR DISEÑADO</vt:lpstr>
      <vt:lpstr>AMPLIFICADOR DISEÑADO</vt:lpstr>
      <vt:lpstr>ANEXO: FUENTE DE DC</vt:lpstr>
      <vt:lpstr>FUENTE DE SALIDA FIJA REGULADA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>Based on "Standard Fedora template" by Emily Dirsh (https://fedoraproject.org/wiki/Templates_for_Presentations). License: CC-BY</dc:description>
  <cp:lastModifiedBy>Exequiel Magni</cp:lastModifiedBy>
  <cp:revision>87</cp:revision>
  <dcterms:created xsi:type="dcterms:W3CDTF">2022-12-10T17:47:48Z</dcterms:created>
  <dcterms:modified xsi:type="dcterms:W3CDTF">2022-12-14T22:32:16Z</dcterms:modified>
  <dc:language>en-US</dc:language>
</cp:coreProperties>
</file>