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A3B38-4BE0-FB31-9CAE-5A0C49BF16F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DF8324A-D444-EC07-7EF4-24611EAD8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75259A2-3366-6842-0F30-26AAB705E29B}"/>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5" name="Marcador de pie de página 4">
            <a:extLst>
              <a:ext uri="{FF2B5EF4-FFF2-40B4-BE49-F238E27FC236}">
                <a16:creationId xmlns:a16="http://schemas.microsoft.com/office/drawing/2014/main" id="{C9EE9396-712C-7696-6818-0DE7577354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0689F2-7162-F902-23BF-11BB47F75B7D}"/>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158841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383F0-817B-DD07-B9A4-763F3E2AF8C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6655D85-04A0-2089-7448-0092ACAB344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6D8C9D8-1AF3-44BB-7896-F7D1DE57494B}"/>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5" name="Marcador de pie de página 4">
            <a:extLst>
              <a:ext uri="{FF2B5EF4-FFF2-40B4-BE49-F238E27FC236}">
                <a16:creationId xmlns:a16="http://schemas.microsoft.com/office/drawing/2014/main" id="{256E4772-3F23-8259-7726-FC8B6870EF9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5BF1EF5-712A-654A-5121-6A555430047D}"/>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46321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372241-3BCF-77EE-6F50-F8D9D602DA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46C90BF-B9DB-D3E3-0CA8-152435080ED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9A2EA5-5B4E-C9CA-A60D-E6C77F6B0B52}"/>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5" name="Marcador de pie de página 4">
            <a:extLst>
              <a:ext uri="{FF2B5EF4-FFF2-40B4-BE49-F238E27FC236}">
                <a16:creationId xmlns:a16="http://schemas.microsoft.com/office/drawing/2014/main" id="{425C6C98-A02F-A8A0-1F3B-230A608BF7B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3B58C94-037D-ABBF-93F2-A1E68B0A3042}"/>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199432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3E30F-97C0-3B66-54EE-1B77428A202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5F3D54-1362-C65F-9A47-50AF9225CA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34961D0-019F-A74F-F16E-A181157F67F6}"/>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5" name="Marcador de pie de página 4">
            <a:extLst>
              <a:ext uri="{FF2B5EF4-FFF2-40B4-BE49-F238E27FC236}">
                <a16:creationId xmlns:a16="http://schemas.microsoft.com/office/drawing/2014/main" id="{230C5264-2472-6A12-1230-43C8D3396BE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FCD0B58-674E-0223-0D6F-B605B7C19F94}"/>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251021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59C26-E6BE-9248-19F1-8E5C992C7E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4E51933-FEE8-B523-7E36-E0F7FF918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3591AF-BCFB-A43E-704F-21041D4B9C4B}"/>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5" name="Marcador de pie de página 4">
            <a:extLst>
              <a:ext uri="{FF2B5EF4-FFF2-40B4-BE49-F238E27FC236}">
                <a16:creationId xmlns:a16="http://schemas.microsoft.com/office/drawing/2014/main" id="{9FE9EAA4-7E0F-FD15-F4DE-0588C2FF02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4BCA53-7BC1-EBF0-7226-2D664588C55C}"/>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81317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7BD5-7B90-32F1-7260-3D6DB125176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B30B90A-1EB0-AECA-AD76-5081E0CB99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18B0E91-0448-136E-8702-6D3992CBD7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31814E1-4000-F3E2-869B-F8358FC01302}"/>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6" name="Marcador de pie de página 5">
            <a:extLst>
              <a:ext uri="{FF2B5EF4-FFF2-40B4-BE49-F238E27FC236}">
                <a16:creationId xmlns:a16="http://schemas.microsoft.com/office/drawing/2014/main" id="{10D60724-5168-16B9-2BF9-C188003607D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5A7609A-AF81-DF7F-7E98-C8C3AC8BAB5D}"/>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249646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BD9D0-F83C-C450-7808-58B9A02BE62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DD190F3-E213-EF7E-1097-E049C5284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931293C-7294-374F-5406-B9E6CDDA1F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3EC468B-2884-B2E0-3A96-84A172098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702DADE-F557-F10C-35B9-F3EE9A84E51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CBE5ED-5B2F-DF44-6BB2-190F19AA4C4C}"/>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8" name="Marcador de pie de página 7">
            <a:extLst>
              <a:ext uri="{FF2B5EF4-FFF2-40B4-BE49-F238E27FC236}">
                <a16:creationId xmlns:a16="http://schemas.microsoft.com/office/drawing/2014/main" id="{172D8E1F-5313-DC2B-F580-BF1577BFAD2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5D7D53D-2A98-476C-F3FA-82F47E61BA03}"/>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393372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DC464-072C-29CA-A6E8-34C121ABE38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7ED88CA-F19F-8ED3-9841-C13B95C9F4CE}"/>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4" name="Marcador de pie de página 3">
            <a:extLst>
              <a:ext uri="{FF2B5EF4-FFF2-40B4-BE49-F238E27FC236}">
                <a16:creationId xmlns:a16="http://schemas.microsoft.com/office/drawing/2014/main" id="{DDD8FBDF-9672-C776-4907-F92435D655A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E1FC613-D700-AD1F-3F7E-0158E7791783}"/>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418466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FFAC283-8A9B-FB5F-62ED-D402AEB976E5}"/>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3" name="Marcador de pie de página 2">
            <a:extLst>
              <a:ext uri="{FF2B5EF4-FFF2-40B4-BE49-F238E27FC236}">
                <a16:creationId xmlns:a16="http://schemas.microsoft.com/office/drawing/2014/main" id="{E2CDC57A-AC99-2B89-067D-F1D7AE1DD09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61BD4C0-A103-7F94-767D-124D1FE1BFEC}"/>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289714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FEA4A-CFEB-F8CC-A5E8-C03A7611ED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D8633D-EAC6-7F9B-5B72-B874B56B9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4A14C62-08E8-3ACC-741C-E2D86F8D9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F127D1-96E3-AB29-E300-C94B8EE69498}"/>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6" name="Marcador de pie de página 5">
            <a:extLst>
              <a:ext uri="{FF2B5EF4-FFF2-40B4-BE49-F238E27FC236}">
                <a16:creationId xmlns:a16="http://schemas.microsoft.com/office/drawing/2014/main" id="{98291092-6732-4282-AAEF-7F836797C2C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06ACD3-7594-D601-4D90-002F6EA8AA25}"/>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17750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41052-7F20-4153-EA9F-40BBD5E41F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1B320F4-DF10-B441-79D3-673054BEE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8B9464-7341-C5F1-2022-306C4372C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AC19F28-D832-4B7E-2F12-74BDF4D28B65}"/>
              </a:ext>
            </a:extLst>
          </p:cNvPr>
          <p:cNvSpPr>
            <a:spLocks noGrp="1"/>
          </p:cNvSpPr>
          <p:nvPr>
            <p:ph type="dt" sz="half" idx="10"/>
          </p:nvPr>
        </p:nvSpPr>
        <p:spPr/>
        <p:txBody>
          <a:bodyPr/>
          <a:lstStyle/>
          <a:p>
            <a:fld id="{1B97C3D2-12ED-4C16-B50D-D93A654D816A}" type="datetimeFigureOut">
              <a:rPr lang="es-ES" smtClean="0"/>
              <a:t>26/03/2023</a:t>
            </a:fld>
            <a:endParaRPr lang="es-ES"/>
          </a:p>
        </p:txBody>
      </p:sp>
      <p:sp>
        <p:nvSpPr>
          <p:cNvPr id="6" name="Marcador de pie de página 5">
            <a:extLst>
              <a:ext uri="{FF2B5EF4-FFF2-40B4-BE49-F238E27FC236}">
                <a16:creationId xmlns:a16="http://schemas.microsoft.com/office/drawing/2014/main" id="{64197F42-06DB-7C95-46B4-6AF9DB6CB5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86F04F5-2B06-7E70-D557-8AF136198733}"/>
              </a:ext>
            </a:extLst>
          </p:cNvPr>
          <p:cNvSpPr>
            <a:spLocks noGrp="1"/>
          </p:cNvSpPr>
          <p:nvPr>
            <p:ph type="sldNum" sz="quarter" idx="12"/>
          </p:nvPr>
        </p:nvSpPr>
        <p:spPr/>
        <p:txBody>
          <a:bodyPr/>
          <a:lstStyle/>
          <a:p>
            <a:fld id="{C6F42BF4-3EA0-4AD9-B984-79844E256B44}" type="slidenum">
              <a:rPr lang="es-ES" smtClean="0"/>
              <a:t>‹Nº›</a:t>
            </a:fld>
            <a:endParaRPr lang="es-ES"/>
          </a:p>
        </p:txBody>
      </p:sp>
    </p:spTree>
    <p:extLst>
      <p:ext uri="{BB962C8B-B14F-4D97-AF65-F5344CB8AC3E}">
        <p14:creationId xmlns:p14="http://schemas.microsoft.com/office/powerpoint/2010/main" val="63622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2F1EC4-6956-DE02-3801-45BCDE00D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085F933-F259-6755-D620-C736C2820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E742387-DEE0-EC96-3D7F-7E47E27F3F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7C3D2-12ED-4C16-B50D-D93A654D816A}" type="datetimeFigureOut">
              <a:rPr lang="es-ES" smtClean="0"/>
              <a:t>26/03/2023</a:t>
            </a:fld>
            <a:endParaRPr lang="es-ES"/>
          </a:p>
        </p:txBody>
      </p:sp>
      <p:sp>
        <p:nvSpPr>
          <p:cNvPr id="5" name="Marcador de pie de página 4">
            <a:extLst>
              <a:ext uri="{FF2B5EF4-FFF2-40B4-BE49-F238E27FC236}">
                <a16:creationId xmlns:a16="http://schemas.microsoft.com/office/drawing/2014/main" id="{EBC037C3-1E2B-4D5D-4ADC-D99AB054C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53E4556-5483-279B-F678-829AC9B3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42BF4-3EA0-4AD9-B984-79844E256B44}" type="slidenum">
              <a:rPr lang="es-ES" smtClean="0"/>
              <a:t>‹Nº›</a:t>
            </a:fld>
            <a:endParaRPr lang="es-ES"/>
          </a:p>
        </p:txBody>
      </p:sp>
    </p:spTree>
    <p:extLst>
      <p:ext uri="{BB962C8B-B14F-4D97-AF65-F5344CB8AC3E}">
        <p14:creationId xmlns:p14="http://schemas.microsoft.com/office/powerpoint/2010/main" val="269081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89F0FAB8-0AD7-201E-BE17-B2A8D770BD29}"/>
              </a:ext>
            </a:extLst>
          </p:cNvPr>
          <p:cNvSpPr>
            <a:spLocks noGrp="1"/>
          </p:cNvSpPr>
          <p:nvPr>
            <p:ph type="ctrTitle"/>
          </p:nvPr>
        </p:nvSpPr>
        <p:spPr>
          <a:xfrm>
            <a:off x="1314824" y="735106"/>
            <a:ext cx="10053763" cy="2928470"/>
          </a:xfrm>
        </p:spPr>
        <p:txBody>
          <a:bodyPr anchor="b">
            <a:normAutofit/>
          </a:bodyPr>
          <a:lstStyle/>
          <a:p>
            <a:r>
              <a:rPr lang="es-AR" sz="4800" dirty="0">
                <a:solidFill>
                  <a:srgbClr val="FFFFFF"/>
                </a:solidFill>
              </a:rPr>
              <a:t>Propuesta de mejoras sobre posturas en seguridad</a:t>
            </a:r>
            <a:endParaRPr lang="es-ES" sz="4800" dirty="0">
              <a:solidFill>
                <a:srgbClr val="FFFFFF"/>
              </a:solidFill>
            </a:endParaRPr>
          </a:p>
        </p:txBody>
      </p:sp>
      <p:sp>
        <p:nvSpPr>
          <p:cNvPr id="3" name="Subtítulo 2">
            <a:extLst>
              <a:ext uri="{FF2B5EF4-FFF2-40B4-BE49-F238E27FC236}">
                <a16:creationId xmlns:a16="http://schemas.microsoft.com/office/drawing/2014/main" id="{6F8AA1EF-9950-195D-5D09-5653535AE36E}"/>
              </a:ext>
            </a:extLst>
          </p:cNvPr>
          <p:cNvSpPr>
            <a:spLocks noGrp="1"/>
          </p:cNvSpPr>
          <p:nvPr>
            <p:ph type="subTitle" idx="1"/>
          </p:nvPr>
        </p:nvSpPr>
        <p:spPr>
          <a:xfrm>
            <a:off x="1350682" y="4870824"/>
            <a:ext cx="10005951" cy="1458258"/>
          </a:xfrm>
        </p:spPr>
        <p:txBody>
          <a:bodyPr anchor="ctr">
            <a:normAutofit/>
          </a:bodyPr>
          <a:lstStyle/>
          <a:p>
            <a:r>
              <a:rPr lang="es-AR" dirty="0"/>
              <a:t>Compañía: Corporación Luxor</a:t>
            </a:r>
            <a:endParaRPr lang="es-ES" dirty="0"/>
          </a:p>
        </p:txBody>
      </p:sp>
    </p:spTree>
    <p:extLst>
      <p:ext uri="{BB962C8B-B14F-4D97-AF65-F5344CB8AC3E}">
        <p14:creationId xmlns:p14="http://schemas.microsoft.com/office/powerpoint/2010/main" val="262616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148022" y="278535"/>
            <a:ext cx="9895951" cy="1033669"/>
          </a:xfrm>
          <a:prstGeom prst="rect">
            <a:avLst/>
          </a:prstGeom>
        </p:spPr>
        <p:txBody>
          <a:bodyPr vert="horz" lIns="91440" tIns="45720" rIns="91440" bIns="45720" rtlCol="0" anchor="ctr">
            <a:normAutofit fontScale="85000" lnSpcReduction="20000"/>
          </a:bodyPr>
          <a:lstStyle/>
          <a:p>
            <a:pPr algn="ctr">
              <a:lnSpc>
                <a:spcPct val="90000"/>
              </a:lnSpc>
              <a:spcBef>
                <a:spcPct val="0"/>
              </a:spcBef>
              <a:spcAft>
                <a:spcPts val="600"/>
              </a:spcAft>
            </a:pPr>
            <a:r>
              <a:rPr lang="en-US" sz="4000" kern="1200" dirty="0">
                <a:solidFill>
                  <a:srgbClr val="FFFFFF"/>
                </a:solidFill>
                <a:latin typeface="+mj-lt"/>
                <a:ea typeface="+mj-ea"/>
                <a:cs typeface="+mj-cs"/>
              </a:rPr>
              <a:t>OBJETIVO 4</a:t>
            </a:r>
          </a:p>
          <a:p>
            <a:pPr marL="285750" marR="0" lvl="0" algn="ctr" defTabSz="914400" rtl="0" eaLnBrk="1" fontAlgn="auto" latinLnBrk="0" hangingPunct="1">
              <a:lnSpc>
                <a:spcPct val="90000"/>
              </a:lnSpc>
              <a:spcBef>
                <a:spcPts val="0"/>
              </a:spcBef>
              <a:spcAft>
                <a:spcPts val="600"/>
              </a:spcAft>
              <a:buClrTx/>
              <a:buSzTx/>
              <a:tabLst/>
              <a:defRPr/>
            </a:pPr>
            <a:r>
              <a:rPr kumimoji="0" lang="es-ES" sz="2000" b="0" i="0" u="none" strike="noStrike" kern="1200" cap="none" spc="0" normalizeH="0" baseline="0" noProof="0" dirty="0">
                <a:ln>
                  <a:noFill/>
                </a:ln>
                <a:solidFill>
                  <a:srgbClr val="FFFF00"/>
                </a:solidFill>
                <a:effectLst/>
                <a:uLnTx/>
                <a:uFillTx/>
                <a:latin typeface="Calibri" panose="020F0502020204030204"/>
                <a:ea typeface="+mn-ea"/>
                <a:cs typeface="+mn-cs"/>
              </a:rPr>
              <a:t>Diseñar una solución para evitar que este tipo de incidentes y mejorar la postura de ciberseguridad de Corporacion Luxor</a:t>
            </a:r>
          </a:p>
          <a:p>
            <a:pPr>
              <a:lnSpc>
                <a:spcPct val="90000"/>
              </a:lnSpc>
              <a:spcBef>
                <a:spcPct val="0"/>
              </a:spcBef>
              <a:spcAft>
                <a:spcPts val="600"/>
              </a:spcAft>
            </a:pPr>
            <a:endParaRPr lang="en-US" sz="15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36B987AA-DAE4-A752-31A8-C3055E397EBF}"/>
              </a:ext>
            </a:extLst>
          </p:cNvPr>
          <p:cNvSpPr txBox="1"/>
          <p:nvPr/>
        </p:nvSpPr>
        <p:spPr>
          <a:xfrm>
            <a:off x="4443426" y="1706960"/>
            <a:ext cx="4347648" cy="553998"/>
          </a:xfrm>
          <a:prstGeom prst="rect">
            <a:avLst/>
          </a:prstGeom>
          <a:noFill/>
        </p:spPr>
        <p:txBody>
          <a:bodyPr wrap="square" rtlCol="0">
            <a:spAutoFit/>
          </a:bodyPr>
          <a:lstStyle/>
          <a:p>
            <a:r>
              <a:rPr lang="en-US" sz="3000" dirty="0" err="1"/>
              <a:t>Propuestas</a:t>
            </a:r>
            <a:r>
              <a:rPr lang="en-US" sz="3000" dirty="0"/>
              <a:t> de </a:t>
            </a:r>
            <a:r>
              <a:rPr lang="en-US" sz="3000" dirty="0" err="1"/>
              <a:t>Mejoras</a:t>
            </a:r>
            <a:r>
              <a:rPr lang="en-US" sz="3000" dirty="0"/>
              <a:t> </a:t>
            </a:r>
            <a:endParaRPr lang="es-AR" sz="3000" dirty="0"/>
          </a:p>
        </p:txBody>
      </p:sp>
      <p:sp>
        <p:nvSpPr>
          <p:cNvPr id="4" name="CuadroTexto 3">
            <a:extLst>
              <a:ext uri="{FF2B5EF4-FFF2-40B4-BE49-F238E27FC236}">
                <a16:creationId xmlns:a16="http://schemas.microsoft.com/office/drawing/2014/main" id="{09858FF9-C9D7-03A6-5036-97A859FE77AD}"/>
              </a:ext>
            </a:extLst>
          </p:cNvPr>
          <p:cNvSpPr txBox="1"/>
          <p:nvPr/>
        </p:nvSpPr>
        <p:spPr>
          <a:xfrm>
            <a:off x="822781" y="2370487"/>
            <a:ext cx="10546432" cy="2147511"/>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Realizar backup de la información sensible de la empresa y mantenerla fuera del sistema ya que si en algún momento los activos se ven comprometidos por algún tipo de malware, este mismo sea incapaz de afectar a la copia de respaldo, esto permitirá aislar a el o los host infectados y luego de realizar una búsqueda de replicación del malware en el sistema , si todo es positivo poder levantar nuevamente y dejar todo funcionando. </a:t>
            </a:r>
          </a:p>
          <a:p>
            <a:pPr marL="342900" lvl="0" indent="-342900">
              <a:lnSpc>
                <a:spcPct val="107000"/>
              </a:lnSpc>
              <a:buFont typeface="Calibri" panose="020F0502020204030204" pitchFamily="34" charset="0"/>
              <a:buChar char="-"/>
            </a:pPr>
            <a:r>
              <a:rPr lang="es-AR" dirty="0">
                <a:latin typeface="Calibri" panose="020F0502020204030204" pitchFamily="34" charset="0"/>
                <a:ea typeface="Calibri" panose="020F0502020204030204" pitchFamily="34" charset="0"/>
                <a:cs typeface="Times New Roman" panose="02020603050405020304" pitchFamily="18" charset="0"/>
              </a:rPr>
              <a:t>Usar VPN para la encriptación de la información.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9258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612648" y="1078992"/>
            <a:ext cx="6268770" cy="153619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200">
                <a:latin typeface="+mj-lt"/>
                <a:ea typeface="+mj-ea"/>
                <a:cs typeface="+mj-cs"/>
              </a:rPr>
              <a:t>CONCLUCI0N</a:t>
            </a:r>
            <a:endParaRPr kumimoji="0" lang="en-US" sz="5200" b="0" i="0" u="none" strike="noStrike" cap="none" spc="0" normalizeH="0" baseline="0" noProof="0">
              <a:ln>
                <a:noFill/>
              </a:ln>
              <a:effectLst/>
              <a:uLnTx/>
              <a:uFillTx/>
              <a:latin typeface="+mj-lt"/>
              <a:ea typeface="+mj-ea"/>
              <a:cs typeface="+mj-cs"/>
            </a:endParaRPr>
          </a:p>
          <a:p>
            <a:pPr>
              <a:lnSpc>
                <a:spcPct val="90000"/>
              </a:lnSpc>
              <a:spcBef>
                <a:spcPct val="0"/>
              </a:spcBef>
              <a:spcAft>
                <a:spcPts val="600"/>
              </a:spcAft>
            </a:pPr>
            <a:endParaRPr lang="en-US" sz="5200">
              <a:latin typeface="+mj-lt"/>
              <a:ea typeface="+mj-ea"/>
              <a:cs typeface="+mj-cs"/>
            </a:endParaRPr>
          </a:p>
        </p:txBody>
      </p:sp>
      <p:sp>
        <p:nvSpPr>
          <p:cNvPr id="46"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uadroTexto 3">
            <a:extLst>
              <a:ext uri="{FF2B5EF4-FFF2-40B4-BE49-F238E27FC236}">
                <a16:creationId xmlns:a16="http://schemas.microsoft.com/office/drawing/2014/main" id="{09858FF9-C9D7-03A6-5036-97A859FE77AD}"/>
              </a:ext>
            </a:extLst>
          </p:cNvPr>
          <p:cNvSpPr txBox="1"/>
          <p:nvPr/>
        </p:nvSpPr>
        <p:spPr>
          <a:xfrm>
            <a:off x="615458" y="3355848"/>
            <a:ext cx="6268770" cy="282549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effectLst/>
              </a:rPr>
              <a:t>El </a:t>
            </a:r>
            <a:r>
              <a:rPr lang="en-US" sz="2000" dirty="0" err="1">
                <a:effectLst/>
              </a:rPr>
              <a:t>mantenimiento</a:t>
            </a:r>
            <a:r>
              <a:rPr lang="en-US" sz="2000" dirty="0">
                <a:effectLst/>
              </a:rPr>
              <a:t> de </a:t>
            </a:r>
            <a:r>
              <a:rPr lang="en-US" sz="2000" dirty="0" err="1">
                <a:effectLst/>
              </a:rPr>
              <a:t>los</a:t>
            </a:r>
            <a:r>
              <a:rPr lang="en-US" sz="2000" dirty="0">
                <a:effectLst/>
              </a:rPr>
              <a:t> </a:t>
            </a:r>
            <a:r>
              <a:rPr lang="en-US" sz="2000" dirty="0" err="1">
                <a:effectLst/>
              </a:rPr>
              <a:t>sistemas</a:t>
            </a:r>
            <a:r>
              <a:rPr lang="en-US" sz="2000" dirty="0">
                <a:effectLst/>
              </a:rPr>
              <a:t> </a:t>
            </a:r>
            <a:r>
              <a:rPr lang="en-US" sz="2000" dirty="0" err="1">
                <a:effectLst/>
              </a:rPr>
              <a:t>como</a:t>
            </a:r>
            <a:r>
              <a:rPr lang="en-US" sz="2000" dirty="0">
                <a:effectLst/>
              </a:rPr>
              <a:t> </a:t>
            </a:r>
            <a:r>
              <a:rPr lang="en-US" sz="2000" dirty="0" err="1">
                <a:effectLst/>
              </a:rPr>
              <a:t>así</a:t>
            </a:r>
            <a:r>
              <a:rPr lang="en-US" sz="2000" dirty="0">
                <a:effectLst/>
              </a:rPr>
              <a:t> </a:t>
            </a:r>
            <a:r>
              <a:rPr lang="en-US" sz="2000" dirty="0" err="1">
                <a:effectLst/>
              </a:rPr>
              <a:t>también</a:t>
            </a:r>
            <a:r>
              <a:rPr lang="en-US" sz="2000" dirty="0">
                <a:effectLst/>
              </a:rPr>
              <a:t> la </a:t>
            </a:r>
            <a:r>
              <a:rPr lang="en-US" sz="2000" dirty="0" err="1">
                <a:effectLst/>
              </a:rPr>
              <a:t>capacitación</a:t>
            </a:r>
            <a:r>
              <a:rPr lang="en-US" sz="2000" dirty="0">
                <a:effectLst/>
              </a:rPr>
              <a:t> del personal es optima para que un </a:t>
            </a:r>
            <a:r>
              <a:rPr lang="en-US" sz="2000" dirty="0" err="1">
                <a:effectLst/>
              </a:rPr>
              <a:t>ecosistema</a:t>
            </a:r>
            <a:r>
              <a:rPr lang="en-US" sz="2000" dirty="0">
                <a:effectLst/>
              </a:rPr>
              <a:t> </a:t>
            </a:r>
            <a:r>
              <a:rPr lang="en-US" sz="2000" dirty="0" err="1">
                <a:effectLst/>
              </a:rPr>
              <a:t>funciones</a:t>
            </a:r>
            <a:r>
              <a:rPr lang="en-US" sz="2000" dirty="0">
                <a:effectLst/>
              </a:rPr>
              <a:t> al </a:t>
            </a:r>
            <a:r>
              <a:rPr lang="en-US" sz="2000" dirty="0" err="1">
                <a:effectLst/>
              </a:rPr>
              <a:t>cien</a:t>
            </a:r>
            <a:r>
              <a:rPr lang="en-US" sz="2000" dirty="0">
                <a:effectLst/>
              </a:rPr>
              <a:t> </a:t>
            </a:r>
            <a:r>
              <a:rPr lang="en-US" sz="2000" dirty="0" err="1">
                <a:effectLst/>
              </a:rPr>
              <a:t>por</a:t>
            </a:r>
            <a:r>
              <a:rPr lang="en-US" sz="2000" dirty="0">
                <a:effectLst/>
              </a:rPr>
              <a:t> </a:t>
            </a:r>
            <a:r>
              <a:rPr lang="en-US" sz="2000" dirty="0" err="1">
                <a:effectLst/>
              </a:rPr>
              <a:t>ciento</a:t>
            </a:r>
            <a:r>
              <a:rPr lang="en-US" sz="2000" dirty="0">
                <a:effectLst/>
              </a:rPr>
              <a:t>. </a:t>
            </a:r>
            <a:r>
              <a:rPr lang="en-US" sz="2000" dirty="0" err="1">
                <a:effectLst/>
              </a:rPr>
              <a:t>Estar</a:t>
            </a:r>
            <a:r>
              <a:rPr lang="en-US" sz="2000" dirty="0">
                <a:effectLst/>
              </a:rPr>
              <a:t> </a:t>
            </a:r>
            <a:r>
              <a:rPr lang="en-US" sz="2000" dirty="0" err="1">
                <a:effectLst/>
              </a:rPr>
              <a:t>siempre</a:t>
            </a:r>
            <a:r>
              <a:rPr lang="en-US" sz="2000" dirty="0">
                <a:effectLst/>
              </a:rPr>
              <a:t> </a:t>
            </a:r>
            <a:r>
              <a:rPr lang="en-US" sz="2000" dirty="0" err="1">
                <a:effectLst/>
              </a:rPr>
              <a:t>innovando</a:t>
            </a:r>
            <a:r>
              <a:rPr lang="en-US" sz="2000" dirty="0">
                <a:effectLst/>
              </a:rPr>
              <a:t> con </a:t>
            </a:r>
            <a:r>
              <a:rPr lang="en-US" sz="2000" dirty="0" err="1">
                <a:effectLst/>
              </a:rPr>
              <a:t>el</a:t>
            </a:r>
            <a:r>
              <a:rPr lang="en-US" sz="2000" dirty="0">
                <a:effectLst/>
              </a:rPr>
              <a:t> hardware </a:t>
            </a:r>
            <a:r>
              <a:rPr lang="en-US" sz="2000" dirty="0" err="1">
                <a:effectLst/>
              </a:rPr>
              <a:t>utilizado</a:t>
            </a:r>
            <a:r>
              <a:rPr lang="en-US" sz="2000" dirty="0">
                <a:effectLst/>
              </a:rPr>
              <a:t> para </a:t>
            </a:r>
            <a:r>
              <a:rPr lang="en-US" sz="2000" dirty="0" err="1">
                <a:effectLst/>
              </a:rPr>
              <a:t>tal</a:t>
            </a:r>
            <a:r>
              <a:rPr lang="en-US" sz="2000" dirty="0">
                <a:effectLst/>
              </a:rPr>
              <a:t> fin es </a:t>
            </a:r>
            <a:r>
              <a:rPr lang="en-US" sz="2000" dirty="0" err="1">
                <a:effectLst/>
              </a:rPr>
              <a:t>muy</a:t>
            </a:r>
            <a:r>
              <a:rPr lang="en-US" sz="2000" dirty="0">
                <a:effectLst/>
              </a:rPr>
              <a:t> </a:t>
            </a:r>
            <a:r>
              <a:rPr lang="en-US" sz="2000" dirty="0" err="1">
                <a:effectLst/>
              </a:rPr>
              <a:t>importante</a:t>
            </a:r>
            <a:r>
              <a:rPr lang="en-US" sz="2000" dirty="0"/>
              <a:t>,</a:t>
            </a:r>
            <a:r>
              <a:rPr lang="en-US" sz="2000" dirty="0">
                <a:effectLst/>
              </a:rPr>
              <a:t> </a:t>
            </a:r>
            <a:r>
              <a:rPr lang="en-US" sz="2000" dirty="0" err="1">
                <a:effectLst/>
              </a:rPr>
              <a:t>entender</a:t>
            </a:r>
            <a:r>
              <a:rPr lang="en-US" sz="2000" dirty="0">
                <a:effectLst/>
              </a:rPr>
              <a:t> que </a:t>
            </a:r>
            <a:r>
              <a:rPr lang="en-US" sz="2000" dirty="0" err="1">
                <a:effectLst/>
              </a:rPr>
              <a:t>si</a:t>
            </a:r>
            <a:r>
              <a:rPr lang="en-US" sz="2000" dirty="0">
                <a:effectLst/>
              </a:rPr>
              <a:t> la </a:t>
            </a:r>
            <a:r>
              <a:rPr lang="en-US" sz="2000" dirty="0" err="1">
                <a:effectLst/>
              </a:rPr>
              <a:t>parte</a:t>
            </a:r>
            <a:r>
              <a:rPr lang="en-US" sz="2000" dirty="0">
                <a:effectLst/>
              </a:rPr>
              <a:t> </a:t>
            </a:r>
            <a:r>
              <a:rPr lang="en-US" sz="2000" dirty="0" err="1">
                <a:effectLst/>
              </a:rPr>
              <a:t>informática</a:t>
            </a:r>
            <a:r>
              <a:rPr lang="en-US" sz="2000" dirty="0">
                <a:effectLst/>
              </a:rPr>
              <a:t> no </a:t>
            </a:r>
            <a:r>
              <a:rPr lang="en-US" sz="2000" dirty="0" err="1">
                <a:effectLst/>
              </a:rPr>
              <a:t>va</a:t>
            </a:r>
            <a:r>
              <a:rPr lang="en-US" sz="2000" dirty="0">
                <a:effectLst/>
              </a:rPr>
              <a:t> de la mano con </a:t>
            </a:r>
            <a:r>
              <a:rPr lang="en-US" sz="2000" dirty="0" err="1">
                <a:effectLst/>
              </a:rPr>
              <a:t>el</a:t>
            </a:r>
            <a:r>
              <a:rPr lang="en-US" sz="2000" dirty="0">
                <a:effectLst/>
              </a:rPr>
              <a:t> </a:t>
            </a:r>
            <a:r>
              <a:rPr lang="en-US" sz="2000" dirty="0"/>
              <a:t>factor</a:t>
            </a:r>
            <a:r>
              <a:rPr lang="en-US" sz="2000" dirty="0">
                <a:effectLst/>
              </a:rPr>
              <a:t> </a:t>
            </a:r>
            <a:r>
              <a:rPr lang="en-US" sz="2000" dirty="0" err="1">
                <a:effectLst/>
              </a:rPr>
              <a:t>humano</a:t>
            </a:r>
            <a:r>
              <a:rPr lang="en-US" sz="2000" dirty="0">
                <a:effectLst/>
              </a:rPr>
              <a:t>, es </a:t>
            </a:r>
            <a:r>
              <a:rPr lang="en-US" sz="2000" dirty="0" err="1">
                <a:effectLst/>
              </a:rPr>
              <a:t>difícil</a:t>
            </a:r>
            <a:r>
              <a:rPr lang="en-US" sz="2000" dirty="0">
                <a:effectLst/>
              </a:rPr>
              <a:t> que se </a:t>
            </a:r>
            <a:r>
              <a:rPr lang="en-US" sz="2000" dirty="0" err="1">
                <a:effectLst/>
              </a:rPr>
              <a:t>pueda</a:t>
            </a:r>
            <a:r>
              <a:rPr lang="en-US" sz="2000" dirty="0">
                <a:effectLst/>
              </a:rPr>
              <a:t> </a:t>
            </a:r>
            <a:r>
              <a:rPr lang="en-US" sz="2000" dirty="0" err="1">
                <a:effectLst/>
              </a:rPr>
              <a:t>llegar</a:t>
            </a:r>
            <a:r>
              <a:rPr lang="en-US" sz="2000" dirty="0">
                <a:effectLst/>
              </a:rPr>
              <a:t> a la </a:t>
            </a:r>
            <a:r>
              <a:rPr lang="en-US" sz="2000" dirty="0" err="1">
                <a:effectLst/>
              </a:rPr>
              <a:t>excelencia</a:t>
            </a:r>
            <a:r>
              <a:rPr lang="en-US" sz="2000" dirty="0">
                <a:effectLst/>
              </a:rPr>
              <a:t> </a:t>
            </a:r>
            <a:r>
              <a:rPr lang="en-US" sz="2000" dirty="0" err="1">
                <a:effectLst/>
              </a:rPr>
              <a:t>en</a:t>
            </a:r>
            <a:r>
              <a:rPr lang="en-US" sz="2000" dirty="0">
                <a:effectLst/>
              </a:rPr>
              <a:t> </a:t>
            </a:r>
            <a:r>
              <a:rPr lang="en-US" sz="2000" dirty="0" err="1">
                <a:effectLst/>
              </a:rPr>
              <a:t>el</a:t>
            </a:r>
            <a:r>
              <a:rPr lang="en-US" sz="2000" dirty="0">
                <a:effectLst/>
              </a:rPr>
              <a:t> </a:t>
            </a:r>
            <a:r>
              <a:rPr lang="en-US" sz="2000" dirty="0" err="1">
                <a:effectLst/>
              </a:rPr>
              <a:t>trabajo</a:t>
            </a:r>
            <a:r>
              <a:rPr lang="en-US" sz="2000" dirty="0">
                <a:effectLst/>
              </a:rPr>
              <a:t>. Se </a:t>
            </a:r>
            <a:r>
              <a:rPr lang="en-US" sz="2000" dirty="0" err="1">
                <a:effectLst/>
              </a:rPr>
              <a:t>ilustra</a:t>
            </a:r>
            <a:r>
              <a:rPr lang="en-US" sz="2000" dirty="0">
                <a:effectLst/>
              </a:rPr>
              <a:t> y se </a:t>
            </a:r>
            <a:r>
              <a:rPr lang="en-US" sz="2000" dirty="0" err="1">
                <a:effectLst/>
              </a:rPr>
              <a:t>deja</a:t>
            </a:r>
            <a:r>
              <a:rPr lang="en-US" sz="2000" dirty="0">
                <a:effectLst/>
              </a:rPr>
              <a:t> a </a:t>
            </a:r>
            <a:r>
              <a:rPr lang="en-US" sz="2000" dirty="0" err="1">
                <a:effectLst/>
              </a:rPr>
              <a:t>consideracion</a:t>
            </a:r>
            <a:r>
              <a:rPr lang="en-US" sz="2000" dirty="0">
                <a:effectLst/>
              </a:rPr>
              <a:t> </a:t>
            </a:r>
            <a:r>
              <a:rPr lang="en-US" sz="2000" dirty="0" err="1">
                <a:effectLst/>
              </a:rPr>
              <a:t>una</a:t>
            </a:r>
            <a:r>
              <a:rPr lang="en-US" sz="2000" dirty="0">
                <a:effectLst/>
              </a:rPr>
              <a:t> Buena </a:t>
            </a:r>
            <a:r>
              <a:rPr lang="en-US" sz="2000" dirty="0" err="1">
                <a:effectLst/>
              </a:rPr>
              <a:t>practica</a:t>
            </a:r>
            <a:r>
              <a:rPr lang="en-US" sz="2000" dirty="0">
                <a:effectLst/>
              </a:rPr>
              <a:t> para la </a:t>
            </a:r>
            <a:r>
              <a:rPr lang="en-US" sz="2000" dirty="0" err="1">
                <a:effectLst/>
              </a:rPr>
              <a:t>conexion</a:t>
            </a:r>
            <a:r>
              <a:rPr lang="en-US" sz="2000" dirty="0">
                <a:effectLst/>
              </a:rPr>
              <a:t> de </a:t>
            </a:r>
            <a:r>
              <a:rPr lang="en-US" sz="2000" dirty="0" err="1">
                <a:effectLst/>
              </a:rPr>
              <a:t>los</a:t>
            </a:r>
            <a:r>
              <a:rPr lang="en-US" sz="2000" dirty="0">
                <a:effectLst/>
              </a:rPr>
              <a:t> host. </a:t>
            </a:r>
          </a:p>
          <a:p>
            <a:pPr indent="-228600">
              <a:lnSpc>
                <a:spcPct val="90000"/>
              </a:lnSpc>
              <a:spcAft>
                <a:spcPts val="600"/>
              </a:spcAft>
              <a:buFont typeface="Arial" panose="020B0604020202020204" pitchFamily="34" charset="0"/>
              <a:buChar char="•"/>
            </a:pPr>
            <a:endParaRPr lang="en-US" sz="2000" dirty="0"/>
          </a:p>
        </p:txBody>
      </p:sp>
      <p:pic>
        <p:nvPicPr>
          <p:cNvPr id="3" name="Imagen 2">
            <a:extLst>
              <a:ext uri="{FF2B5EF4-FFF2-40B4-BE49-F238E27FC236}">
                <a16:creationId xmlns:a16="http://schemas.microsoft.com/office/drawing/2014/main" id="{D91BFD0C-2375-CA11-D12D-EA1C593ED1E1}"/>
              </a:ext>
            </a:extLst>
          </p:cNvPr>
          <p:cNvPicPr>
            <a:picLocks noChangeAspect="1"/>
          </p:cNvPicPr>
          <p:nvPr/>
        </p:nvPicPr>
        <p:blipFill rotWithShape="1">
          <a:blip r:embed="rId2">
            <a:extLst>
              <a:ext uri="{28A0092B-C50C-407E-A947-70E740481C1C}">
                <a14:useLocalDpi xmlns:a14="http://schemas.microsoft.com/office/drawing/2010/main" val="0"/>
              </a:ext>
            </a:extLst>
          </a:blip>
          <a:srcRect l="4734"/>
          <a:stretch/>
        </p:blipFill>
        <p:spPr bwMode="auto">
          <a:xfrm>
            <a:off x="7684006" y="10"/>
            <a:ext cx="4507993" cy="6857990"/>
          </a:xfrm>
          <a:prstGeom prst="rect">
            <a:avLst/>
          </a:prstGeom>
          <a:noFill/>
        </p:spPr>
      </p:pic>
    </p:spTree>
    <p:extLst>
      <p:ext uri="{BB962C8B-B14F-4D97-AF65-F5344CB8AC3E}">
        <p14:creationId xmlns:p14="http://schemas.microsoft.com/office/powerpoint/2010/main" val="276543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571B1940-9C0B-6E64-D5CA-FFD5E7AE5863}"/>
              </a:ext>
            </a:extLst>
          </p:cNvPr>
          <p:cNvPicPr>
            <a:picLocks noChangeAspect="1"/>
          </p:cNvPicPr>
          <p:nvPr/>
        </p:nvPicPr>
        <p:blipFill rotWithShape="1">
          <a:blip r:embed="rId2"/>
          <a:srcRect l="4278" t="10098" r="4812" b="-2"/>
          <a:stretch/>
        </p:blipFill>
        <p:spPr>
          <a:xfrm>
            <a:off x="3523488" y="10"/>
            <a:ext cx="8668512" cy="6857990"/>
          </a:xfrm>
          <a:prstGeom prst="rect">
            <a:avLst/>
          </a:prstGeom>
        </p:spPr>
      </p:pic>
      <p:sp>
        <p:nvSpPr>
          <p:cNvPr id="67" name="Rectangle 6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C997EC18-C7BA-24E9-4A7B-370BB2FBD134}"/>
              </a:ext>
            </a:extLst>
          </p:cNvPr>
          <p:cNvSpPr txBox="1"/>
          <p:nvPr/>
        </p:nvSpPr>
        <p:spPr>
          <a:xfrm>
            <a:off x="477981" y="1122363"/>
            <a:ext cx="4023360" cy="3204134"/>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4100" dirty="0">
                <a:effectLst/>
                <a:latin typeface="+mj-lt"/>
                <a:ea typeface="+mj-ea"/>
                <a:cs typeface="+mj-cs"/>
              </a:rPr>
              <a:t>‘QUIEN CONTROLA LOS DATOS, CONTROLA AL MUNDO’ </a:t>
            </a:r>
          </a:p>
          <a:p>
            <a:pPr>
              <a:lnSpc>
                <a:spcPct val="90000"/>
              </a:lnSpc>
              <a:spcBef>
                <a:spcPct val="0"/>
              </a:spcBef>
              <a:spcAft>
                <a:spcPts val="600"/>
              </a:spcAft>
            </a:pPr>
            <a:r>
              <a:rPr lang="en-US" sz="2000" dirty="0">
                <a:effectLst/>
                <a:latin typeface="+mj-lt"/>
                <a:ea typeface="+mj-ea"/>
                <a:cs typeface="+mj-cs"/>
              </a:rPr>
              <a:t>Yuval</a:t>
            </a:r>
            <a:r>
              <a:rPr lang="en-US" sz="4100" dirty="0">
                <a:effectLst/>
                <a:latin typeface="+mj-lt"/>
                <a:ea typeface="+mj-ea"/>
                <a:cs typeface="+mj-cs"/>
              </a:rPr>
              <a:t> </a:t>
            </a:r>
            <a:r>
              <a:rPr lang="en-US" sz="2000" dirty="0">
                <a:effectLst/>
                <a:latin typeface="+mj-lt"/>
                <a:ea typeface="+mj-ea"/>
                <a:cs typeface="+mj-cs"/>
              </a:rPr>
              <a:t>Noah Harari</a:t>
            </a:r>
            <a:endParaRPr lang="en-US" sz="4100" dirty="0">
              <a:effectLst/>
              <a:latin typeface="+mj-lt"/>
              <a:ea typeface="+mj-ea"/>
              <a:cs typeface="+mj-cs"/>
            </a:endParaRPr>
          </a:p>
          <a:p>
            <a:pPr>
              <a:lnSpc>
                <a:spcPct val="90000"/>
              </a:lnSpc>
              <a:spcBef>
                <a:spcPct val="0"/>
              </a:spcBef>
              <a:spcAft>
                <a:spcPts val="600"/>
              </a:spcAft>
            </a:pPr>
            <a:endParaRPr lang="en-US" sz="4100" dirty="0">
              <a:latin typeface="+mj-lt"/>
              <a:ea typeface="+mj-ea"/>
              <a:cs typeface="+mj-cs"/>
            </a:endParaRP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0622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46E17AA-0A6E-EF93-7A63-8BAD7283A360}"/>
              </a:ext>
            </a:extLst>
          </p:cNvPr>
          <p:cNvSpPr txBox="1"/>
          <p:nvPr/>
        </p:nvSpPr>
        <p:spPr>
          <a:xfrm>
            <a:off x="1446245" y="1138334"/>
            <a:ext cx="9797141" cy="3323987"/>
          </a:xfrm>
          <a:prstGeom prst="rect">
            <a:avLst/>
          </a:prstGeom>
          <a:noFill/>
        </p:spPr>
        <p:txBody>
          <a:bodyPr wrap="square" rtlCol="0">
            <a:spAutoFit/>
          </a:bodyPr>
          <a:lstStyle/>
          <a:p>
            <a:r>
              <a:rPr lang="es-AR" sz="3000" dirty="0">
                <a:solidFill>
                  <a:schemeClr val="bg1"/>
                </a:solidFill>
              </a:rPr>
              <a:t>El día 28 de Septiembre del 2022 a las 22:04 hs, la Corporacion Luxor es victima de un ataque informático, el cual genero un incidente de seguridad por el cifrado masivo de archivos </a:t>
            </a:r>
            <a:r>
              <a:rPr lang="en-US" sz="3000" dirty="0">
                <a:solidFill>
                  <a:schemeClr val="bg1"/>
                </a:solidFill>
              </a:rPr>
              <a:t>(Ransomware). </a:t>
            </a:r>
            <a:r>
              <a:rPr lang="en-US" sz="3000" dirty="0" err="1">
                <a:solidFill>
                  <a:schemeClr val="bg1"/>
                </a:solidFill>
              </a:rPr>
              <a:t>Tras</a:t>
            </a:r>
            <a:r>
              <a:rPr lang="en-US" sz="3000" dirty="0">
                <a:solidFill>
                  <a:schemeClr val="bg1"/>
                </a:solidFill>
              </a:rPr>
              <a:t> la </a:t>
            </a:r>
            <a:r>
              <a:rPr lang="en-US" sz="3000" dirty="0" err="1">
                <a:solidFill>
                  <a:schemeClr val="bg1"/>
                </a:solidFill>
              </a:rPr>
              <a:t>identificacion</a:t>
            </a:r>
            <a:r>
              <a:rPr lang="en-US" sz="3000" dirty="0">
                <a:solidFill>
                  <a:schemeClr val="bg1"/>
                </a:solidFill>
              </a:rPr>
              <a:t> del </a:t>
            </a:r>
            <a:r>
              <a:rPr lang="en-US" sz="3000" dirty="0" err="1">
                <a:solidFill>
                  <a:schemeClr val="bg1"/>
                </a:solidFill>
              </a:rPr>
              <a:t>problema</a:t>
            </a:r>
            <a:r>
              <a:rPr lang="en-US" sz="3000" dirty="0">
                <a:solidFill>
                  <a:schemeClr val="bg1"/>
                </a:solidFill>
              </a:rPr>
              <a:t> </a:t>
            </a:r>
            <a:r>
              <a:rPr lang="es-ES" sz="3000" dirty="0">
                <a:solidFill>
                  <a:schemeClr val="bg1"/>
                </a:solidFill>
              </a:rPr>
              <a:t>, los técnicos de Corporación Luxor tomaron las medidas de contención que consideraron necesarias para impedir la propagación en el sistema. </a:t>
            </a:r>
            <a:endParaRPr lang="en-US" sz="3000" dirty="0">
              <a:solidFill>
                <a:schemeClr val="bg1"/>
              </a:solidFill>
            </a:endParaRPr>
          </a:p>
        </p:txBody>
      </p:sp>
    </p:spTree>
    <p:extLst>
      <p:ext uri="{BB962C8B-B14F-4D97-AF65-F5344CB8AC3E}">
        <p14:creationId xmlns:p14="http://schemas.microsoft.com/office/powerpoint/2010/main" val="362406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ACCIONES TOMADAS</a:t>
            </a:r>
          </a:p>
        </p:txBody>
      </p:sp>
      <p:sp>
        <p:nvSpPr>
          <p:cNvPr id="6" name="CuadroTexto 5">
            <a:extLst>
              <a:ext uri="{FF2B5EF4-FFF2-40B4-BE49-F238E27FC236}">
                <a16:creationId xmlns:a16="http://schemas.microsoft.com/office/drawing/2014/main" id="{D46E17AA-0A6E-EF93-7A63-8BAD7283A36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7" name="CuadroTexto 6">
            <a:extLst>
              <a:ext uri="{FF2B5EF4-FFF2-40B4-BE49-F238E27FC236}">
                <a16:creationId xmlns:a16="http://schemas.microsoft.com/office/drawing/2014/main" id="{2C43DF52-69A5-ED47-C17D-954980A1AF2D}"/>
              </a:ext>
            </a:extLst>
          </p:cNvPr>
          <p:cNvSpPr txBox="1"/>
          <p:nvPr/>
        </p:nvSpPr>
        <p:spPr>
          <a:xfrm>
            <a:off x="984481" y="2567226"/>
            <a:ext cx="9169167" cy="2015936"/>
          </a:xfrm>
          <a:prstGeom prst="rect">
            <a:avLst/>
          </a:prstGeom>
          <a:noFill/>
        </p:spPr>
        <p:txBody>
          <a:bodyPr wrap="square" rtlCol="0">
            <a:spAutoFit/>
          </a:bodyPr>
          <a:lstStyle/>
          <a:p>
            <a:pPr marL="285750" indent="-285750">
              <a:buFont typeface="Arial" panose="020B0604020202020204" pitchFamily="34" charset="0"/>
              <a:buChar char="•"/>
            </a:pPr>
            <a:r>
              <a:rPr lang="en-US" sz="2500" dirty="0" err="1"/>
              <a:t>Guardar</a:t>
            </a:r>
            <a:r>
              <a:rPr lang="en-US" sz="2500" dirty="0"/>
              <a:t> </a:t>
            </a:r>
            <a:r>
              <a:rPr lang="en-US" sz="2500" dirty="0" err="1"/>
              <a:t>una</a:t>
            </a:r>
            <a:r>
              <a:rPr lang="en-US" sz="2500" dirty="0"/>
              <a:t> </a:t>
            </a:r>
            <a:r>
              <a:rPr lang="en-US" sz="2500" dirty="0" err="1"/>
              <a:t>Muestra</a:t>
            </a:r>
            <a:r>
              <a:rPr lang="en-US" sz="2500" dirty="0"/>
              <a:t> del Malware</a:t>
            </a:r>
          </a:p>
          <a:p>
            <a:endParaRPr lang="en-US" sz="2500" dirty="0"/>
          </a:p>
          <a:p>
            <a:pPr marL="285750" indent="-285750">
              <a:buFont typeface="Arial" panose="020B0604020202020204" pitchFamily="34" charset="0"/>
              <a:buChar char="•"/>
            </a:pPr>
            <a:r>
              <a:rPr lang="en-US" sz="2500" dirty="0" err="1"/>
              <a:t>Restablecer</a:t>
            </a:r>
            <a:r>
              <a:rPr lang="en-US" sz="2500" dirty="0"/>
              <a:t> </a:t>
            </a:r>
            <a:r>
              <a:rPr lang="en-US" sz="2500" dirty="0" err="1"/>
              <a:t>el</a:t>
            </a:r>
            <a:r>
              <a:rPr lang="en-US" sz="2500" dirty="0"/>
              <a:t> Sistema </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err="1"/>
              <a:t>Solicitar</a:t>
            </a:r>
            <a:r>
              <a:rPr lang="en-US" sz="2500" dirty="0"/>
              <a:t> un </a:t>
            </a:r>
            <a:r>
              <a:rPr lang="en-US" sz="2500" dirty="0" err="1"/>
              <a:t>informe</a:t>
            </a:r>
            <a:r>
              <a:rPr lang="en-US" sz="2500" dirty="0"/>
              <a:t> de analisis del </a:t>
            </a:r>
            <a:r>
              <a:rPr lang="en-US" sz="2500" dirty="0" err="1"/>
              <a:t>ataque</a:t>
            </a:r>
            <a:endParaRPr lang="es-AR" sz="2500" dirty="0"/>
          </a:p>
        </p:txBody>
      </p:sp>
    </p:spTree>
    <p:extLst>
      <p:ext uri="{BB962C8B-B14F-4D97-AF65-F5344CB8AC3E}">
        <p14:creationId xmlns:p14="http://schemas.microsoft.com/office/powerpoint/2010/main" val="50487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OBJETIVO</a:t>
            </a:r>
          </a:p>
        </p:txBody>
      </p:sp>
      <p:sp>
        <p:nvSpPr>
          <p:cNvPr id="6" name="CuadroTexto 5">
            <a:extLst>
              <a:ext uri="{FF2B5EF4-FFF2-40B4-BE49-F238E27FC236}">
                <a16:creationId xmlns:a16="http://schemas.microsoft.com/office/drawing/2014/main" id="{D46E17AA-0A6E-EF93-7A63-8BAD7283A36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a:lnSpc>
                <a:spcPct val="90000"/>
              </a:lnSpc>
              <a:spcAft>
                <a:spcPts val="600"/>
              </a:spcAft>
            </a:pPr>
            <a:r>
              <a:rPr lang="en-US" sz="2000" dirty="0"/>
              <a:t>Con la </a:t>
            </a:r>
            <a:r>
              <a:rPr lang="en-US" sz="2000" dirty="0" err="1"/>
              <a:t>finalidad</a:t>
            </a:r>
            <a:r>
              <a:rPr lang="en-US" sz="2000" dirty="0"/>
              <a:t> de </a:t>
            </a:r>
            <a:r>
              <a:rPr lang="en-US" sz="2000" dirty="0" err="1"/>
              <a:t>efectuar</a:t>
            </a:r>
            <a:r>
              <a:rPr lang="en-US" sz="2000" dirty="0"/>
              <a:t> un studio mas </a:t>
            </a:r>
            <a:r>
              <a:rPr lang="en-US" sz="2000" dirty="0" err="1"/>
              <a:t>detallado</a:t>
            </a:r>
            <a:r>
              <a:rPr lang="en-US" sz="2000" dirty="0"/>
              <a:t> del </a:t>
            </a:r>
            <a:r>
              <a:rPr lang="en-US" sz="2000" dirty="0" err="1"/>
              <a:t>incidente</a:t>
            </a:r>
            <a:r>
              <a:rPr lang="en-US" sz="2000" dirty="0"/>
              <a:t> , se </a:t>
            </a:r>
            <a:r>
              <a:rPr lang="en-US" sz="2000" dirty="0" err="1"/>
              <a:t>definen</a:t>
            </a:r>
            <a:r>
              <a:rPr lang="en-US" sz="2000" dirty="0"/>
              <a:t> </a:t>
            </a:r>
            <a:r>
              <a:rPr lang="en-US" sz="2000" dirty="0" err="1"/>
              <a:t>los</a:t>
            </a:r>
            <a:r>
              <a:rPr lang="en-US" sz="2000" dirty="0"/>
              <a:t>    </a:t>
            </a:r>
            <a:r>
              <a:rPr lang="en-US" sz="2000" dirty="0" err="1"/>
              <a:t>sieguientes</a:t>
            </a:r>
            <a:r>
              <a:rPr lang="en-US" sz="2000" dirty="0"/>
              <a:t> </a:t>
            </a:r>
            <a:r>
              <a:rPr lang="en-US" sz="2000" dirty="0" err="1"/>
              <a:t>oobjetivos</a:t>
            </a:r>
            <a:r>
              <a:rPr lang="en-US" sz="2000" dirty="0"/>
              <a:t> para </a:t>
            </a:r>
            <a:r>
              <a:rPr lang="en-US" sz="2000" dirty="0" err="1"/>
              <a:t>el</a:t>
            </a:r>
            <a:r>
              <a:rPr lang="en-US" sz="2000" dirty="0"/>
              <a:t> </a:t>
            </a:r>
            <a:r>
              <a:rPr lang="en-US" sz="2000" dirty="0" err="1"/>
              <a:t>presente</a:t>
            </a:r>
            <a:r>
              <a:rPr lang="en-US" sz="2000" dirty="0"/>
              <a:t> </a:t>
            </a:r>
            <a:r>
              <a:rPr lang="en-US" sz="2000" dirty="0" err="1"/>
              <a:t>informe</a:t>
            </a:r>
            <a:r>
              <a:rPr lang="en-US" sz="2000" dirty="0"/>
              <a:t>:</a:t>
            </a:r>
          </a:p>
          <a:p>
            <a:pPr indent="-228600">
              <a:lnSpc>
                <a:spcPct val="90000"/>
              </a:lnSpc>
              <a:spcAft>
                <a:spcPts val="600"/>
              </a:spcAft>
              <a:buFont typeface="Arial" panose="020B0604020202020204" pitchFamily="34" charset="0"/>
              <a:buChar char="•"/>
            </a:pPr>
            <a:endParaRPr lang="en-US" sz="2000" dirty="0"/>
          </a:p>
          <a:p>
            <a:pPr marL="514350" indent="-228600">
              <a:lnSpc>
                <a:spcPct val="90000"/>
              </a:lnSpc>
              <a:spcAft>
                <a:spcPts val="600"/>
              </a:spcAft>
              <a:buFont typeface="Arial" panose="020B0604020202020204" pitchFamily="34" charset="0"/>
              <a:buChar char="•"/>
            </a:pPr>
            <a:r>
              <a:rPr lang="en-US" sz="2000" dirty="0" err="1"/>
              <a:t>Identificar</a:t>
            </a:r>
            <a:r>
              <a:rPr lang="en-US" sz="2000" dirty="0"/>
              <a:t> que </a:t>
            </a:r>
            <a:r>
              <a:rPr lang="en-US" sz="2000" dirty="0" err="1"/>
              <a:t>acciones</a:t>
            </a:r>
            <a:r>
              <a:rPr lang="en-US" sz="2000" dirty="0"/>
              <a:t> </a:t>
            </a:r>
            <a:r>
              <a:rPr lang="en-US" sz="2000" dirty="0" err="1"/>
              <a:t>llevadas</a:t>
            </a:r>
            <a:r>
              <a:rPr lang="en-US" sz="2000" dirty="0"/>
              <a:t> a </a:t>
            </a:r>
            <a:r>
              <a:rPr lang="en-US" sz="2000" dirty="0" err="1"/>
              <a:t>cabo</a:t>
            </a:r>
            <a:r>
              <a:rPr lang="en-US" sz="2000" dirty="0"/>
              <a:t> </a:t>
            </a:r>
            <a:r>
              <a:rPr lang="en-US" sz="2000" dirty="0" err="1"/>
              <a:t>por</a:t>
            </a:r>
            <a:r>
              <a:rPr lang="en-US" sz="2000" dirty="0"/>
              <a:t> </a:t>
            </a:r>
            <a:r>
              <a:rPr lang="en-US" sz="2000" dirty="0" err="1"/>
              <a:t>el</a:t>
            </a:r>
            <a:r>
              <a:rPr lang="en-US" sz="2000" dirty="0"/>
              <a:t> area de </a:t>
            </a:r>
            <a:r>
              <a:rPr lang="en-US" sz="2000" dirty="0" err="1"/>
              <a:t>soporte</a:t>
            </a:r>
            <a:r>
              <a:rPr lang="en-US" sz="2000" dirty="0"/>
              <a:t> </a:t>
            </a:r>
            <a:r>
              <a:rPr lang="en-US" sz="2000" dirty="0" err="1"/>
              <a:t>tecnico</a:t>
            </a:r>
            <a:r>
              <a:rPr lang="en-US" sz="2000" dirty="0"/>
              <a:t> son </a:t>
            </a:r>
            <a:r>
              <a:rPr lang="en-US" sz="2000" dirty="0" err="1"/>
              <a:t>correctas</a:t>
            </a:r>
            <a:r>
              <a:rPr lang="en-US" sz="2000" dirty="0"/>
              <a:t>/</a:t>
            </a:r>
            <a:r>
              <a:rPr lang="en-US" sz="2000" dirty="0" err="1"/>
              <a:t>incorrectas</a:t>
            </a:r>
            <a:r>
              <a:rPr lang="en-US" sz="2000" dirty="0"/>
              <a:t>.</a:t>
            </a:r>
          </a:p>
          <a:p>
            <a:pPr marL="514350" indent="-228600">
              <a:lnSpc>
                <a:spcPct val="90000"/>
              </a:lnSpc>
              <a:spcAft>
                <a:spcPts val="600"/>
              </a:spcAft>
              <a:buFont typeface="Arial" panose="020B0604020202020204" pitchFamily="34" charset="0"/>
              <a:buChar char="•"/>
            </a:pPr>
            <a:r>
              <a:rPr lang="en-US" sz="2000" dirty="0" err="1"/>
              <a:t>Identificar</a:t>
            </a:r>
            <a:r>
              <a:rPr lang="en-US" sz="2000" dirty="0"/>
              <a:t> la </a:t>
            </a:r>
            <a:r>
              <a:rPr lang="en-US" sz="2000" dirty="0" err="1"/>
              <a:t>muestra</a:t>
            </a:r>
            <a:r>
              <a:rPr lang="en-US" sz="2000" dirty="0"/>
              <a:t> de Malware, </a:t>
            </a:r>
            <a:r>
              <a:rPr lang="en-US" sz="2000" dirty="0" err="1"/>
              <a:t>comportamiento</a:t>
            </a:r>
            <a:r>
              <a:rPr lang="en-US" sz="2000" dirty="0"/>
              <a:t> y </a:t>
            </a:r>
            <a:r>
              <a:rPr lang="en-US" sz="2000" dirty="0" err="1"/>
              <a:t>posibles</a:t>
            </a:r>
            <a:r>
              <a:rPr lang="en-US" sz="2000" dirty="0"/>
              <a:t> </a:t>
            </a:r>
            <a:r>
              <a:rPr lang="en-US" sz="2000" dirty="0" err="1"/>
              <a:t>vectores</a:t>
            </a:r>
            <a:r>
              <a:rPr lang="en-US" sz="2000" dirty="0"/>
              <a:t> de </a:t>
            </a:r>
            <a:r>
              <a:rPr lang="en-US" sz="2000" dirty="0" err="1"/>
              <a:t>ataques</a:t>
            </a:r>
            <a:r>
              <a:rPr lang="en-US" sz="2000" dirty="0"/>
              <a:t>. </a:t>
            </a:r>
          </a:p>
          <a:p>
            <a:pPr marL="514350" indent="-228600">
              <a:lnSpc>
                <a:spcPct val="90000"/>
              </a:lnSpc>
              <a:spcAft>
                <a:spcPts val="600"/>
              </a:spcAft>
              <a:buFont typeface="Arial" panose="020B0604020202020204" pitchFamily="34" charset="0"/>
              <a:buChar char="•"/>
            </a:pPr>
            <a:r>
              <a:rPr lang="en-US" sz="2000" dirty="0" err="1"/>
              <a:t>Identificar</a:t>
            </a:r>
            <a:r>
              <a:rPr lang="en-US" sz="2000" dirty="0"/>
              <a:t> las </a:t>
            </a:r>
            <a:r>
              <a:rPr lang="en-US" sz="2000" dirty="0" err="1"/>
              <a:t>posibles</a:t>
            </a:r>
            <a:r>
              <a:rPr lang="en-US" sz="2000" dirty="0"/>
              <a:t> </a:t>
            </a:r>
            <a:r>
              <a:rPr lang="en-US" sz="2000" dirty="0" err="1"/>
              <a:t>acciones</a:t>
            </a:r>
            <a:r>
              <a:rPr lang="en-US" sz="2000" dirty="0"/>
              <a:t> que realize </a:t>
            </a:r>
            <a:r>
              <a:rPr lang="en-US" sz="2000" dirty="0" err="1"/>
              <a:t>el</a:t>
            </a:r>
            <a:r>
              <a:rPr lang="en-US" sz="2000" dirty="0"/>
              <a:t> </a:t>
            </a:r>
            <a:r>
              <a:rPr lang="en-US" sz="2000" dirty="0" err="1"/>
              <a:t>atacante</a:t>
            </a:r>
            <a:r>
              <a:rPr lang="en-US" sz="2000" dirty="0"/>
              <a:t> </a:t>
            </a:r>
            <a:r>
              <a:rPr lang="en-US" sz="2000" dirty="0" err="1"/>
              <a:t>en</a:t>
            </a:r>
            <a:r>
              <a:rPr lang="en-US" sz="2000" dirty="0"/>
              <a:t> </a:t>
            </a:r>
            <a:r>
              <a:rPr lang="en-US" sz="2000" dirty="0" err="1"/>
              <a:t>los</a:t>
            </a:r>
            <a:r>
              <a:rPr lang="en-US" sz="2000" dirty="0"/>
              <a:t> </a:t>
            </a:r>
            <a:r>
              <a:rPr lang="en-US" sz="2000" dirty="0" err="1"/>
              <a:t>sistemas</a:t>
            </a:r>
            <a:r>
              <a:rPr lang="en-US" sz="2000" dirty="0"/>
              <a:t> </a:t>
            </a:r>
          </a:p>
          <a:p>
            <a:pPr marL="514350" indent="-228600">
              <a:lnSpc>
                <a:spcPct val="90000"/>
              </a:lnSpc>
              <a:spcAft>
                <a:spcPts val="600"/>
              </a:spcAft>
              <a:buFont typeface="Arial" panose="020B0604020202020204" pitchFamily="34" charset="0"/>
              <a:buChar char="•"/>
            </a:pPr>
            <a:r>
              <a:rPr lang="en-US" sz="2000" dirty="0" err="1"/>
              <a:t>Dise</a:t>
            </a:r>
            <a:r>
              <a:rPr lang="es-ES" sz="2000" dirty="0"/>
              <a:t>ñ</a:t>
            </a:r>
            <a:r>
              <a:rPr lang="en-US" sz="2000" dirty="0" err="1"/>
              <a:t>ar</a:t>
            </a:r>
            <a:r>
              <a:rPr lang="en-US" sz="2000" dirty="0"/>
              <a:t> </a:t>
            </a:r>
            <a:r>
              <a:rPr lang="en-US" sz="2000" dirty="0" err="1"/>
              <a:t>una</a:t>
            </a:r>
            <a:r>
              <a:rPr lang="en-US" sz="2000" dirty="0"/>
              <a:t> </a:t>
            </a:r>
            <a:r>
              <a:rPr lang="en-US" sz="2000" dirty="0" err="1"/>
              <a:t>solucion</a:t>
            </a:r>
            <a:r>
              <a:rPr lang="en-US" sz="2000" dirty="0"/>
              <a:t> para </a:t>
            </a:r>
            <a:r>
              <a:rPr lang="en-US" sz="2000" dirty="0" err="1"/>
              <a:t>evitar</a:t>
            </a:r>
            <a:r>
              <a:rPr lang="en-US" sz="2000" dirty="0"/>
              <a:t> que </a:t>
            </a:r>
            <a:r>
              <a:rPr lang="en-US" sz="2000" dirty="0" err="1"/>
              <a:t>este</a:t>
            </a:r>
            <a:r>
              <a:rPr lang="en-US" sz="2000" dirty="0"/>
              <a:t> </a:t>
            </a:r>
            <a:r>
              <a:rPr lang="en-US" sz="2000" dirty="0" err="1"/>
              <a:t>tipo</a:t>
            </a:r>
            <a:r>
              <a:rPr lang="en-US" sz="2000" dirty="0"/>
              <a:t> de incidents y </a:t>
            </a:r>
            <a:r>
              <a:rPr lang="en-US" sz="2000" dirty="0" err="1"/>
              <a:t>mejorar</a:t>
            </a:r>
            <a:r>
              <a:rPr lang="en-US" sz="2000" dirty="0"/>
              <a:t> la </a:t>
            </a:r>
            <a:r>
              <a:rPr lang="en-US" sz="2000" dirty="0" err="1"/>
              <a:t>postura</a:t>
            </a:r>
            <a:r>
              <a:rPr lang="en-US" sz="2000" dirty="0"/>
              <a:t> de </a:t>
            </a:r>
            <a:r>
              <a:rPr lang="en-US" sz="2000" dirty="0" err="1"/>
              <a:t>ciberseguridad</a:t>
            </a:r>
            <a:r>
              <a:rPr lang="en-US" sz="2000" dirty="0"/>
              <a:t> de Corporacion Luxor</a:t>
            </a:r>
          </a:p>
        </p:txBody>
      </p:sp>
    </p:spTree>
    <p:extLst>
      <p:ext uri="{BB962C8B-B14F-4D97-AF65-F5344CB8AC3E}">
        <p14:creationId xmlns:p14="http://schemas.microsoft.com/office/powerpoint/2010/main" val="266268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kern="1200" dirty="0">
                <a:solidFill>
                  <a:srgbClr val="FFFFFF"/>
                </a:solidFill>
                <a:latin typeface="+mj-lt"/>
                <a:ea typeface="+mj-ea"/>
                <a:cs typeface="+mj-cs"/>
              </a:rPr>
              <a:t>OBJETIVO 1</a:t>
            </a:r>
          </a:p>
          <a:p>
            <a:pPr algn="ctr">
              <a:lnSpc>
                <a:spcPct val="90000"/>
              </a:lnSpc>
              <a:spcBef>
                <a:spcPct val="0"/>
              </a:spcBef>
              <a:spcAft>
                <a:spcPts val="600"/>
              </a:spcAft>
            </a:pPr>
            <a:r>
              <a:rPr lang="en-US" sz="1600" dirty="0" err="1">
                <a:solidFill>
                  <a:srgbClr val="FFFF00"/>
                </a:solidFill>
              </a:rPr>
              <a:t>Identificar</a:t>
            </a:r>
            <a:r>
              <a:rPr lang="en-US" sz="1600" dirty="0">
                <a:solidFill>
                  <a:srgbClr val="FFFF00"/>
                </a:solidFill>
              </a:rPr>
              <a:t> que </a:t>
            </a:r>
            <a:r>
              <a:rPr lang="en-US" sz="1600" dirty="0" err="1">
                <a:solidFill>
                  <a:srgbClr val="FFFF00"/>
                </a:solidFill>
              </a:rPr>
              <a:t>acciones</a:t>
            </a:r>
            <a:r>
              <a:rPr lang="en-US" sz="1600" dirty="0">
                <a:solidFill>
                  <a:srgbClr val="FFFF00"/>
                </a:solidFill>
              </a:rPr>
              <a:t> </a:t>
            </a:r>
            <a:r>
              <a:rPr lang="en-US" sz="1600" dirty="0" err="1">
                <a:solidFill>
                  <a:srgbClr val="FFFF00"/>
                </a:solidFill>
              </a:rPr>
              <a:t>llevadas</a:t>
            </a:r>
            <a:r>
              <a:rPr lang="en-US" sz="1600" dirty="0">
                <a:solidFill>
                  <a:srgbClr val="FFFF00"/>
                </a:solidFill>
              </a:rPr>
              <a:t> a </a:t>
            </a:r>
            <a:r>
              <a:rPr lang="en-US" sz="1600" dirty="0" err="1">
                <a:solidFill>
                  <a:srgbClr val="FFFF00"/>
                </a:solidFill>
              </a:rPr>
              <a:t>cabo</a:t>
            </a:r>
            <a:r>
              <a:rPr lang="en-US" sz="1600" dirty="0">
                <a:solidFill>
                  <a:srgbClr val="FFFF00"/>
                </a:solidFill>
              </a:rPr>
              <a:t> </a:t>
            </a:r>
            <a:r>
              <a:rPr lang="en-US" sz="1600" dirty="0" err="1">
                <a:solidFill>
                  <a:srgbClr val="FFFF00"/>
                </a:solidFill>
              </a:rPr>
              <a:t>por</a:t>
            </a:r>
            <a:r>
              <a:rPr lang="en-US" sz="1600" dirty="0">
                <a:solidFill>
                  <a:srgbClr val="FFFF00"/>
                </a:solidFill>
              </a:rPr>
              <a:t> </a:t>
            </a:r>
            <a:r>
              <a:rPr lang="en-US" sz="1600" dirty="0" err="1">
                <a:solidFill>
                  <a:srgbClr val="FFFF00"/>
                </a:solidFill>
              </a:rPr>
              <a:t>el</a:t>
            </a:r>
            <a:r>
              <a:rPr lang="en-US" sz="1600" dirty="0">
                <a:solidFill>
                  <a:srgbClr val="FFFF00"/>
                </a:solidFill>
              </a:rPr>
              <a:t> area de </a:t>
            </a:r>
            <a:r>
              <a:rPr lang="en-US" sz="1600" dirty="0" err="1">
                <a:solidFill>
                  <a:srgbClr val="FFFF00"/>
                </a:solidFill>
              </a:rPr>
              <a:t>soporte</a:t>
            </a:r>
            <a:r>
              <a:rPr lang="en-US" sz="1600" dirty="0">
                <a:solidFill>
                  <a:srgbClr val="FFFF00"/>
                </a:solidFill>
              </a:rPr>
              <a:t> </a:t>
            </a:r>
            <a:r>
              <a:rPr lang="en-US" sz="1600" dirty="0" err="1">
                <a:solidFill>
                  <a:srgbClr val="FFFF00"/>
                </a:solidFill>
              </a:rPr>
              <a:t>tecnico</a:t>
            </a:r>
            <a:r>
              <a:rPr lang="en-US" sz="1600" dirty="0">
                <a:solidFill>
                  <a:srgbClr val="FFFF00"/>
                </a:solidFill>
              </a:rPr>
              <a:t> son </a:t>
            </a:r>
            <a:r>
              <a:rPr lang="en-US" sz="1600" dirty="0" err="1">
                <a:solidFill>
                  <a:srgbClr val="FFFF00"/>
                </a:solidFill>
              </a:rPr>
              <a:t>correctas</a:t>
            </a:r>
            <a:r>
              <a:rPr lang="en-US" sz="1600" dirty="0">
                <a:solidFill>
                  <a:srgbClr val="FFFF00"/>
                </a:solidFill>
              </a:rPr>
              <a:t>/</a:t>
            </a:r>
            <a:r>
              <a:rPr lang="en-US" sz="1600" dirty="0" err="1">
                <a:solidFill>
                  <a:srgbClr val="FFFF00"/>
                </a:solidFill>
              </a:rPr>
              <a:t>incorrectas</a:t>
            </a:r>
            <a:r>
              <a:rPr lang="en-US" sz="1600" dirty="0">
                <a:solidFill>
                  <a:srgbClr val="FFFF00"/>
                </a:solidFill>
              </a:rPr>
              <a:t>.</a:t>
            </a:r>
          </a:p>
          <a:p>
            <a:pPr>
              <a:lnSpc>
                <a:spcPct val="90000"/>
              </a:lnSpc>
              <a:spcBef>
                <a:spcPct val="0"/>
              </a:spcBef>
              <a:spcAft>
                <a:spcPts val="600"/>
              </a:spcAft>
            </a:pPr>
            <a:endParaRPr lang="en-US" sz="1500" kern="1200" dirty="0">
              <a:solidFill>
                <a:srgbClr val="FFFFFF"/>
              </a:solidFill>
              <a:latin typeface="+mj-lt"/>
              <a:ea typeface="+mj-ea"/>
              <a:cs typeface="+mj-cs"/>
            </a:endParaRPr>
          </a:p>
        </p:txBody>
      </p:sp>
      <p:graphicFrame>
        <p:nvGraphicFramePr>
          <p:cNvPr id="4" name="Tabla 4">
            <a:extLst>
              <a:ext uri="{FF2B5EF4-FFF2-40B4-BE49-F238E27FC236}">
                <a16:creationId xmlns:a16="http://schemas.microsoft.com/office/drawing/2014/main" id="{091AC0BC-BA3C-B492-A1BC-55D3F739EA21}"/>
              </a:ext>
            </a:extLst>
          </p:cNvPr>
          <p:cNvGraphicFramePr>
            <a:graphicFrameLocks noGrp="1"/>
          </p:cNvGraphicFramePr>
          <p:nvPr>
            <p:extLst>
              <p:ext uri="{D42A27DB-BD31-4B8C-83A1-F6EECF244321}">
                <p14:modId xmlns:p14="http://schemas.microsoft.com/office/powerpoint/2010/main" val="2542149041"/>
              </p:ext>
            </p:extLst>
          </p:nvPr>
        </p:nvGraphicFramePr>
        <p:xfrm>
          <a:off x="2031998" y="2606084"/>
          <a:ext cx="8127999" cy="3291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37170193"/>
                    </a:ext>
                  </a:extLst>
                </a:gridCol>
                <a:gridCol w="2709333">
                  <a:extLst>
                    <a:ext uri="{9D8B030D-6E8A-4147-A177-3AD203B41FA5}">
                      <a16:colId xmlns:a16="http://schemas.microsoft.com/office/drawing/2014/main" val="858298475"/>
                    </a:ext>
                  </a:extLst>
                </a:gridCol>
                <a:gridCol w="2709333">
                  <a:extLst>
                    <a:ext uri="{9D8B030D-6E8A-4147-A177-3AD203B41FA5}">
                      <a16:colId xmlns:a16="http://schemas.microsoft.com/office/drawing/2014/main" val="2505649570"/>
                    </a:ext>
                  </a:extLst>
                </a:gridCol>
              </a:tblGrid>
              <a:tr h="370840">
                <a:tc>
                  <a:txBody>
                    <a:bodyPr/>
                    <a:lstStyle/>
                    <a:p>
                      <a:r>
                        <a:rPr lang="es-AR" dirty="0"/>
                        <a:t>Acción</a:t>
                      </a:r>
                    </a:p>
                  </a:txBody>
                  <a:tcPr/>
                </a:tc>
                <a:tc>
                  <a:txBody>
                    <a:bodyPr/>
                    <a:lstStyle/>
                    <a:p>
                      <a:r>
                        <a:rPr lang="es-AR" dirty="0"/>
                        <a:t>Procedimiento</a:t>
                      </a:r>
                    </a:p>
                    <a:p>
                      <a:r>
                        <a:rPr lang="es-AR" dirty="0"/>
                        <a:t>Correcto/Incorrecto</a:t>
                      </a:r>
                    </a:p>
                  </a:txBody>
                  <a:tcPr/>
                </a:tc>
                <a:tc>
                  <a:txBody>
                    <a:bodyPr/>
                    <a:lstStyle/>
                    <a:p>
                      <a:pPr algn="ctr"/>
                      <a:r>
                        <a:rPr lang="es-AR" dirty="0"/>
                        <a:t>Justificación</a:t>
                      </a:r>
                    </a:p>
                  </a:txBody>
                  <a:tcPr/>
                </a:tc>
                <a:extLst>
                  <a:ext uri="{0D108BD9-81ED-4DB2-BD59-A6C34878D82A}">
                    <a16:rowId xmlns:a16="http://schemas.microsoft.com/office/drawing/2014/main" val="3007247244"/>
                  </a:ext>
                </a:extLst>
              </a:tr>
              <a:tr h="370840">
                <a:tc>
                  <a:txBody>
                    <a:bodyPr/>
                    <a:lstStyle/>
                    <a:p>
                      <a:pPr algn="ctr"/>
                      <a:r>
                        <a:rPr lang="es-AR" dirty="0"/>
                        <a:t>Guardar una muestra del Malware</a:t>
                      </a:r>
                    </a:p>
                  </a:txBody>
                  <a:tcPr/>
                </a:tc>
                <a:tc>
                  <a:txBody>
                    <a:bodyPr/>
                    <a:lstStyle/>
                    <a:p>
                      <a:pPr algn="ctr"/>
                      <a:r>
                        <a:rPr lang="es-AR" dirty="0"/>
                        <a:t>Correcto </a:t>
                      </a:r>
                    </a:p>
                  </a:txBody>
                  <a:tcPr/>
                </a:tc>
                <a:tc>
                  <a:txBody>
                    <a:bodyPr/>
                    <a:lstStyle/>
                    <a:p>
                      <a:pPr algn="ctr"/>
                      <a:r>
                        <a:rPr lang="es-AR" sz="1500" dirty="0"/>
                        <a:t>Permite hacer un análisis forense del Malware</a:t>
                      </a:r>
                    </a:p>
                  </a:txBody>
                  <a:tcPr/>
                </a:tc>
                <a:extLst>
                  <a:ext uri="{0D108BD9-81ED-4DB2-BD59-A6C34878D82A}">
                    <a16:rowId xmlns:a16="http://schemas.microsoft.com/office/drawing/2014/main" val="1467465204"/>
                  </a:ext>
                </a:extLst>
              </a:tr>
              <a:tr h="370840">
                <a:tc>
                  <a:txBody>
                    <a:bodyPr/>
                    <a:lstStyle/>
                    <a:p>
                      <a:pPr algn="ctr"/>
                      <a:r>
                        <a:rPr lang="es-AR" dirty="0"/>
                        <a:t>Restauración de los sistemas comprometidos</a:t>
                      </a:r>
                    </a:p>
                  </a:txBody>
                  <a:tcPr/>
                </a:tc>
                <a:tc>
                  <a:txBody>
                    <a:bodyPr/>
                    <a:lstStyle/>
                    <a:p>
                      <a:pPr algn="ctr"/>
                      <a:r>
                        <a:rPr lang="es-AR" dirty="0"/>
                        <a:t>Incorrecto</a:t>
                      </a:r>
                    </a:p>
                  </a:txBody>
                  <a:tcPr/>
                </a:tc>
                <a:tc>
                  <a:txBody>
                    <a:bodyPr/>
                    <a:lstStyle/>
                    <a:p>
                      <a:pPr algn="ctr"/>
                      <a:r>
                        <a:rPr lang="es-AR" sz="1500" dirty="0"/>
                        <a:t>Para la restauración del sistema es Optimo haber sacado el malware del Sistema</a:t>
                      </a:r>
                      <a:r>
                        <a:rPr lang="en-US" sz="1500" dirty="0"/>
                        <a:t>(*)</a:t>
                      </a:r>
                      <a:endParaRPr lang="es-AR" sz="1500" dirty="0"/>
                    </a:p>
                  </a:txBody>
                  <a:tcPr/>
                </a:tc>
                <a:extLst>
                  <a:ext uri="{0D108BD9-81ED-4DB2-BD59-A6C34878D82A}">
                    <a16:rowId xmlns:a16="http://schemas.microsoft.com/office/drawing/2014/main" val="1666898688"/>
                  </a:ext>
                </a:extLst>
              </a:tr>
              <a:tr h="370840">
                <a:tc>
                  <a:txBody>
                    <a:bodyPr/>
                    <a:lstStyle/>
                    <a:p>
                      <a:pPr algn="ctr"/>
                      <a:r>
                        <a:rPr lang="en-US" dirty="0"/>
                        <a:t>Informe de Analisis de </a:t>
                      </a:r>
                      <a:r>
                        <a:rPr lang="en-US" dirty="0" err="1"/>
                        <a:t>Ataque</a:t>
                      </a:r>
                      <a:endParaRPr lang="es-AR" dirty="0"/>
                    </a:p>
                  </a:txBody>
                  <a:tcPr/>
                </a:tc>
                <a:tc>
                  <a:txBody>
                    <a:bodyPr/>
                    <a:lstStyle/>
                    <a:p>
                      <a:pPr algn="ctr"/>
                      <a:r>
                        <a:rPr lang="en-US" dirty="0" err="1"/>
                        <a:t>Correcto</a:t>
                      </a:r>
                      <a:endParaRPr lang="es-AR" dirty="0"/>
                    </a:p>
                  </a:txBody>
                  <a:tcPr/>
                </a:tc>
                <a:tc>
                  <a:txBody>
                    <a:bodyPr/>
                    <a:lstStyle/>
                    <a:p>
                      <a:pPr algn="ctr"/>
                      <a:r>
                        <a:rPr lang="es-ES" sz="1500" dirty="0"/>
                        <a:t>Es optimo solicitar la realización de un informe para ver las vulnerabilidades de la empresa y así poder mejorar y fortalecer la seguridad.</a:t>
                      </a:r>
                      <a:endParaRPr lang="es-AR" sz="1500" dirty="0"/>
                    </a:p>
                  </a:txBody>
                  <a:tcPr/>
                </a:tc>
                <a:extLst>
                  <a:ext uri="{0D108BD9-81ED-4DB2-BD59-A6C34878D82A}">
                    <a16:rowId xmlns:a16="http://schemas.microsoft.com/office/drawing/2014/main" val="3866866359"/>
                  </a:ext>
                </a:extLst>
              </a:tr>
            </a:tbl>
          </a:graphicData>
        </a:graphic>
      </p:graphicFrame>
      <p:sp>
        <p:nvSpPr>
          <p:cNvPr id="5" name="CuadroTexto 4">
            <a:extLst>
              <a:ext uri="{FF2B5EF4-FFF2-40B4-BE49-F238E27FC236}">
                <a16:creationId xmlns:a16="http://schemas.microsoft.com/office/drawing/2014/main" id="{E348AE8E-93CC-4AE6-6032-8632223FAD66}"/>
              </a:ext>
            </a:extLst>
          </p:cNvPr>
          <p:cNvSpPr txBox="1"/>
          <p:nvPr/>
        </p:nvSpPr>
        <p:spPr>
          <a:xfrm>
            <a:off x="251927" y="6018245"/>
            <a:ext cx="11732646" cy="538609"/>
          </a:xfrm>
          <a:prstGeom prst="rect">
            <a:avLst/>
          </a:prstGeom>
          <a:noFill/>
        </p:spPr>
        <p:txBody>
          <a:bodyPr wrap="square" rtlCol="0">
            <a:spAutoFit/>
          </a:bodyPr>
          <a:lstStyle/>
          <a:p>
            <a:r>
              <a:rPr lang="en-US" dirty="0"/>
              <a:t>*- </a:t>
            </a:r>
            <a:r>
              <a:rPr lang="en-US" sz="1100" dirty="0"/>
              <a:t>Es </a:t>
            </a:r>
            <a:r>
              <a:rPr lang="es-AR" sz="1100" dirty="0"/>
              <a:t>imprescindible</a:t>
            </a:r>
            <a:r>
              <a:rPr lang="en-US" sz="1100" dirty="0"/>
              <a:t> </a:t>
            </a:r>
            <a:r>
              <a:rPr lang="es-AR" sz="1100" dirty="0"/>
              <a:t>el</a:t>
            </a:r>
            <a:r>
              <a:rPr lang="en-US" sz="1100" dirty="0"/>
              <a:t> </a:t>
            </a:r>
            <a:r>
              <a:rPr lang="en-US" sz="1100" dirty="0" err="1"/>
              <a:t>separar</a:t>
            </a:r>
            <a:r>
              <a:rPr lang="en-US" sz="1100" dirty="0"/>
              <a:t> </a:t>
            </a:r>
            <a:r>
              <a:rPr lang="en-US" sz="1100" dirty="0" err="1"/>
              <a:t>los</a:t>
            </a:r>
            <a:r>
              <a:rPr lang="en-US" sz="1100" dirty="0"/>
              <a:t> host </a:t>
            </a:r>
            <a:r>
              <a:rPr lang="en-US" sz="1100" dirty="0" err="1"/>
              <a:t>infectados</a:t>
            </a:r>
            <a:r>
              <a:rPr lang="en-US" sz="1100" dirty="0"/>
              <a:t> o </a:t>
            </a:r>
            <a:r>
              <a:rPr lang="en-US" sz="1100" dirty="0" err="1"/>
              <a:t>comprometidos</a:t>
            </a:r>
            <a:r>
              <a:rPr lang="en-US" sz="1100" dirty="0"/>
              <a:t> de la red. </a:t>
            </a:r>
            <a:r>
              <a:rPr lang="en-US" sz="1100" dirty="0" err="1"/>
              <a:t>Evaluar</a:t>
            </a:r>
            <a:r>
              <a:rPr lang="en-US" sz="1100" dirty="0"/>
              <a:t> </a:t>
            </a:r>
            <a:r>
              <a:rPr lang="en-US" sz="1100" dirty="0" err="1"/>
              <a:t>el</a:t>
            </a:r>
            <a:r>
              <a:rPr lang="en-US" sz="1100" dirty="0"/>
              <a:t> </a:t>
            </a:r>
            <a:r>
              <a:rPr lang="en-US" sz="1100" dirty="0" err="1"/>
              <a:t>alcance</a:t>
            </a:r>
            <a:r>
              <a:rPr lang="en-US" sz="1100" dirty="0"/>
              <a:t> del da</a:t>
            </a:r>
            <a:r>
              <a:rPr lang="es-ES" sz="1100" dirty="0" err="1"/>
              <a:t>ño</a:t>
            </a:r>
            <a:r>
              <a:rPr lang="es-ES" sz="1100" dirty="0"/>
              <a:t> sufrido </a:t>
            </a:r>
            <a:r>
              <a:rPr lang="en-US" sz="1100" dirty="0"/>
              <a:t>y </a:t>
            </a:r>
            <a:r>
              <a:rPr lang="en-US" sz="1100" dirty="0" err="1"/>
              <a:t>evaluar</a:t>
            </a:r>
            <a:r>
              <a:rPr lang="en-US" sz="1100" dirty="0"/>
              <a:t> que no se </a:t>
            </a:r>
            <a:r>
              <a:rPr lang="en-US" sz="1100" dirty="0" err="1"/>
              <a:t>haya</a:t>
            </a:r>
            <a:r>
              <a:rPr lang="en-US" sz="1100" dirty="0"/>
              <a:t> </a:t>
            </a:r>
            <a:r>
              <a:rPr lang="en-US" sz="1100" dirty="0" err="1"/>
              <a:t>replicado</a:t>
            </a:r>
            <a:r>
              <a:rPr lang="en-US" sz="1100" dirty="0"/>
              <a:t> </a:t>
            </a:r>
            <a:r>
              <a:rPr lang="en-US" sz="1100" dirty="0" err="1"/>
              <a:t>en</a:t>
            </a:r>
            <a:r>
              <a:rPr lang="en-US" sz="1100" dirty="0"/>
              <a:t> </a:t>
            </a:r>
            <a:r>
              <a:rPr lang="en-US" sz="1100" dirty="0" err="1"/>
              <a:t>otros</a:t>
            </a:r>
            <a:r>
              <a:rPr lang="en-US" sz="1100" dirty="0"/>
              <a:t> </a:t>
            </a:r>
            <a:r>
              <a:rPr lang="en-US" sz="1100" dirty="0" err="1"/>
              <a:t>sistemas</a:t>
            </a:r>
            <a:r>
              <a:rPr lang="en-US" sz="1100" dirty="0"/>
              <a:t>. Una </a:t>
            </a:r>
            <a:r>
              <a:rPr lang="en-US" sz="1100" dirty="0" err="1"/>
              <a:t>vez</a:t>
            </a:r>
            <a:r>
              <a:rPr lang="en-US" sz="1100" dirty="0"/>
              <a:t> que se </a:t>
            </a:r>
            <a:r>
              <a:rPr lang="en-US" sz="1100" dirty="0" err="1"/>
              <a:t>esta</a:t>
            </a:r>
            <a:r>
              <a:rPr lang="en-US" sz="1100" dirty="0"/>
              <a:t> Seguro de que </a:t>
            </a:r>
            <a:r>
              <a:rPr lang="en-US" sz="1100" dirty="0" err="1"/>
              <a:t>los</a:t>
            </a:r>
            <a:r>
              <a:rPr lang="en-US" sz="1100" dirty="0"/>
              <a:t> host y </a:t>
            </a:r>
            <a:r>
              <a:rPr lang="en-US" sz="1100" dirty="0" err="1"/>
              <a:t>los</a:t>
            </a:r>
            <a:r>
              <a:rPr lang="en-US" sz="1100" dirty="0"/>
              <a:t> </a:t>
            </a:r>
            <a:r>
              <a:rPr lang="en-US" sz="1100" dirty="0" err="1"/>
              <a:t>servidores</a:t>
            </a:r>
            <a:r>
              <a:rPr lang="en-US" sz="1100" dirty="0"/>
              <a:t> se </a:t>
            </a:r>
            <a:r>
              <a:rPr lang="en-US" sz="1100" dirty="0" err="1"/>
              <a:t>encuentran</a:t>
            </a:r>
            <a:r>
              <a:rPr lang="en-US" sz="1100" dirty="0"/>
              <a:t> libre del malware , recien ahi Volver a </a:t>
            </a:r>
            <a:r>
              <a:rPr lang="en-US" sz="1100" dirty="0" err="1"/>
              <a:t>levantar</a:t>
            </a:r>
            <a:r>
              <a:rPr lang="en-US" sz="1100" dirty="0"/>
              <a:t> </a:t>
            </a:r>
            <a:r>
              <a:rPr lang="en-US" sz="1100" dirty="0" err="1"/>
              <a:t>el</a:t>
            </a:r>
            <a:r>
              <a:rPr lang="en-US" sz="1100" dirty="0"/>
              <a:t> Sistema. </a:t>
            </a:r>
            <a:endParaRPr lang="es-AR" sz="1100" dirty="0"/>
          </a:p>
        </p:txBody>
      </p:sp>
    </p:spTree>
    <p:extLst>
      <p:ext uri="{BB962C8B-B14F-4D97-AF65-F5344CB8AC3E}">
        <p14:creationId xmlns:p14="http://schemas.microsoft.com/office/powerpoint/2010/main" val="69298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kern="1200" dirty="0">
                <a:solidFill>
                  <a:srgbClr val="FFFFFF"/>
                </a:solidFill>
                <a:latin typeface="+mj-lt"/>
                <a:ea typeface="+mj-ea"/>
                <a:cs typeface="+mj-cs"/>
              </a:rPr>
              <a:t>OBJETIVO 2</a:t>
            </a:r>
          </a:p>
          <a:p>
            <a:pPr algn="ctr">
              <a:lnSpc>
                <a:spcPct val="90000"/>
              </a:lnSpc>
              <a:spcBef>
                <a:spcPct val="0"/>
              </a:spcBef>
              <a:spcAft>
                <a:spcPts val="600"/>
              </a:spcAft>
            </a:pPr>
            <a:r>
              <a:rPr lang="en-US" sz="1600" dirty="0" err="1">
                <a:solidFill>
                  <a:srgbClr val="FFFF00"/>
                </a:solidFill>
              </a:rPr>
              <a:t>Identificar</a:t>
            </a:r>
            <a:r>
              <a:rPr lang="en-US" sz="1600" dirty="0">
                <a:solidFill>
                  <a:srgbClr val="FFFF00"/>
                </a:solidFill>
              </a:rPr>
              <a:t> que </a:t>
            </a:r>
            <a:r>
              <a:rPr lang="en-US" sz="1600" dirty="0" err="1">
                <a:solidFill>
                  <a:srgbClr val="FFFF00"/>
                </a:solidFill>
              </a:rPr>
              <a:t>acciones</a:t>
            </a:r>
            <a:r>
              <a:rPr lang="en-US" sz="1600" dirty="0">
                <a:solidFill>
                  <a:srgbClr val="FFFF00"/>
                </a:solidFill>
              </a:rPr>
              <a:t> </a:t>
            </a:r>
            <a:r>
              <a:rPr lang="en-US" sz="1600" dirty="0" err="1">
                <a:solidFill>
                  <a:srgbClr val="FFFF00"/>
                </a:solidFill>
              </a:rPr>
              <a:t>llevadas</a:t>
            </a:r>
            <a:r>
              <a:rPr lang="en-US" sz="1600" dirty="0">
                <a:solidFill>
                  <a:srgbClr val="FFFF00"/>
                </a:solidFill>
              </a:rPr>
              <a:t> a </a:t>
            </a:r>
            <a:r>
              <a:rPr lang="en-US" sz="1600" dirty="0" err="1">
                <a:solidFill>
                  <a:srgbClr val="FFFF00"/>
                </a:solidFill>
              </a:rPr>
              <a:t>cabo</a:t>
            </a:r>
            <a:r>
              <a:rPr lang="en-US" sz="1600" dirty="0">
                <a:solidFill>
                  <a:srgbClr val="FFFF00"/>
                </a:solidFill>
              </a:rPr>
              <a:t> </a:t>
            </a:r>
            <a:r>
              <a:rPr lang="en-US" sz="1600" dirty="0" err="1">
                <a:solidFill>
                  <a:srgbClr val="FFFF00"/>
                </a:solidFill>
              </a:rPr>
              <a:t>por</a:t>
            </a:r>
            <a:r>
              <a:rPr lang="en-US" sz="1600" dirty="0">
                <a:solidFill>
                  <a:srgbClr val="FFFF00"/>
                </a:solidFill>
              </a:rPr>
              <a:t> </a:t>
            </a:r>
            <a:r>
              <a:rPr lang="en-US" sz="1600" dirty="0" err="1">
                <a:solidFill>
                  <a:srgbClr val="FFFF00"/>
                </a:solidFill>
              </a:rPr>
              <a:t>el</a:t>
            </a:r>
            <a:r>
              <a:rPr lang="en-US" sz="1600" dirty="0">
                <a:solidFill>
                  <a:srgbClr val="FFFF00"/>
                </a:solidFill>
              </a:rPr>
              <a:t> area de </a:t>
            </a:r>
            <a:r>
              <a:rPr lang="en-US" sz="1600" dirty="0" err="1">
                <a:solidFill>
                  <a:srgbClr val="FFFF00"/>
                </a:solidFill>
              </a:rPr>
              <a:t>soporte</a:t>
            </a:r>
            <a:r>
              <a:rPr lang="en-US" sz="1600" dirty="0">
                <a:solidFill>
                  <a:srgbClr val="FFFF00"/>
                </a:solidFill>
              </a:rPr>
              <a:t> </a:t>
            </a:r>
            <a:r>
              <a:rPr lang="en-US" sz="1600" dirty="0" err="1">
                <a:solidFill>
                  <a:srgbClr val="FFFF00"/>
                </a:solidFill>
              </a:rPr>
              <a:t>tecnico</a:t>
            </a:r>
            <a:r>
              <a:rPr lang="en-US" sz="1600" dirty="0">
                <a:solidFill>
                  <a:srgbClr val="FFFF00"/>
                </a:solidFill>
              </a:rPr>
              <a:t> son </a:t>
            </a:r>
            <a:r>
              <a:rPr lang="en-US" sz="1600" dirty="0" err="1">
                <a:solidFill>
                  <a:srgbClr val="FFFF00"/>
                </a:solidFill>
              </a:rPr>
              <a:t>correctas</a:t>
            </a:r>
            <a:r>
              <a:rPr lang="en-US" sz="1600" dirty="0">
                <a:solidFill>
                  <a:srgbClr val="FFFF00"/>
                </a:solidFill>
              </a:rPr>
              <a:t>/</a:t>
            </a:r>
            <a:r>
              <a:rPr lang="en-US" sz="1600" dirty="0" err="1">
                <a:solidFill>
                  <a:srgbClr val="FFFF00"/>
                </a:solidFill>
              </a:rPr>
              <a:t>incorrectas</a:t>
            </a:r>
            <a:r>
              <a:rPr lang="en-US" sz="1600" dirty="0">
                <a:solidFill>
                  <a:srgbClr val="FFFF00"/>
                </a:solidFill>
              </a:rPr>
              <a:t>.</a:t>
            </a:r>
          </a:p>
          <a:p>
            <a:pPr>
              <a:lnSpc>
                <a:spcPct val="90000"/>
              </a:lnSpc>
              <a:spcBef>
                <a:spcPct val="0"/>
              </a:spcBef>
              <a:spcAft>
                <a:spcPts val="600"/>
              </a:spcAft>
            </a:pPr>
            <a:endParaRPr lang="en-US" sz="1500" kern="1200" dirty="0">
              <a:solidFill>
                <a:srgbClr val="FFFFFF"/>
              </a:solidFill>
              <a:latin typeface="+mj-lt"/>
              <a:ea typeface="+mj-ea"/>
              <a:cs typeface="+mj-cs"/>
            </a:endParaRPr>
          </a:p>
        </p:txBody>
      </p:sp>
      <p:graphicFrame>
        <p:nvGraphicFramePr>
          <p:cNvPr id="9" name="Tabla 8">
            <a:extLst>
              <a:ext uri="{FF2B5EF4-FFF2-40B4-BE49-F238E27FC236}">
                <a16:creationId xmlns:a16="http://schemas.microsoft.com/office/drawing/2014/main" id="{CEF52703-C6D2-7D28-B667-3EEA75B7193D}"/>
              </a:ext>
            </a:extLst>
          </p:cNvPr>
          <p:cNvGraphicFramePr>
            <a:graphicFrameLocks noGrp="1"/>
          </p:cNvGraphicFramePr>
          <p:nvPr>
            <p:extLst>
              <p:ext uri="{D42A27DB-BD31-4B8C-83A1-F6EECF244321}">
                <p14:modId xmlns:p14="http://schemas.microsoft.com/office/powerpoint/2010/main" val="2395734108"/>
              </p:ext>
            </p:extLst>
          </p:nvPr>
        </p:nvGraphicFramePr>
        <p:xfrm>
          <a:off x="2657307" y="2544796"/>
          <a:ext cx="7324531" cy="2668555"/>
        </p:xfrm>
        <a:graphic>
          <a:graphicData uri="http://schemas.openxmlformats.org/drawingml/2006/table">
            <a:tbl>
              <a:tblPr firstRow="1" firstCol="1" bandRow="1">
                <a:tableStyleId>{5C22544A-7EE6-4342-B048-85BDC9FD1C3A}</a:tableStyleId>
              </a:tblPr>
              <a:tblGrid>
                <a:gridCol w="2562810">
                  <a:extLst>
                    <a:ext uri="{9D8B030D-6E8A-4147-A177-3AD203B41FA5}">
                      <a16:colId xmlns:a16="http://schemas.microsoft.com/office/drawing/2014/main" val="3157345762"/>
                    </a:ext>
                  </a:extLst>
                </a:gridCol>
                <a:gridCol w="4761721">
                  <a:extLst>
                    <a:ext uri="{9D8B030D-6E8A-4147-A177-3AD203B41FA5}">
                      <a16:colId xmlns:a16="http://schemas.microsoft.com/office/drawing/2014/main" val="3834994191"/>
                    </a:ext>
                  </a:extLst>
                </a:gridCol>
              </a:tblGrid>
              <a:tr h="533711">
                <a:tc>
                  <a:txBody>
                    <a:bodyPr/>
                    <a:lstStyle/>
                    <a:p>
                      <a:pPr algn="l">
                        <a:lnSpc>
                          <a:spcPct val="107000"/>
                        </a:lnSpc>
                        <a:spcAft>
                          <a:spcPts val="800"/>
                        </a:spcAft>
                      </a:pPr>
                      <a:r>
                        <a:rPr lang="en-US" sz="1100">
                          <a:effectLst/>
                        </a:rPr>
                        <a:t>NOMBRE DE LA MUESTRA</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100" dirty="0">
                          <a:effectLst/>
                        </a:rPr>
                        <a:t>Setup.exe</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968526"/>
                  </a:ext>
                </a:extLst>
              </a:tr>
              <a:tr h="533711">
                <a:tc>
                  <a:txBody>
                    <a:bodyPr/>
                    <a:lstStyle/>
                    <a:p>
                      <a:pPr algn="l">
                        <a:lnSpc>
                          <a:spcPct val="107000"/>
                        </a:lnSpc>
                        <a:spcAft>
                          <a:spcPts val="800"/>
                        </a:spcAft>
                      </a:pPr>
                      <a:r>
                        <a:rPr lang="en-US" sz="1100">
                          <a:effectLst/>
                        </a:rPr>
                        <a:t>FECHA DEL ANALISIS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100">
                          <a:effectLst/>
                        </a:rPr>
                        <a:t>28 de Septiembre 2022 22:04:49</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0122106"/>
                  </a:ext>
                </a:extLst>
              </a:tr>
              <a:tr h="533711">
                <a:tc>
                  <a:txBody>
                    <a:bodyPr/>
                    <a:lstStyle/>
                    <a:p>
                      <a:pPr algn="l">
                        <a:lnSpc>
                          <a:spcPct val="107000"/>
                        </a:lnSpc>
                        <a:spcAft>
                          <a:spcPts val="800"/>
                        </a:spcAft>
                      </a:pPr>
                      <a:r>
                        <a:rPr lang="en-US" sz="1100">
                          <a:effectLst/>
                        </a:rPr>
                        <a:t>OS UTILIZADO PARA ANALISIS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100">
                          <a:effectLst/>
                        </a:rPr>
                        <a:t>Win 7 Professional Service Pack 1(build 7601, 32 bit)</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0354488"/>
                  </a:ext>
                </a:extLst>
              </a:tr>
              <a:tr h="533711">
                <a:tc>
                  <a:txBody>
                    <a:bodyPr/>
                    <a:lstStyle/>
                    <a:p>
                      <a:pPr algn="l">
                        <a:lnSpc>
                          <a:spcPct val="107000"/>
                        </a:lnSpc>
                        <a:spcAft>
                          <a:spcPts val="800"/>
                        </a:spcAft>
                      </a:pPr>
                      <a:r>
                        <a:rPr lang="en-US" sz="1100">
                          <a:effectLst/>
                        </a:rPr>
                        <a:t>MD5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100" dirty="0">
                          <a:effectLst/>
                        </a:rPr>
                        <a:t>E760739CCE7B7076793906A90F0EC9FF</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1753936"/>
                  </a:ext>
                </a:extLst>
              </a:tr>
              <a:tr h="533711">
                <a:tc>
                  <a:txBody>
                    <a:bodyPr/>
                    <a:lstStyle/>
                    <a:p>
                      <a:pPr algn="l">
                        <a:lnSpc>
                          <a:spcPct val="107000"/>
                        </a:lnSpc>
                        <a:spcAft>
                          <a:spcPts val="800"/>
                        </a:spcAft>
                      </a:pPr>
                      <a:r>
                        <a:rPr lang="en-US" sz="1100">
                          <a:effectLst/>
                        </a:rPr>
                        <a:t>NOMBRE DEL RAMSONWARE</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s-ES" sz="1100" dirty="0">
                          <a:effectLst/>
                        </a:rPr>
                        <a:t>ShinoLocker</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9855511"/>
                  </a:ext>
                </a:extLst>
              </a:tr>
            </a:tbl>
          </a:graphicData>
        </a:graphic>
      </p:graphicFrame>
      <p:sp>
        <p:nvSpPr>
          <p:cNvPr id="10" name="CuadroTexto 9">
            <a:extLst>
              <a:ext uri="{FF2B5EF4-FFF2-40B4-BE49-F238E27FC236}">
                <a16:creationId xmlns:a16="http://schemas.microsoft.com/office/drawing/2014/main" id="{36B987AA-DAE4-A752-31A8-C3055E397EBF}"/>
              </a:ext>
            </a:extLst>
          </p:cNvPr>
          <p:cNvSpPr txBox="1"/>
          <p:nvPr/>
        </p:nvSpPr>
        <p:spPr>
          <a:xfrm>
            <a:off x="4710042" y="1909492"/>
            <a:ext cx="3219062" cy="553998"/>
          </a:xfrm>
          <a:prstGeom prst="rect">
            <a:avLst/>
          </a:prstGeom>
          <a:noFill/>
        </p:spPr>
        <p:txBody>
          <a:bodyPr wrap="square" rtlCol="0">
            <a:spAutoFit/>
          </a:bodyPr>
          <a:lstStyle/>
          <a:p>
            <a:r>
              <a:rPr lang="en-US" sz="3000" dirty="0"/>
              <a:t>Informe de Analisis</a:t>
            </a:r>
            <a:endParaRPr lang="es-AR" sz="3000" dirty="0"/>
          </a:p>
        </p:txBody>
      </p:sp>
    </p:spTree>
    <p:extLst>
      <p:ext uri="{BB962C8B-B14F-4D97-AF65-F5344CB8AC3E}">
        <p14:creationId xmlns:p14="http://schemas.microsoft.com/office/powerpoint/2010/main" val="334734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148022" y="278535"/>
            <a:ext cx="9895951" cy="1033669"/>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4000" kern="1200" dirty="0">
                <a:solidFill>
                  <a:srgbClr val="FFFFFF"/>
                </a:solidFill>
                <a:latin typeface="+mj-lt"/>
                <a:ea typeface="+mj-ea"/>
                <a:cs typeface="+mj-cs"/>
              </a:rPr>
              <a:t>OBJETIVO 3</a:t>
            </a:r>
          </a:p>
          <a:p>
            <a:pPr marL="285750" marR="0" lvl="0" algn="ctr" defTabSz="914400" rtl="0" eaLnBrk="1" fontAlgn="auto" latinLnBrk="0" hangingPunct="1">
              <a:lnSpc>
                <a:spcPct val="90000"/>
              </a:lnSpc>
              <a:spcBef>
                <a:spcPts val="0"/>
              </a:spcBef>
              <a:spcAft>
                <a:spcPts val="600"/>
              </a:spcAft>
              <a:buClrTx/>
              <a:buSzTx/>
              <a:tabLst/>
              <a:defRPr/>
            </a:pP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Identificar</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las </a:t>
            </a: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posibles</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acciones</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que realize </a:t>
            </a: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el</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atacante</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en</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los</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FFFF00"/>
                </a:solidFill>
                <a:effectLst/>
                <a:uLnTx/>
                <a:uFillTx/>
                <a:latin typeface="Calibri" panose="020F0502020204030204"/>
                <a:ea typeface="+mn-ea"/>
                <a:cs typeface="+mn-cs"/>
              </a:rPr>
              <a:t>sistemas</a:t>
            </a:r>
            <a:r>
              <a:rPr kumimoji="0" lang="en-US" sz="2000" b="0" i="0" u="none" strike="noStrike" kern="1200" cap="none" spc="0" normalizeH="0" baseline="0" noProof="0" dirty="0">
                <a:ln>
                  <a:noFill/>
                </a:ln>
                <a:solidFill>
                  <a:srgbClr val="FFFF00"/>
                </a:solidFill>
                <a:effectLst/>
                <a:uLnTx/>
                <a:uFillTx/>
                <a:latin typeface="Calibri" panose="020F0502020204030204"/>
                <a:ea typeface="+mn-ea"/>
                <a:cs typeface="+mn-cs"/>
              </a:rPr>
              <a:t> </a:t>
            </a:r>
          </a:p>
          <a:p>
            <a:pPr>
              <a:lnSpc>
                <a:spcPct val="90000"/>
              </a:lnSpc>
              <a:spcBef>
                <a:spcPct val="0"/>
              </a:spcBef>
              <a:spcAft>
                <a:spcPts val="600"/>
              </a:spcAft>
            </a:pPr>
            <a:endParaRPr lang="en-US" sz="15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36B987AA-DAE4-A752-31A8-C3055E397EBF}"/>
              </a:ext>
            </a:extLst>
          </p:cNvPr>
          <p:cNvSpPr txBox="1"/>
          <p:nvPr/>
        </p:nvSpPr>
        <p:spPr>
          <a:xfrm>
            <a:off x="4716142" y="1620831"/>
            <a:ext cx="3219062" cy="553998"/>
          </a:xfrm>
          <a:prstGeom prst="rect">
            <a:avLst/>
          </a:prstGeom>
          <a:noFill/>
        </p:spPr>
        <p:txBody>
          <a:bodyPr wrap="square" rtlCol="0">
            <a:spAutoFit/>
          </a:bodyPr>
          <a:lstStyle/>
          <a:p>
            <a:r>
              <a:rPr lang="en-US" sz="3000" dirty="0" err="1"/>
              <a:t>Posibles</a:t>
            </a:r>
            <a:r>
              <a:rPr lang="en-US" sz="3000" dirty="0"/>
              <a:t> </a:t>
            </a:r>
            <a:r>
              <a:rPr lang="en-US" sz="3000" dirty="0" err="1"/>
              <a:t>Acciones</a:t>
            </a:r>
            <a:r>
              <a:rPr lang="en-US" sz="3000" dirty="0"/>
              <a:t> </a:t>
            </a:r>
            <a:endParaRPr lang="es-AR" sz="3000" dirty="0"/>
          </a:p>
        </p:txBody>
      </p:sp>
      <p:sp>
        <p:nvSpPr>
          <p:cNvPr id="4" name="CuadroTexto 3">
            <a:extLst>
              <a:ext uri="{FF2B5EF4-FFF2-40B4-BE49-F238E27FC236}">
                <a16:creationId xmlns:a16="http://schemas.microsoft.com/office/drawing/2014/main" id="{09858FF9-C9D7-03A6-5036-97A859FE77AD}"/>
              </a:ext>
            </a:extLst>
          </p:cNvPr>
          <p:cNvSpPr txBox="1"/>
          <p:nvPr/>
        </p:nvSpPr>
        <p:spPr>
          <a:xfrm>
            <a:off x="822781" y="2370487"/>
            <a:ext cx="10546432" cy="4625369"/>
          </a:xfrm>
          <a:prstGeom prst="rect">
            <a:avLst/>
          </a:prstGeom>
          <a:noFill/>
        </p:spPr>
        <p:txBody>
          <a:bodyPr wrap="square" rtlCol="0">
            <a:spAutoFit/>
          </a:bodyPr>
          <a:lstStyle/>
          <a:p>
            <a:pPr lvl="0">
              <a:lnSpc>
                <a:spcPct val="107000"/>
              </a:lnSpc>
            </a:pPr>
            <a:r>
              <a:rPr lang="es-ES" sz="1600" dirty="0">
                <a:effectLst/>
                <a:latin typeface="Calibri" panose="020F0502020204030204" pitchFamily="34" charset="0"/>
                <a:ea typeface="Calibri" panose="020F0502020204030204" pitchFamily="34" charset="0"/>
                <a:cs typeface="Times New Roman" panose="02020603050405020304" pitchFamily="18" charset="0"/>
              </a:rPr>
              <a:t>No se ha podido determinar inequívocamente la vía de entrada del ataque debido a la ausencia de fuentes de datos clave que permita conocer el alcance completo del incidente.</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No obstante, planteo la siguiente hipótesis en base a las fuentes de información analizada. </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s-ES" sz="1600" dirty="0">
                <a:effectLst/>
                <a:latin typeface="Calibri" panose="020F0502020204030204" pitchFamily="34" charset="0"/>
                <a:ea typeface="Calibri" panose="020F0502020204030204" pitchFamily="34" charset="0"/>
                <a:cs typeface="Times New Roman" panose="02020603050405020304" pitchFamily="18" charset="0"/>
              </a:rPr>
              <a:t>1- Un usuario de la empresa quiso realizar la descarga de una aplicación , y en vez de descargar el ejecutable de esa App, descargo un ejecutable con un contenido malicioso.</a:t>
            </a:r>
          </a:p>
          <a:p>
            <a:pPr lvl="1">
              <a:lnSpc>
                <a:spcPct val="107000"/>
              </a:lnSpc>
            </a:pPr>
            <a:endParaRPr lang="es-AR" sz="7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s-ES" sz="1600" dirty="0">
                <a:effectLst/>
                <a:latin typeface="Calibri" panose="020F0502020204030204" pitchFamily="34" charset="0"/>
                <a:ea typeface="Calibri" panose="020F0502020204030204" pitchFamily="34" charset="0"/>
                <a:cs typeface="Times New Roman" panose="02020603050405020304" pitchFamily="18" charset="0"/>
              </a:rPr>
              <a:t>2- Una vez realizada la descarga, este mismo se ejecuto trayendo aparejada la propagación del malware por el sistema. En este caso el malware es un ransonware , lo que produjo una inhabilitación total y la encriptación de la información.</a:t>
            </a:r>
          </a:p>
          <a:p>
            <a:pPr lvl="1">
              <a:lnSpc>
                <a:spcPct val="107000"/>
              </a:lnSpc>
            </a:pPr>
            <a:endParaRPr lang="es-AR" sz="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s-ES" sz="1600" dirty="0">
                <a:effectLst/>
                <a:latin typeface="Calibri" panose="020F0502020204030204" pitchFamily="34" charset="0"/>
                <a:ea typeface="Calibri" panose="020F0502020204030204" pitchFamily="34" charset="0"/>
                <a:cs typeface="Times New Roman" panose="02020603050405020304" pitchFamily="18" charset="0"/>
              </a:rPr>
              <a:t>3- Una vez ejecutado el ransonware se procedió a acceder a la utilidad  VSSADMIN.exe para eliminar todas las copia de volúmenes presente en las computadoras. Esta utilidad requiere de privilegios administrativos para ejecutarse por lo cual seguramente al ejecutar el instalador se deben haber otorgado tales permiso. </a:t>
            </a:r>
          </a:p>
          <a:p>
            <a:pPr lvl="1">
              <a:lnSpc>
                <a:spcPct val="107000"/>
              </a:lnSpc>
            </a:pPr>
            <a:endParaRPr lang="es-AR" sz="7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s-ES" sz="1600" dirty="0">
                <a:effectLst/>
                <a:latin typeface="Calibri" panose="020F0502020204030204" pitchFamily="34" charset="0"/>
                <a:ea typeface="Calibri" panose="020F0502020204030204" pitchFamily="34" charset="0"/>
                <a:cs typeface="Times New Roman" panose="02020603050405020304" pitchFamily="18" charset="0"/>
              </a:rPr>
              <a:t>4- A posterior se comenzó la ejecución de un archivo llamado HDa0Q8XU.exe con un total de 13 veces el cual fue descargado de forma automática</a:t>
            </a:r>
            <a:r>
              <a:rPr lang="es-ES" sz="1600" dirty="0">
                <a:effectLst/>
                <a:latin typeface="Roboto" panose="02000000000000000000" pitchFamily="2" charset="0"/>
                <a:ea typeface="Calibri" panose="020F0502020204030204" pitchFamily="34" charset="0"/>
                <a:cs typeface="Times New Roman" panose="02020603050405020304" pitchFamily="18" charset="0"/>
              </a:rPr>
              <a:t>. </a:t>
            </a:r>
            <a:r>
              <a:rPr lang="es-ES" sz="1600" dirty="0">
                <a:effectLst/>
                <a:latin typeface="Calibri" panose="020F0502020204030204" pitchFamily="34" charset="0"/>
                <a:ea typeface="Calibri" panose="020F0502020204030204" pitchFamily="34" charset="0"/>
                <a:cs typeface="Calibri" panose="020F0502020204030204" pitchFamily="34" charset="0"/>
              </a:rPr>
              <a:t>Se descargaron 2 archivos:</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US"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C:\Users\admin\AppData\Local\Temp\HDa0Q8XU.exe</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C:\Users\admin\AppData\Local\Temp\lGwUImoN.exe</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50181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148022" y="278535"/>
            <a:ext cx="9895951" cy="1033669"/>
          </a:xfrm>
          <a:prstGeom prst="rect">
            <a:avLst/>
          </a:prstGeom>
        </p:spPr>
        <p:txBody>
          <a:bodyPr vert="horz" lIns="91440" tIns="45720" rIns="91440" bIns="45720" rtlCol="0" anchor="ctr">
            <a:normAutofit fontScale="85000" lnSpcReduction="20000"/>
          </a:bodyPr>
          <a:lstStyle/>
          <a:p>
            <a:pPr algn="ctr">
              <a:lnSpc>
                <a:spcPct val="90000"/>
              </a:lnSpc>
              <a:spcBef>
                <a:spcPct val="0"/>
              </a:spcBef>
              <a:spcAft>
                <a:spcPts val="600"/>
              </a:spcAft>
            </a:pPr>
            <a:r>
              <a:rPr lang="en-US" sz="4000" kern="1200" dirty="0">
                <a:solidFill>
                  <a:srgbClr val="FFFFFF"/>
                </a:solidFill>
                <a:latin typeface="+mj-lt"/>
                <a:ea typeface="+mj-ea"/>
                <a:cs typeface="+mj-cs"/>
              </a:rPr>
              <a:t>OBJETIVO 4</a:t>
            </a:r>
          </a:p>
          <a:p>
            <a:pPr marL="285750" marR="0" lvl="0" algn="ctr" defTabSz="914400" rtl="0" eaLnBrk="1" fontAlgn="auto" latinLnBrk="0" hangingPunct="1">
              <a:lnSpc>
                <a:spcPct val="90000"/>
              </a:lnSpc>
              <a:spcBef>
                <a:spcPts val="0"/>
              </a:spcBef>
              <a:spcAft>
                <a:spcPts val="600"/>
              </a:spcAft>
              <a:buClrTx/>
              <a:buSzTx/>
              <a:tabLst/>
              <a:defRPr/>
            </a:pPr>
            <a:r>
              <a:rPr kumimoji="0" lang="es-ES" sz="2000" b="0" i="0" u="none" strike="noStrike" kern="1200" cap="none" spc="0" normalizeH="0" baseline="0" noProof="0" dirty="0">
                <a:ln>
                  <a:noFill/>
                </a:ln>
                <a:solidFill>
                  <a:srgbClr val="FFFF00"/>
                </a:solidFill>
                <a:effectLst/>
                <a:uLnTx/>
                <a:uFillTx/>
                <a:latin typeface="Calibri" panose="020F0502020204030204"/>
                <a:ea typeface="+mn-ea"/>
                <a:cs typeface="+mn-cs"/>
              </a:rPr>
              <a:t>Diseñar una solución para evitar que este tipo de incidentes y mejorar la postura de ciberseguridad de Corporacion Luxor</a:t>
            </a:r>
          </a:p>
          <a:p>
            <a:pPr>
              <a:lnSpc>
                <a:spcPct val="90000"/>
              </a:lnSpc>
              <a:spcBef>
                <a:spcPct val="0"/>
              </a:spcBef>
              <a:spcAft>
                <a:spcPts val="600"/>
              </a:spcAft>
            </a:pPr>
            <a:endParaRPr lang="en-US" sz="15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36B987AA-DAE4-A752-31A8-C3055E397EBF}"/>
              </a:ext>
            </a:extLst>
          </p:cNvPr>
          <p:cNvSpPr txBox="1"/>
          <p:nvPr/>
        </p:nvSpPr>
        <p:spPr>
          <a:xfrm>
            <a:off x="4443426" y="1706960"/>
            <a:ext cx="4347648" cy="553998"/>
          </a:xfrm>
          <a:prstGeom prst="rect">
            <a:avLst/>
          </a:prstGeom>
          <a:noFill/>
        </p:spPr>
        <p:txBody>
          <a:bodyPr wrap="square" rtlCol="0">
            <a:spAutoFit/>
          </a:bodyPr>
          <a:lstStyle/>
          <a:p>
            <a:r>
              <a:rPr lang="en-US" sz="3000" dirty="0" err="1"/>
              <a:t>Propuestas</a:t>
            </a:r>
            <a:r>
              <a:rPr lang="en-US" sz="3000" dirty="0"/>
              <a:t> de </a:t>
            </a:r>
            <a:r>
              <a:rPr lang="en-US" sz="3000" dirty="0" err="1"/>
              <a:t>Mejoras</a:t>
            </a:r>
            <a:r>
              <a:rPr lang="en-US" sz="3000" dirty="0"/>
              <a:t> </a:t>
            </a:r>
            <a:endParaRPr lang="es-AR" sz="3000" dirty="0"/>
          </a:p>
        </p:txBody>
      </p:sp>
      <p:sp>
        <p:nvSpPr>
          <p:cNvPr id="4" name="CuadroTexto 3">
            <a:extLst>
              <a:ext uri="{FF2B5EF4-FFF2-40B4-BE49-F238E27FC236}">
                <a16:creationId xmlns:a16="http://schemas.microsoft.com/office/drawing/2014/main" id="{09858FF9-C9D7-03A6-5036-97A859FE77AD}"/>
              </a:ext>
            </a:extLst>
          </p:cNvPr>
          <p:cNvSpPr txBox="1"/>
          <p:nvPr/>
        </p:nvSpPr>
        <p:spPr>
          <a:xfrm>
            <a:off x="822781" y="2370487"/>
            <a:ext cx="10546432" cy="4285917"/>
          </a:xfrm>
          <a:prstGeom prst="rect">
            <a:avLst/>
          </a:prstGeom>
          <a:noFill/>
        </p:spPr>
        <p:txBody>
          <a:bodyPr wrap="square" rtlCol="0">
            <a:spAutoFit/>
          </a:bodyPr>
          <a:lstStyle/>
          <a:p>
            <a:r>
              <a:rPr lang="es-ES" dirty="0"/>
              <a:t>De acuerdo al incidente sufrido se sugiere:</a:t>
            </a:r>
          </a:p>
          <a:p>
            <a:endParaRPr lang="es-ES" dirty="0"/>
          </a:p>
          <a:p>
            <a:pPr marL="342900" lvl="0" indent="-342900">
              <a:lnSpc>
                <a:spcPct val="107000"/>
              </a:lnSpc>
              <a:buFont typeface="Calibri" panose="020F0502020204030204" pitchFamily="34" charset="0"/>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Fortalecer las medidas de seguridad de la red teniendo siempre actualizados los sistemas con los últimos parches de seguridad.</a:t>
            </a:r>
          </a:p>
          <a:p>
            <a:pPr marL="342900" lvl="0" indent="-342900">
              <a:lnSpc>
                <a:spcPct val="107000"/>
              </a:lnSpc>
              <a:buFont typeface="Calibri" panose="020F0502020204030204" pitchFamily="34" charset="0"/>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 implementar sistemas de detección de intrusos (IDS) con el fin de monitorear el trafico de datos que se transfieren entre redes publicas y privadas. </a:t>
            </a:r>
          </a:p>
          <a:p>
            <a:pPr marL="342900" lvl="0" indent="-342900">
              <a:lnSpc>
                <a:spcPct val="107000"/>
              </a:lnSpc>
              <a:buFont typeface="Calibri" panose="020F0502020204030204" pitchFamily="34" charset="0"/>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Introducir también sistemas de prevención de intrusiones </a:t>
            </a:r>
            <a:r>
              <a:rPr lang="es-ES" sz="1800" dirty="0">
                <a:effectLst/>
                <a:latin typeface="Calibri" panose="020F0502020204030204" pitchFamily="34" charset="0"/>
                <a:ea typeface="Calibri" panose="020F0502020204030204" pitchFamily="34" charset="0"/>
                <a:cs typeface="Times New Roman" panose="02020603050405020304" pitchFamily="18" charset="0"/>
              </a:rPr>
              <a:t>(IPS)</a:t>
            </a:r>
            <a:r>
              <a:rPr lang="es-AR" sz="1800" dirty="0">
                <a:effectLst/>
                <a:latin typeface="Calibri" panose="020F0502020204030204" pitchFamily="34" charset="0"/>
                <a:ea typeface="Calibri" panose="020F0502020204030204" pitchFamily="34" charset="0"/>
                <a:cs typeface="Times New Roman" panose="02020603050405020304" pitchFamily="18" charset="0"/>
              </a:rPr>
              <a:t>con el fin de filtrar los paquetes de datos que se van a recibir o no. </a:t>
            </a:r>
          </a:p>
          <a:p>
            <a:pPr marL="342900" lvl="0" indent="-342900">
              <a:lnSpc>
                <a:spcPct val="107000"/>
              </a:lnSpc>
              <a:buFont typeface="Calibri" panose="020F0502020204030204" pitchFamily="34" charset="0"/>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Colocar FIREWALL que sean capas de filtrar la información a las que los empleados de la empresa puedan acceder. Dar un manejo libre de internet a los empleados es un error siempre y cuando estas personas no estén capacitadas y sean capaces de diferenciar y concientizar de los problemas que pueden acarrear una manipulación errónea de la red. </a:t>
            </a:r>
          </a:p>
          <a:p>
            <a:pPr marL="457200">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s-AR" dirty="0"/>
          </a:p>
        </p:txBody>
      </p:sp>
    </p:spTree>
    <p:extLst>
      <p:ext uri="{BB962C8B-B14F-4D97-AF65-F5344CB8AC3E}">
        <p14:creationId xmlns:p14="http://schemas.microsoft.com/office/powerpoint/2010/main" val="4728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6C8BA2F-2D46-7814-3608-0F62603AF751}"/>
              </a:ext>
            </a:extLst>
          </p:cNvPr>
          <p:cNvSpPr txBox="1"/>
          <p:nvPr/>
        </p:nvSpPr>
        <p:spPr>
          <a:xfrm>
            <a:off x="1148022" y="278535"/>
            <a:ext cx="9895951" cy="1033669"/>
          </a:xfrm>
          <a:prstGeom prst="rect">
            <a:avLst/>
          </a:prstGeom>
        </p:spPr>
        <p:txBody>
          <a:bodyPr vert="horz" lIns="91440" tIns="45720" rIns="91440" bIns="45720" rtlCol="0" anchor="ctr">
            <a:normAutofit fontScale="85000" lnSpcReduction="20000"/>
          </a:bodyPr>
          <a:lstStyle/>
          <a:p>
            <a:pPr algn="ctr">
              <a:lnSpc>
                <a:spcPct val="90000"/>
              </a:lnSpc>
              <a:spcBef>
                <a:spcPct val="0"/>
              </a:spcBef>
              <a:spcAft>
                <a:spcPts val="600"/>
              </a:spcAft>
            </a:pPr>
            <a:r>
              <a:rPr lang="en-US" sz="4000" kern="1200" dirty="0">
                <a:solidFill>
                  <a:srgbClr val="FFFFFF"/>
                </a:solidFill>
                <a:latin typeface="+mj-lt"/>
                <a:ea typeface="+mj-ea"/>
                <a:cs typeface="+mj-cs"/>
              </a:rPr>
              <a:t>OBJETIVO 4</a:t>
            </a:r>
          </a:p>
          <a:p>
            <a:pPr marL="285750" marR="0" lvl="0" algn="ctr" defTabSz="914400" rtl="0" eaLnBrk="1" fontAlgn="auto" latinLnBrk="0" hangingPunct="1">
              <a:lnSpc>
                <a:spcPct val="90000"/>
              </a:lnSpc>
              <a:spcBef>
                <a:spcPts val="0"/>
              </a:spcBef>
              <a:spcAft>
                <a:spcPts val="600"/>
              </a:spcAft>
              <a:buClrTx/>
              <a:buSzTx/>
              <a:tabLst/>
              <a:defRPr/>
            </a:pPr>
            <a:r>
              <a:rPr kumimoji="0" lang="es-ES" sz="2000" b="0" i="0" u="none" strike="noStrike" kern="1200" cap="none" spc="0" normalizeH="0" baseline="0" noProof="0" dirty="0">
                <a:ln>
                  <a:noFill/>
                </a:ln>
                <a:solidFill>
                  <a:srgbClr val="FFFF00"/>
                </a:solidFill>
                <a:effectLst/>
                <a:uLnTx/>
                <a:uFillTx/>
                <a:latin typeface="Calibri" panose="020F0502020204030204"/>
                <a:ea typeface="+mn-ea"/>
                <a:cs typeface="+mn-cs"/>
              </a:rPr>
              <a:t>Diseñar una solución para evitar que este tipo de incidentes y mejorar la postura de ciberseguridad de Corporacion Luxor</a:t>
            </a:r>
          </a:p>
          <a:p>
            <a:pPr>
              <a:lnSpc>
                <a:spcPct val="90000"/>
              </a:lnSpc>
              <a:spcBef>
                <a:spcPct val="0"/>
              </a:spcBef>
              <a:spcAft>
                <a:spcPts val="600"/>
              </a:spcAft>
            </a:pPr>
            <a:endParaRPr lang="en-US" sz="15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36B987AA-DAE4-A752-31A8-C3055E397EBF}"/>
              </a:ext>
            </a:extLst>
          </p:cNvPr>
          <p:cNvSpPr txBox="1"/>
          <p:nvPr/>
        </p:nvSpPr>
        <p:spPr>
          <a:xfrm>
            <a:off x="4443426" y="1706960"/>
            <a:ext cx="4347648" cy="553998"/>
          </a:xfrm>
          <a:prstGeom prst="rect">
            <a:avLst/>
          </a:prstGeom>
          <a:noFill/>
        </p:spPr>
        <p:txBody>
          <a:bodyPr wrap="square" rtlCol="0">
            <a:spAutoFit/>
          </a:bodyPr>
          <a:lstStyle/>
          <a:p>
            <a:r>
              <a:rPr lang="en-US" sz="3000" dirty="0" err="1"/>
              <a:t>Propuestas</a:t>
            </a:r>
            <a:r>
              <a:rPr lang="en-US" sz="3000" dirty="0"/>
              <a:t> de </a:t>
            </a:r>
            <a:r>
              <a:rPr lang="en-US" sz="3000" dirty="0" err="1"/>
              <a:t>Mejoras</a:t>
            </a:r>
            <a:r>
              <a:rPr lang="en-US" sz="3000" dirty="0"/>
              <a:t> </a:t>
            </a:r>
            <a:endParaRPr lang="es-AR" sz="3000" dirty="0"/>
          </a:p>
        </p:txBody>
      </p:sp>
      <p:sp>
        <p:nvSpPr>
          <p:cNvPr id="4" name="CuadroTexto 3">
            <a:extLst>
              <a:ext uri="{FF2B5EF4-FFF2-40B4-BE49-F238E27FC236}">
                <a16:creationId xmlns:a16="http://schemas.microsoft.com/office/drawing/2014/main" id="{09858FF9-C9D7-03A6-5036-97A859FE77AD}"/>
              </a:ext>
            </a:extLst>
          </p:cNvPr>
          <p:cNvSpPr txBox="1"/>
          <p:nvPr/>
        </p:nvSpPr>
        <p:spPr>
          <a:xfrm>
            <a:off x="822781" y="2370487"/>
            <a:ext cx="10546432" cy="4518416"/>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Realizar fuertes campa</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ñas</a:t>
            </a:r>
            <a:r>
              <a:rPr lang="es-ES" sz="1800" dirty="0">
                <a:effectLst/>
                <a:latin typeface="Calibri" panose="020F0502020204030204" pitchFamily="34" charset="0"/>
                <a:ea typeface="Calibri" panose="020F0502020204030204" pitchFamily="34" charset="0"/>
                <a:cs typeface="Times New Roman" panose="02020603050405020304" pitchFamily="18" charset="0"/>
              </a:rPr>
              <a:t> de concientización con respecto a la ciberseguridad y la seguridad de la información. Instruir de forma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periodica</a:t>
            </a:r>
            <a:r>
              <a:rPr lang="es-ES" sz="1800" dirty="0">
                <a:effectLst/>
                <a:latin typeface="Calibri" panose="020F0502020204030204" pitchFamily="34" charset="0"/>
                <a:ea typeface="Calibri" panose="020F0502020204030204" pitchFamily="34" charset="0"/>
                <a:cs typeface="Times New Roman" panose="02020603050405020304" pitchFamily="18" charset="0"/>
              </a:rPr>
              <a:t> al personal con respecto a la importancia de una buena seguridad. Realizar ataque controlados durante el mes para ver si la capacitación brindada esta dando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futos</a:t>
            </a:r>
            <a:r>
              <a:rPr lang="es-ES" sz="1800" dirty="0">
                <a:effectLst/>
                <a:latin typeface="Calibri" panose="020F0502020204030204" pitchFamily="34" charset="0"/>
                <a:ea typeface="Calibri" panose="020F0502020204030204" pitchFamily="34" charset="0"/>
                <a:cs typeface="Times New Roman" panose="02020603050405020304" pitchFamily="18" charset="0"/>
              </a:rPr>
              <a:t>. Para obtener un resultado real es indispensable que nadie sepa del día ni la hora de ataque, ya que esto nos daría resultados negativos y el fin del ejercicio no serviría.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Realizar un bloqueo mediante software de los puertos USB y que solo sean capas de leer información de un dispositivo de almacenamiento externo con la autorización de algún supervisor o del equipo técnico, con previa verificación de su contenido.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Realizar una buena distribución de permisos de accesos y que una vez que ese personal quede desafectado de la empresa , esos permisos inmediatamente sean revocados.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Algo muy importante es la entrega de equipos para el trabajo remoto. Realizar una formateo bit a bit para que el nuevo empleado no sea capas de levantar información sensible de la empresa. Por que hay que tener en cuenta quien fue el personal que utilizo ese ordenador antes y que puesto ocupaba dentro de la misma.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9593763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1248</Words>
  <Application>Microsoft Office PowerPoint</Application>
  <PresentationFormat>Panorámica</PresentationFormat>
  <Paragraphs>85</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Roboto</vt:lpstr>
      <vt:lpstr>Wingdings</vt:lpstr>
      <vt:lpstr>Tema de Office</vt:lpstr>
      <vt:lpstr>Propuesta de mejoras sobre posturas en seguridad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mejoras sobre posturas en seguridad</dc:title>
  <dc:creator>exequiel diaz</dc:creator>
  <cp:lastModifiedBy>exequiel diaz</cp:lastModifiedBy>
  <cp:revision>3</cp:revision>
  <dcterms:created xsi:type="dcterms:W3CDTF">2023-03-26T14:13:12Z</dcterms:created>
  <dcterms:modified xsi:type="dcterms:W3CDTF">2023-03-26T16:42:23Z</dcterms:modified>
</cp:coreProperties>
</file>