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M5XUN3Mptc5QJkrTMi4ruTVuO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abbb0cad_5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abbb0cad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6abbb0ca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6abbb0c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6abbb0cad_5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6abbb0ca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6abbb0cad_5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6abbb0cad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6abbb0cad_5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6abbb0cad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abbb0c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abbb0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6abbb0ca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6abbb0c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6abbb0ca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6abbb0c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AiresCold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16abbb0cad_5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50" y="451825"/>
            <a:ext cx="478365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16abbb0cad_5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100" y="451825"/>
            <a:ext cx="574357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16abbb0cad_5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50" y="4271350"/>
            <a:ext cx="5532075" cy="22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0" y="143265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Modelo de datos</a:t>
            </a:r>
            <a:endParaRPr b="1" sz="3000"/>
          </a:p>
        </p:txBody>
      </p:sp>
      <p:cxnSp>
        <p:nvCxnSpPr>
          <p:cNvPr id="183" name="Google Shape;18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850" y="2505075"/>
            <a:ext cx="5065850" cy="36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Data Stage</a:t>
            </a:r>
            <a:endParaRPr/>
          </a:p>
        </p:txBody>
      </p:sp>
      <p:sp>
        <p:nvSpPr>
          <p:cNvPr id="186" name="Google Shape;186;p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Data Mart</a:t>
            </a:r>
            <a:endParaRPr/>
          </a:p>
        </p:txBody>
      </p:sp>
      <p:sp>
        <p:nvSpPr>
          <p:cNvPr id="187" name="Google Shape;187;p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300" y="2505075"/>
            <a:ext cx="5183100" cy="36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0"/>
          <p:cNvSpPr txBox="1"/>
          <p:nvPr/>
        </p:nvSpPr>
        <p:spPr>
          <a:xfrm>
            <a:off x="641252" y="10685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3900" y="3101000"/>
            <a:ext cx="2200149" cy="176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725" y="3138350"/>
            <a:ext cx="2522875" cy="1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4725" y="4976675"/>
            <a:ext cx="2522872" cy="1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3900" y="5161825"/>
            <a:ext cx="2200150" cy="15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6850" y="3631075"/>
            <a:ext cx="2921575" cy="29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7840550" y="2645463"/>
            <a:ext cx="3478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Tecnologías web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641250" y="2666450"/>
            <a:ext cx="3861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Tecnologías de integración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075" y="4737000"/>
            <a:ext cx="2732775" cy="1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075" y="3765550"/>
            <a:ext cx="2732774" cy="12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abbb0cad_0_28"/>
          <p:cNvSpPr txBox="1"/>
          <p:nvPr/>
        </p:nvSpPr>
        <p:spPr>
          <a:xfrm>
            <a:off x="641252" y="10685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s-C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nologías </a:t>
            </a:r>
            <a:r>
              <a:rPr lang="es-CL" sz="4400">
                <a:latin typeface="Calibri"/>
                <a:ea typeface="Calibri"/>
                <a:cs typeface="Calibri"/>
                <a:sym typeface="Calibri"/>
              </a:rPr>
              <a:t>utilizadas.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16abbb0cad_0_28"/>
          <p:cNvSpPr txBox="1"/>
          <p:nvPr/>
        </p:nvSpPr>
        <p:spPr>
          <a:xfrm>
            <a:off x="7840550" y="2645463"/>
            <a:ext cx="3478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Recursos de minería de datos y conocimiento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16abbb0cad_0_28"/>
          <p:cNvSpPr txBox="1"/>
          <p:nvPr/>
        </p:nvSpPr>
        <p:spPr>
          <a:xfrm>
            <a:off x="641250" y="2666450"/>
            <a:ext cx="4317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Tecnologías para el análisis de negocio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316abbb0ca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0" y="5027125"/>
            <a:ext cx="2522874" cy="14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16abbb0cad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50" y="3559325"/>
            <a:ext cx="2522874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16abbb0cad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125" y="3559325"/>
            <a:ext cx="2345566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16abbb0cad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050" y="5029250"/>
            <a:ext cx="2345575" cy="14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16abbb0cad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71625" y="5027125"/>
            <a:ext cx="2522875" cy="14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16abbb0cad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07600" y="3559325"/>
            <a:ext cx="2586900" cy="146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16abbb0cad_0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6050" y="3559325"/>
            <a:ext cx="2345575" cy="1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33" name="Google Shape;233;p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Mejora de la experiencia del cliente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Gestión eficiente del inventario y datos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Automatización</a:t>
            </a:r>
            <a:r>
              <a:rPr lang="es-CL"/>
              <a:t> de procesos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Integración</a:t>
            </a:r>
            <a:r>
              <a:rPr lang="es-CL"/>
              <a:t> con sistemas de pagos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6abbb0cad_5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6abbb0cad_5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316abbb0cad_5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7744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16abbb0cad_5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450" y="0"/>
            <a:ext cx="65745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6abbb0cad_5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6abbb0cad_5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316abbb0cad_5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4737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16abbb0cad_5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375" y="0"/>
            <a:ext cx="57446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56" name="Google Shape;256;p13"/>
          <p:cNvSpPr txBox="1"/>
          <p:nvPr>
            <p:ph idx="1" type="body"/>
          </p:nvPr>
        </p:nvSpPr>
        <p:spPr>
          <a:xfrm>
            <a:off x="838200" y="2684475"/>
            <a:ext cx="10515600" cy="34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En el desarrollo de la página web se presentaron obstáculos, como problemas de compatibilidad entre navegadores, optimización del rendimiento para tiempos de carga rápidos, manejo eficiente de bases de datos, y errores de compilación de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6abbb0cad_5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16abbb0cad_5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316abbb0cad_5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780651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16abbb0cad_5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838" y="1825613"/>
            <a:ext cx="31146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6abbb0cad_0_0"/>
          <p:cNvSpPr txBox="1"/>
          <p:nvPr>
            <p:ph type="ctrTitle"/>
          </p:nvPr>
        </p:nvSpPr>
        <p:spPr>
          <a:xfrm>
            <a:off x="1524000" y="1122368"/>
            <a:ext cx="9144000" cy="9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Introducción</a:t>
            </a:r>
            <a:endParaRPr/>
          </a:p>
        </p:txBody>
      </p:sp>
      <p:sp>
        <p:nvSpPr>
          <p:cNvPr id="91" name="Google Shape;91;g316abbb0cad_0_0"/>
          <p:cNvSpPr txBox="1"/>
          <p:nvPr>
            <p:ph idx="1" type="subTitle"/>
          </p:nvPr>
        </p:nvSpPr>
        <p:spPr>
          <a:xfrm>
            <a:off x="1524000" y="2272700"/>
            <a:ext cx="9144000" cy="389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Integrantes.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Problema/dolor y propuesta de solución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Objetivo general y </a:t>
            </a:r>
            <a:r>
              <a:rPr lang="es-CL"/>
              <a:t>específico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Alcances y limitaciones del proyecto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Metodología del trabajo para el desarrollo de proyectos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RoadMap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Arquitectura de software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Modelo de datos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Tecnologías usadas.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demostración del proyecto.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Resultados obtenidos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Problemas presentados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/>
              <a:t>Conclusión y cierre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6abbb0cad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Mercado pago</a:t>
            </a:r>
            <a:endParaRPr/>
          </a:p>
        </p:txBody>
      </p:sp>
      <p:pic>
        <p:nvPicPr>
          <p:cNvPr id="270" name="Google Shape;270;g316abbb0ca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43225"/>
            <a:ext cx="63319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16abbb0ca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725" y="1605100"/>
            <a:ext cx="4717075" cy="251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6abbb0cad_0_23"/>
          <p:cNvSpPr txBox="1"/>
          <p:nvPr>
            <p:ph type="ctrTitle"/>
          </p:nvPr>
        </p:nvSpPr>
        <p:spPr>
          <a:xfrm>
            <a:off x="1414100" y="22481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277" name="Google Shape;277;g316abbb0cad_0_23"/>
          <p:cNvSpPr txBox="1"/>
          <p:nvPr>
            <p:ph idx="1" type="subTitle"/>
          </p:nvPr>
        </p:nvSpPr>
        <p:spPr>
          <a:xfrm>
            <a:off x="1524000" y="2832713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Tras el </a:t>
            </a:r>
            <a:r>
              <a:rPr lang="es-CL"/>
              <a:t>desarrollo</a:t>
            </a:r>
            <a:r>
              <a:rPr lang="es-CL"/>
              <a:t> del e-commerce aún </a:t>
            </a:r>
            <a:r>
              <a:rPr lang="es-CL"/>
              <a:t>está</a:t>
            </a:r>
            <a:r>
              <a:rPr lang="es-CL"/>
              <a:t> en su versión de prototipo, pero con cambios significativos durante el transcurso del proyecto, compras, agregar, eliminar, modificar, actualizar compras en tiempo real y minería de datos de la factura de ventas para una mejor toma de decisiones son los hitos conseguidos en el transcurso del proyecto además de nuevo conocimiento técnico adquirido y metas personales de cada actor.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Franco ventura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 de datos, analisis de datos y mineria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toro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PMO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Organización, Arquitectura TI,  APis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Equipo scrum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Programación web, QA,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versión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control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 airescold se ve con la necesidad de adaptarse a las nuevas tecnologías para vender sus aires acondicionados de temporada con el fin de aumentar la demanda y realizar análisis de negocios para la toma de soluciones a futuro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empresa se toma la decisión de realizar un e-commerce de venta de aires acondicionados pagando con mercadoPago y la elaboración de un EDA junto a minería para una mejor toma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futuro.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una página de venta 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aires acondicionados para comprador, administrador, opciones de consulta, login, registro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de aires acondicionados mediante el e-commerce de airescold con la vía de pago de mercadoPago.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-278450" y="148379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>
            <p:ph idx="1" type="subTitle"/>
          </p:nvPr>
        </p:nvSpPr>
        <p:spPr>
          <a:xfrm>
            <a:off x="1385425" y="2307975"/>
            <a:ext cx="9144000" cy="393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-CL" sz="2260"/>
              <a:t>Alcances</a:t>
            </a:r>
            <a:endParaRPr sz="2260"/>
          </a:p>
          <a:p>
            <a:pPr indent="-37211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60"/>
              <a:buChar char="●"/>
            </a:pPr>
            <a:r>
              <a:rPr lang="es-CL" sz="2260"/>
              <a:t>Catálogo de productos con imágenes, descripciones, precios y especificaciones</a:t>
            </a:r>
            <a:endParaRPr sz="226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-CL" sz="2260"/>
              <a:t> técnicas.</a:t>
            </a:r>
            <a:endParaRPr sz="2260"/>
          </a:p>
          <a:p>
            <a:pPr indent="-37211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60"/>
              <a:buChar char="●"/>
            </a:pPr>
            <a:r>
              <a:rPr lang="es-CL" sz="2260"/>
              <a:t>Carrito de compras funcional para agregar, eliminar y modificar productos.</a:t>
            </a:r>
            <a:endParaRPr sz="226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-CL" sz="2260"/>
              <a:t>Limitaciones</a:t>
            </a:r>
            <a:endParaRPr sz="2260"/>
          </a:p>
          <a:p>
            <a:pPr indent="-37211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60"/>
              <a:buChar char="●"/>
            </a:pPr>
            <a:r>
              <a:rPr lang="es-CL" sz="2260"/>
              <a:t>El tiempo del desarrollo </a:t>
            </a:r>
            <a:r>
              <a:rPr lang="es-CL" sz="2260"/>
              <a:t>depende</a:t>
            </a:r>
            <a:r>
              <a:rPr lang="es-CL" sz="2260"/>
              <a:t> de la complejidad de lo </a:t>
            </a:r>
            <a:r>
              <a:rPr lang="es-CL" sz="2260"/>
              <a:t>solicitado</a:t>
            </a:r>
            <a:r>
              <a:rPr lang="es-CL" sz="2260"/>
              <a:t> para la </a:t>
            </a:r>
            <a:r>
              <a:rPr lang="es-CL" sz="2260"/>
              <a:t>página</a:t>
            </a:r>
            <a:r>
              <a:rPr lang="es-CL" sz="2260"/>
              <a:t> web, claridad en los requerimientos.</a:t>
            </a:r>
            <a:endParaRPr sz="2260"/>
          </a:p>
          <a:p>
            <a:pPr indent="-37211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0"/>
              <a:buChar char="●"/>
            </a:pPr>
            <a:r>
              <a:rPr lang="es-CL" sz="2260"/>
              <a:t>Los usuarios y administradores requieren de una </a:t>
            </a:r>
            <a:r>
              <a:rPr lang="es-CL" sz="2260"/>
              <a:t>conexión</a:t>
            </a:r>
            <a:r>
              <a:rPr lang="es-CL" sz="2260"/>
              <a:t> a internet </a:t>
            </a:r>
            <a:r>
              <a:rPr lang="es-CL" sz="2260"/>
              <a:t>aceptable o podria experimentar interrupciones.</a:t>
            </a:r>
            <a:endParaRPr sz="22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860"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6"/>
          <p:cNvSpPr txBox="1"/>
          <p:nvPr/>
        </p:nvSpPr>
        <p:spPr>
          <a:xfrm>
            <a:off x="573775" y="2871275"/>
            <a:ext cx="4937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se desarrolló ocupando la metodología Scrum cumpliendo con los roles asignados, reuniones diarias, objetivos a alcanzar, retrospectiva por cada tarea y retrospectiva final.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225" y="2741236"/>
            <a:ext cx="6376326" cy="333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75" y="2200600"/>
            <a:ext cx="10874224" cy="3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-73275" y="1125018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875" y="2272950"/>
            <a:ext cx="7741816" cy="43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