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rExIQ2P1oQAUbSCkdZaWxPE6q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b7c22800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fb7c22800d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b03804f5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b03804f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b03804f5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b03804f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b03804f5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b03804f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rive.google.com/drive/folders/1D0kOh7Td2RPy-7BPyjyUVzCpral3fr0D?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spreadsheets/d/1ZPfTibdWFCpHo7u5ma4cgqhgtzWFcR7U/edit?gid=1911057681#gid=191105768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7.png"/><Relationship Id="rId8"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spreadsheets/d/14fUtiIce_2c9qS3zJYcXm21nrFjwiGPJ/edit?usp=drive_link&amp;ouid=117192360844811438578&amp;rtpof=true&amp;sd=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spreadsheets/d/1End1vMHDQ0cP4BIZ9LVfluZLAprXltrw/edit?gid=1562700785#gid=156270078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spreadsheets/d/13SEO19naTzzyM5u_JVNQA8JlKYuKrDza/edit?gid=753421694#gid=7534216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spreadsheets/d/1eTet2MwgauAWVu4dw0_eeIGksQebvlJP/edit?usp=drive_link&amp;ouid=117192360844811438578&amp;rtpof=true&amp;sd=true" TargetMode="External"/><Relationship Id="rId4" Type="http://schemas.openxmlformats.org/officeDocument/2006/relationships/hyperlink" Target="https://docs.google.com/spreadsheets/d/1eTet2MwgauAWVu4dw0_eeIGksQebvlJP/edit?usp=drive_link&amp;ouid=117192360844811438578&amp;rtpof=true&amp;sd=true" TargetMode="External"/><Relationship Id="rId5" Type="http://schemas.openxmlformats.org/officeDocument/2006/relationships/hyperlink" Target="https://docs.google.com/spreadsheets/d/1eTet2MwgauAWVu4dw0_eeIGksQebvlJP/edit?usp=drive_link&amp;ouid=117192360844811438578&amp;rtpof=true&amp;sd=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52150" y="1524000"/>
            <a:ext cx="10487700" cy="137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a:t>
            </a:r>
            <a:r>
              <a:rPr lang="es-CL" sz="2800"/>
              <a:t>Sistema Avanzado de Inventario y Ventas Online para Aires Acondicionados: Gestión, Pagos y Sincronización en Tiempo Real</a:t>
            </a:r>
            <a:r>
              <a:rPr lang="es-CL" sz="3200"/>
              <a:t>”</a:t>
            </a:r>
            <a:endParaRPr/>
          </a:p>
        </p:txBody>
      </p:sp>
      <p:sp>
        <p:nvSpPr>
          <p:cNvPr id="85" name="Google Shape;85;p1"/>
          <p:cNvSpPr txBox="1"/>
          <p:nvPr>
            <p:ph idx="1" type="subTitle"/>
          </p:nvPr>
        </p:nvSpPr>
        <p:spPr>
          <a:xfrm>
            <a:off x="721800" y="3157050"/>
            <a:ext cx="10748400" cy="3538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[Puente Alto]</a:t>
            </a:r>
            <a:endParaRPr/>
          </a:p>
          <a:p>
            <a:pPr indent="0" lvl="0" marL="0" rtl="0" algn="ctr">
              <a:lnSpc>
                <a:spcPct val="90000"/>
              </a:lnSpc>
              <a:spcBef>
                <a:spcPts val="1000"/>
              </a:spcBef>
              <a:spcAft>
                <a:spcPts val="0"/>
              </a:spcAft>
              <a:buClr>
                <a:schemeClr val="dk1"/>
              </a:buClr>
              <a:buSzPts val="1400"/>
              <a:buNone/>
            </a:pPr>
            <a:r>
              <a:rPr lang="es-CL" sz="1400"/>
              <a:t>2024</a:t>
            </a:r>
            <a:endParaRPr sz="1400"/>
          </a:p>
          <a:p>
            <a:pPr indent="0" lvl="0" marL="0" rtl="0" algn="ctr">
              <a:lnSpc>
                <a:spcPct val="90000"/>
              </a:lnSpc>
              <a:spcBef>
                <a:spcPts val="1000"/>
              </a:spcBef>
              <a:spcAft>
                <a:spcPts val="0"/>
              </a:spcAft>
              <a:buClr>
                <a:schemeClr val="dk1"/>
              </a:buClr>
              <a:buSzPts val="1400"/>
              <a:buNone/>
            </a:pPr>
            <a:r>
              <a:rPr lang="es-CL" sz="1400"/>
              <a:t>Docente Instructor de la Asignatura: Fabian Enrique Saldaño</a:t>
            </a:r>
            <a:endParaRPr sz="1400"/>
          </a:p>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rPr lang="es-CL" sz="1400"/>
              <a:t>Integrantes del Equipo:</a:t>
            </a:r>
            <a:endParaRPr sz="1400"/>
          </a:p>
          <a:p>
            <a:pPr indent="0" lvl="0" marL="0" rtl="0" algn="ctr">
              <a:lnSpc>
                <a:spcPct val="90000"/>
              </a:lnSpc>
              <a:spcBef>
                <a:spcPts val="1000"/>
              </a:spcBef>
              <a:spcAft>
                <a:spcPts val="0"/>
              </a:spcAft>
              <a:buClr>
                <a:schemeClr val="dk1"/>
              </a:buClr>
              <a:buSzPts val="1400"/>
              <a:buNone/>
            </a:pPr>
            <a:r>
              <a:rPr lang="es-CL" sz="1400"/>
              <a:t>Franco Venturas Fuentes</a:t>
            </a:r>
            <a:endParaRPr sz="1400"/>
          </a:p>
          <a:p>
            <a:pPr indent="0" lvl="0" marL="0" rtl="0" algn="ctr">
              <a:lnSpc>
                <a:spcPct val="90000"/>
              </a:lnSpc>
              <a:spcBef>
                <a:spcPts val="1000"/>
              </a:spcBef>
              <a:spcAft>
                <a:spcPts val="0"/>
              </a:spcAft>
              <a:buClr>
                <a:schemeClr val="dk1"/>
              </a:buClr>
              <a:buSzPts val="1400"/>
              <a:buNone/>
            </a:pPr>
            <a:r>
              <a:rPr lang="es-CL" sz="1400"/>
              <a:t>Pablo Toro Arias</a:t>
            </a:r>
            <a:endParaRPr sz="1400"/>
          </a:p>
          <a:p>
            <a:pPr indent="0" lvl="0" marL="0" rtl="0" algn="ctr">
              <a:lnSpc>
                <a:spcPct val="90000"/>
              </a:lnSpc>
              <a:spcBef>
                <a:spcPts val="1000"/>
              </a:spcBef>
              <a:spcAft>
                <a:spcPts val="0"/>
              </a:spcAft>
              <a:buClr>
                <a:schemeClr val="dk1"/>
              </a:buClr>
              <a:buSzPts val="1400"/>
              <a:buNone/>
            </a:pPr>
            <a:r>
              <a:rPr lang="es-CL" sz="1400"/>
              <a:t>Ignacio Alveal Cofre</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641252" y="1068511"/>
            <a:ext cx="10515600" cy="8822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44" name="Google Shape;144;p8"/>
          <p:cNvSpPr txBox="1"/>
          <p:nvPr/>
        </p:nvSpPr>
        <p:spPr>
          <a:xfrm>
            <a:off x="641252" y="2274837"/>
            <a:ext cx="8929468" cy="35146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2200" u="sng" cap="none" strike="noStrike">
                <a:solidFill>
                  <a:schemeClr val="hlink"/>
                </a:solidFill>
                <a:latin typeface="Calibri"/>
                <a:ea typeface="Calibri"/>
                <a:cs typeface="Calibri"/>
                <a:sym typeface="Calibri"/>
                <a:hlinkClick r:id="rId3"/>
              </a:rPr>
              <a:t>Diagramas de Actividades Principales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767649" y="1508292"/>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Responsabilidades</a:t>
            </a:r>
            <a:endParaRPr/>
          </a:p>
        </p:txBody>
      </p:sp>
      <p:sp>
        <p:nvSpPr>
          <p:cNvPr id="150" name="Google Shape;150;p10"/>
          <p:cNvSpPr txBox="1"/>
          <p:nvPr/>
        </p:nvSpPr>
        <p:spPr>
          <a:xfrm>
            <a:off x="908250" y="2833850"/>
            <a:ext cx="7798500" cy="46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sz="1800" u="sng">
                <a:solidFill>
                  <a:schemeClr val="hlink"/>
                </a:solidFill>
                <a:hlinkClick r:id="rId3"/>
              </a:rPr>
              <a:t>PMOinformatica Plantilla Matriz RAM.xls.xlsx - Hojas de cálculo de Google</a:t>
            </a:r>
            <a:endParaRPr b="0" i="0" sz="2100" u="none" cap="none" strike="noStrike">
              <a:solidFill>
                <a:srgbClr val="000000"/>
              </a:solidFill>
              <a:latin typeface="Arial"/>
              <a:ea typeface="Arial"/>
              <a:cs typeface="Arial"/>
              <a:sym typeface="Arial"/>
            </a:endParaRPr>
          </a:p>
        </p:txBody>
      </p:sp>
      <p:sp>
        <p:nvSpPr>
          <p:cNvPr id="151" name="Google Shape;151;p10"/>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pic>
        <p:nvPicPr>
          <p:cNvPr id="157" name="Google Shape;157;p9"/>
          <p:cNvPicPr preferRelativeResize="0"/>
          <p:nvPr/>
        </p:nvPicPr>
        <p:blipFill>
          <a:blip r:embed="rId3">
            <a:alphaModFix/>
          </a:blip>
          <a:stretch>
            <a:fillRect/>
          </a:stretch>
        </p:blipFill>
        <p:spPr>
          <a:xfrm>
            <a:off x="9423900" y="3101000"/>
            <a:ext cx="2200149" cy="1760649"/>
          </a:xfrm>
          <a:prstGeom prst="rect">
            <a:avLst/>
          </a:prstGeom>
          <a:noFill/>
          <a:ln>
            <a:noFill/>
          </a:ln>
        </p:spPr>
      </p:pic>
      <p:pic>
        <p:nvPicPr>
          <p:cNvPr id="158" name="Google Shape;158;p9"/>
          <p:cNvPicPr preferRelativeResize="0"/>
          <p:nvPr/>
        </p:nvPicPr>
        <p:blipFill>
          <a:blip r:embed="rId4">
            <a:alphaModFix/>
          </a:blip>
          <a:stretch>
            <a:fillRect/>
          </a:stretch>
        </p:blipFill>
        <p:spPr>
          <a:xfrm>
            <a:off x="6484725" y="3138350"/>
            <a:ext cx="2522875" cy="1728925"/>
          </a:xfrm>
          <a:prstGeom prst="rect">
            <a:avLst/>
          </a:prstGeom>
          <a:noFill/>
          <a:ln>
            <a:noFill/>
          </a:ln>
        </p:spPr>
      </p:pic>
      <p:pic>
        <p:nvPicPr>
          <p:cNvPr id="159" name="Google Shape;159;p9"/>
          <p:cNvPicPr preferRelativeResize="0"/>
          <p:nvPr/>
        </p:nvPicPr>
        <p:blipFill>
          <a:blip r:embed="rId5">
            <a:alphaModFix/>
          </a:blip>
          <a:stretch>
            <a:fillRect/>
          </a:stretch>
        </p:blipFill>
        <p:spPr>
          <a:xfrm>
            <a:off x="6484725" y="4976675"/>
            <a:ext cx="2522872" cy="1728925"/>
          </a:xfrm>
          <a:prstGeom prst="rect">
            <a:avLst/>
          </a:prstGeom>
          <a:noFill/>
          <a:ln>
            <a:noFill/>
          </a:ln>
        </p:spPr>
      </p:pic>
      <p:pic>
        <p:nvPicPr>
          <p:cNvPr id="160" name="Google Shape;160;p9"/>
          <p:cNvPicPr preferRelativeResize="0"/>
          <p:nvPr/>
        </p:nvPicPr>
        <p:blipFill>
          <a:blip r:embed="rId6">
            <a:alphaModFix/>
          </a:blip>
          <a:stretch>
            <a:fillRect/>
          </a:stretch>
        </p:blipFill>
        <p:spPr>
          <a:xfrm>
            <a:off x="9423900" y="5161825"/>
            <a:ext cx="2200150" cy="1543775"/>
          </a:xfrm>
          <a:prstGeom prst="rect">
            <a:avLst/>
          </a:prstGeom>
          <a:noFill/>
          <a:ln>
            <a:noFill/>
          </a:ln>
        </p:spPr>
      </p:pic>
      <p:pic>
        <p:nvPicPr>
          <p:cNvPr id="161" name="Google Shape;161;p9"/>
          <p:cNvPicPr preferRelativeResize="0"/>
          <p:nvPr/>
        </p:nvPicPr>
        <p:blipFill>
          <a:blip r:embed="rId7">
            <a:alphaModFix/>
          </a:blip>
          <a:stretch>
            <a:fillRect/>
          </a:stretch>
        </p:blipFill>
        <p:spPr>
          <a:xfrm>
            <a:off x="3146850" y="3631075"/>
            <a:ext cx="2921575" cy="2922150"/>
          </a:xfrm>
          <a:prstGeom prst="rect">
            <a:avLst/>
          </a:prstGeom>
          <a:noFill/>
          <a:ln>
            <a:noFill/>
          </a:ln>
        </p:spPr>
      </p:pic>
      <p:sp>
        <p:nvSpPr>
          <p:cNvPr id="162" name="Google Shape;162;p9"/>
          <p:cNvSpPr txBox="1"/>
          <p:nvPr/>
        </p:nvSpPr>
        <p:spPr>
          <a:xfrm>
            <a:off x="7840550" y="2645463"/>
            <a:ext cx="3478800" cy="24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Tecnologías</a:t>
            </a:r>
            <a:r>
              <a:rPr lang="es-CL" sz="2800">
                <a:solidFill>
                  <a:schemeClr val="dk1"/>
                </a:solidFill>
                <a:latin typeface="Calibri"/>
                <a:ea typeface="Calibri"/>
                <a:cs typeface="Calibri"/>
                <a:sym typeface="Calibri"/>
              </a:rPr>
              <a:t> web</a:t>
            </a:r>
            <a:endParaRPr sz="2800">
              <a:solidFill>
                <a:schemeClr val="dk1"/>
              </a:solidFill>
              <a:latin typeface="Calibri"/>
              <a:ea typeface="Calibri"/>
              <a:cs typeface="Calibri"/>
              <a:sym typeface="Calibri"/>
            </a:endParaRPr>
          </a:p>
        </p:txBody>
      </p:sp>
      <p:sp>
        <p:nvSpPr>
          <p:cNvPr id="163" name="Google Shape;163;p9"/>
          <p:cNvSpPr txBox="1"/>
          <p:nvPr/>
        </p:nvSpPr>
        <p:spPr>
          <a:xfrm>
            <a:off x="641250" y="2666450"/>
            <a:ext cx="3861900" cy="4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Tecnologías</a:t>
            </a:r>
            <a:r>
              <a:rPr lang="es-CL" sz="2800">
                <a:solidFill>
                  <a:schemeClr val="dk1"/>
                </a:solidFill>
                <a:latin typeface="Calibri"/>
                <a:ea typeface="Calibri"/>
                <a:cs typeface="Calibri"/>
                <a:sym typeface="Calibri"/>
              </a:rPr>
              <a:t> de integración</a:t>
            </a:r>
            <a:endParaRPr sz="2800">
              <a:solidFill>
                <a:schemeClr val="dk1"/>
              </a:solidFill>
              <a:latin typeface="Calibri"/>
              <a:ea typeface="Calibri"/>
              <a:cs typeface="Calibri"/>
              <a:sym typeface="Calibri"/>
            </a:endParaRPr>
          </a:p>
        </p:txBody>
      </p:sp>
      <p:pic>
        <p:nvPicPr>
          <p:cNvPr id="164" name="Google Shape;164;p9"/>
          <p:cNvPicPr preferRelativeResize="0"/>
          <p:nvPr/>
        </p:nvPicPr>
        <p:blipFill>
          <a:blip r:embed="rId8">
            <a:alphaModFix/>
          </a:blip>
          <a:stretch>
            <a:fillRect/>
          </a:stretch>
        </p:blipFill>
        <p:spPr>
          <a:xfrm>
            <a:off x="414075" y="4737000"/>
            <a:ext cx="2732775" cy="1816200"/>
          </a:xfrm>
          <a:prstGeom prst="rect">
            <a:avLst/>
          </a:prstGeom>
          <a:noFill/>
          <a:ln>
            <a:noFill/>
          </a:ln>
        </p:spPr>
      </p:pic>
      <p:pic>
        <p:nvPicPr>
          <p:cNvPr id="165" name="Google Shape;165;p9"/>
          <p:cNvPicPr preferRelativeResize="0"/>
          <p:nvPr/>
        </p:nvPicPr>
        <p:blipFill>
          <a:blip r:embed="rId9">
            <a:alphaModFix/>
          </a:blip>
          <a:stretch>
            <a:fillRect/>
          </a:stretch>
        </p:blipFill>
        <p:spPr>
          <a:xfrm>
            <a:off x="414075" y="3765550"/>
            <a:ext cx="2732774" cy="121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fb7c22800d_0_19"/>
          <p:cNvSpPr txBox="1"/>
          <p:nvPr>
            <p:ph type="title"/>
          </p:nvPr>
        </p:nvSpPr>
        <p:spPr>
          <a:xfrm>
            <a:off x="641252" y="106851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sp>
        <p:nvSpPr>
          <p:cNvPr id="171" name="Google Shape;171;g2fb7c22800d_0_19"/>
          <p:cNvSpPr txBox="1"/>
          <p:nvPr/>
        </p:nvSpPr>
        <p:spPr>
          <a:xfrm>
            <a:off x="7840550" y="2645463"/>
            <a:ext cx="3478800" cy="24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Recursos de </a:t>
            </a:r>
            <a:r>
              <a:rPr lang="es-CL" sz="2800">
                <a:solidFill>
                  <a:schemeClr val="dk1"/>
                </a:solidFill>
                <a:latin typeface="Calibri"/>
                <a:ea typeface="Calibri"/>
                <a:cs typeface="Calibri"/>
                <a:sym typeface="Calibri"/>
              </a:rPr>
              <a:t>minería</a:t>
            </a:r>
            <a:r>
              <a:rPr lang="es-CL" sz="2800">
                <a:solidFill>
                  <a:schemeClr val="dk1"/>
                </a:solidFill>
                <a:latin typeface="Calibri"/>
                <a:ea typeface="Calibri"/>
                <a:cs typeface="Calibri"/>
                <a:sym typeface="Calibri"/>
              </a:rPr>
              <a:t> de datos y conocimiento</a:t>
            </a:r>
            <a:endParaRPr sz="2800">
              <a:solidFill>
                <a:schemeClr val="dk1"/>
              </a:solidFill>
              <a:latin typeface="Calibri"/>
              <a:ea typeface="Calibri"/>
              <a:cs typeface="Calibri"/>
              <a:sym typeface="Calibri"/>
            </a:endParaRPr>
          </a:p>
        </p:txBody>
      </p:sp>
      <p:sp>
        <p:nvSpPr>
          <p:cNvPr id="172" name="Google Shape;172;g2fb7c22800d_0_19"/>
          <p:cNvSpPr txBox="1"/>
          <p:nvPr/>
        </p:nvSpPr>
        <p:spPr>
          <a:xfrm>
            <a:off x="641250" y="2666450"/>
            <a:ext cx="4317000" cy="4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Tecnologías</a:t>
            </a:r>
            <a:r>
              <a:rPr lang="es-CL" sz="2800">
                <a:solidFill>
                  <a:schemeClr val="dk1"/>
                </a:solidFill>
                <a:latin typeface="Calibri"/>
                <a:ea typeface="Calibri"/>
                <a:cs typeface="Calibri"/>
                <a:sym typeface="Calibri"/>
              </a:rPr>
              <a:t> para el </a:t>
            </a:r>
            <a:r>
              <a:rPr lang="es-CL" sz="2800">
                <a:solidFill>
                  <a:schemeClr val="dk1"/>
                </a:solidFill>
                <a:latin typeface="Calibri"/>
                <a:ea typeface="Calibri"/>
                <a:cs typeface="Calibri"/>
                <a:sym typeface="Calibri"/>
              </a:rPr>
              <a:t>análisis</a:t>
            </a:r>
            <a:r>
              <a:rPr lang="es-CL" sz="2800">
                <a:solidFill>
                  <a:schemeClr val="dk1"/>
                </a:solidFill>
                <a:latin typeface="Calibri"/>
                <a:ea typeface="Calibri"/>
                <a:cs typeface="Calibri"/>
                <a:sym typeface="Calibri"/>
              </a:rPr>
              <a:t> de negocio</a:t>
            </a:r>
            <a:endParaRPr sz="2800">
              <a:solidFill>
                <a:schemeClr val="dk1"/>
              </a:solidFill>
              <a:latin typeface="Calibri"/>
              <a:ea typeface="Calibri"/>
              <a:cs typeface="Calibri"/>
              <a:sym typeface="Calibri"/>
            </a:endParaRPr>
          </a:p>
        </p:txBody>
      </p:sp>
      <p:pic>
        <p:nvPicPr>
          <p:cNvPr id="173" name="Google Shape;173;g2fb7c22800d_0_19"/>
          <p:cNvPicPr preferRelativeResize="0"/>
          <p:nvPr/>
        </p:nvPicPr>
        <p:blipFill>
          <a:blip r:embed="rId3">
            <a:alphaModFix/>
          </a:blip>
          <a:stretch>
            <a:fillRect/>
          </a:stretch>
        </p:blipFill>
        <p:spPr>
          <a:xfrm>
            <a:off x="641250" y="5027125"/>
            <a:ext cx="2522874" cy="1447500"/>
          </a:xfrm>
          <a:prstGeom prst="rect">
            <a:avLst/>
          </a:prstGeom>
          <a:noFill/>
          <a:ln>
            <a:noFill/>
          </a:ln>
        </p:spPr>
      </p:pic>
      <p:pic>
        <p:nvPicPr>
          <p:cNvPr id="174" name="Google Shape;174;g2fb7c22800d_0_19"/>
          <p:cNvPicPr preferRelativeResize="0"/>
          <p:nvPr/>
        </p:nvPicPr>
        <p:blipFill>
          <a:blip r:embed="rId4">
            <a:alphaModFix/>
          </a:blip>
          <a:stretch>
            <a:fillRect/>
          </a:stretch>
        </p:blipFill>
        <p:spPr>
          <a:xfrm>
            <a:off x="641250" y="3559325"/>
            <a:ext cx="2522874" cy="1467800"/>
          </a:xfrm>
          <a:prstGeom prst="rect">
            <a:avLst/>
          </a:prstGeom>
          <a:noFill/>
          <a:ln>
            <a:noFill/>
          </a:ln>
        </p:spPr>
      </p:pic>
      <p:pic>
        <p:nvPicPr>
          <p:cNvPr id="175" name="Google Shape;175;g2fb7c22800d_0_19"/>
          <p:cNvPicPr preferRelativeResize="0"/>
          <p:nvPr/>
        </p:nvPicPr>
        <p:blipFill>
          <a:blip r:embed="rId5">
            <a:alphaModFix/>
          </a:blip>
          <a:stretch>
            <a:fillRect/>
          </a:stretch>
        </p:blipFill>
        <p:spPr>
          <a:xfrm>
            <a:off x="3164125" y="3559325"/>
            <a:ext cx="2345566" cy="1467800"/>
          </a:xfrm>
          <a:prstGeom prst="rect">
            <a:avLst/>
          </a:prstGeom>
          <a:noFill/>
          <a:ln>
            <a:noFill/>
          </a:ln>
        </p:spPr>
      </p:pic>
      <p:pic>
        <p:nvPicPr>
          <p:cNvPr id="176" name="Google Shape;176;g2fb7c22800d_0_19"/>
          <p:cNvPicPr preferRelativeResize="0"/>
          <p:nvPr/>
        </p:nvPicPr>
        <p:blipFill>
          <a:blip r:embed="rId6">
            <a:alphaModFix/>
          </a:blip>
          <a:stretch>
            <a:fillRect/>
          </a:stretch>
        </p:blipFill>
        <p:spPr>
          <a:xfrm>
            <a:off x="6726050" y="5029250"/>
            <a:ext cx="2345575" cy="1447500"/>
          </a:xfrm>
          <a:prstGeom prst="rect">
            <a:avLst/>
          </a:prstGeom>
          <a:noFill/>
          <a:ln>
            <a:noFill/>
          </a:ln>
        </p:spPr>
      </p:pic>
      <p:pic>
        <p:nvPicPr>
          <p:cNvPr id="177" name="Google Shape;177;g2fb7c22800d_0_19"/>
          <p:cNvPicPr preferRelativeResize="0"/>
          <p:nvPr/>
        </p:nvPicPr>
        <p:blipFill>
          <a:blip r:embed="rId7">
            <a:alphaModFix/>
          </a:blip>
          <a:stretch>
            <a:fillRect/>
          </a:stretch>
        </p:blipFill>
        <p:spPr>
          <a:xfrm>
            <a:off x="9071625" y="5027125"/>
            <a:ext cx="2522875" cy="1447500"/>
          </a:xfrm>
          <a:prstGeom prst="rect">
            <a:avLst/>
          </a:prstGeom>
          <a:noFill/>
          <a:ln>
            <a:noFill/>
          </a:ln>
        </p:spPr>
      </p:pic>
      <p:pic>
        <p:nvPicPr>
          <p:cNvPr id="178" name="Google Shape;178;g2fb7c22800d_0_19"/>
          <p:cNvPicPr preferRelativeResize="0"/>
          <p:nvPr/>
        </p:nvPicPr>
        <p:blipFill>
          <a:blip r:embed="rId8">
            <a:alphaModFix/>
          </a:blip>
          <a:stretch>
            <a:fillRect/>
          </a:stretch>
        </p:blipFill>
        <p:spPr>
          <a:xfrm>
            <a:off x="9007600" y="3559325"/>
            <a:ext cx="2586900" cy="1467801"/>
          </a:xfrm>
          <a:prstGeom prst="rect">
            <a:avLst/>
          </a:prstGeom>
          <a:noFill/>
          <a:ln>
            <a:noFill/>
          </a:ln>
        </p:spPr>
      </p:pic>
      <p:pic>
        <p:nvPicPr>
          <p:cNvPr id="179" name="Google Shape;179;g2fb7c22800d_0_19"/>
          <p:cNvPicPr preferRelativeResize="0"/>
          <p:nvPr/>
        </p:nvPicPr>
        <p:blipFill>
          <a:blip r:embed="rId9">
            <a:alphaModFix/>
          </a:blip>
          <a:stretch>
            <a:fillRect/>
          </a:stretch>
        </p:blipFill>
        <p:spPr>
          <a:xfrm>
            <a:off x="6726050" y="3559325"/>
            <a:ext cx="2345575" cy="152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698375" y="185267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Estimación de Riesgos</a:t>
            </a:r>
            <a:endParaRPr/>
          </a:p>
        </p:txBody>
      </p:sp>
      <p:sp>
        <p:nvSpPr>
          <p:cNvPr id="185" name="Google Shape;185;p11"/>
          <p:cNvSpPr txBox="1"/>
          <p:nvPr/>
        </p:nvSpPr>
        <p:spPr>
          <a:xfrm>
            <a:off x="698376" y="3418875"/>
            <a:ext cx="5818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2100" u="sng" cap="none" strike="noStrike">
                <a:solidFill>
                  <a:schemeClr val="hlink"/>
                </a:solidFill>
                <a:latin typeface="Calibri"/>
                <a:ea typeface="Calibri"/>
                <a:cs typeface="Calibri"/>
                <a:sym typeface="Calibri"/>
                <a:hlinkClick r:id="rId3"/>
              </a:rPr>
              <a:t>Matriz de Riesgos considerados en el Proyecto</a:t>
            </a:r>
            <a:endParaRPr b="0" i="0" sz="1700" u="none" cap="none" strike="noStrike">
              <a:solidFill>
                <a:srgbClr val="000000"/>
              </a:solidFill>
              <a:latin typeface="Arial"/>
              <a:ea typeface="Arial"/>
              <a:cs typeface="Arial"/>
              <a:sym typeface="Arial"/>
            </a:endParaRPr>
          </a:p>
        </p:txBody>
      </p:sp>
      <p:sp>
        <p:nvSpPr>
          <p:cNvPr id="186" name="Google Shape;186;p11"/>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Planificación</a:t>
            </a:r>
            <a:endParaRPr/>
          </a:p>
        </p:txBody>
      </p:sp>
      <p:sp>
        <p:nvSpPr>
          <p:cNvPr id="192" name="Google Shape;192;p12"/>
          <p:cNvSpPr txBox="1"/>
          <p:nvPr/>
        </p:nvSpPr>
        <p:spPr>
          <a:xfrm>
            <a:off x="2708099" y="2837628"/>
            <a:ext cx="4976400" cy="80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sz="2100" u="sng">
                <a:solidFill>
                  <a:schemeClr val="hlink"/>
                </a:solidFill>
                <a:hlinkClick r:id="rId3"/>
              </a:rPr>
              <a:t>2.RoadMap.xlsx - Hojas de cálculo de Google</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Resumen de Costos Estimados del Proyecto</a:t>
            </a:r>
            <a:endParaRPr/>
          </a:p>
        </p:txBody>
      </p:sp>
      <p:sp>
        <p:nvSpPr>
          <p:cNvPr id="198" name="Google Shape;198;p1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CL" sz="1100">
                <a:latin typeface="Arial"/>
                <a:ea typeface="Arial"/>
                <a:cs typeface="Arial"/>
                <a:sym typeface="Arial"/>
              </a:rPr>
              <a:t>Costos Totales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b="1" lang="es-CL" sz="1100">
                <a:latin typeface="Arial"/>
                <a:ea typeface="Arial"/>
                <a:cs typeface="Arial"/>
                <a:sym typeface="Arial"/>
              </a:rPr>
              <a:t>General:</a:t>
            </a:r>
            <a:r>
              <a:rPr lang="es-CL" sz="1100">
                <a:latin typeface="Arial"/>
                <a:ea typeface="Arial"/>
                <a:cs typeface="Arial"/>
                <a:sym typeface="Arial"/>
              </a:rPr>
              <a:t>: $52.000.000</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s-CL" sz="1100">
                <a:latin typeface="Arial"/>
                <a:ea typeface="Arial"/>
                <a:cs typeface="Arial"/>
                <a:sym typeface="Arial"/>
              </a:rPr>
              <a:t>Herramientas y Software</a:t>
            </a:r>
            <a:r>
              <a:rPr lang="es-CL" sz="1100">
                <a:latin typeface="Arial"/>
                <a:ea typeface="Arial"/>
                <a:cs typeface="Arial"/>
                <a:sym typeface="Arial"/>
              </a:rPr>
              <a:t>:5.814.000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s-CL" sz="1100">
                <a:latin typeface="Arial"/>
                <a:ea typeface="Arial"/>
                <a:cs typeface="Arial"/>
                <a:sym typeface="Arial"/>
              </a:rPr>
              <a:t>Equipamiento</a:t>
            </a:r>
            <a:r>
              <a:rPr lang="es-CL" sz="1100">
                <a:latin typeface="Arial"/>
                <a:ea typeface="Arial"/>
                <a:cs typeface="Arial"/>
                <a:sym typeface="Arial"/>
              </a:rPr>
              <a:t>: $2.500.000</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s-CL" sz="1100">
                <a:latin typeface="Arial"/>
                <a:ea typeface="Arial"/>
                <a:cs typeface="Arial"/>
                <a:sym typeface="Arial"/>
              </a:rPr>
              <a:t>Servicios Externos</a:t>
            </a:r>
            <a:r>
              <a:rPr lang="es-CL" sz="1100">
                <a:latin typeface="Arial"/>
                <a:ea typeface="Arial"/>
                <a:cs typeface="Arial"/>
                <a:sym typeface="Arial"/>
              </a:rPr>
              <a:t>: $14.000.000</a:t>
            </a:r>
            <a:endParaRPr sz="1100">
              <a:latin typeface="Arial"/>
              <a:ea typeface="Arial"/>
              <a:cs typeface="Arial"/>
              <a:sym typeface="Arial"/>
            </a:endParaRPr>
          </a:p>
          <a:p>
            <a:pPr indent="0" lvl="0" marL="457200" rtl="0" algn="l">
              <a:lnSpc>
                <a:spcPct val="115000"/>
              </a:lnSpc>
              <a:spcBef>
                <a:spcPts val="1200"/>
              </a:spcBef>
              <a:spcAft>
                <a:spcPts val="0"/>
              </a:spcAft>
              <a:buNone/>
            </a:pPr>
            <a:r>
              <a:t/>
            </a:r>
            <a:endParaRPr b="1" sz="1100">
              <a:latin typeface="Arial"/>
              <a:ea typeface="Arial"/>
              <a:cs typeface="Arial"/>
              <a:sym typeface="Arial"/>
            </a:endParaRPr>
          </a:p>
          <a:p>
            <a:pPr indent="0" lvl="0" marL="45720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lnSpc>
                <a:spcPct val="115000"/>
              </a:lnSpc>
              <a:spcBef>
                <a:spcPts val="1200"/>
              </a:spcBef>
              <a:spcAft>
                <a:spcPts val="0"/>
              </a:spcAft>
              <a:buNone/>
            </a:pPr>
            <a:r>
              <a:rPr b="1" lang="es-CL" sz="1100" u="sng">
                <a:solidFill>
                  <a:schemeClr val="hlink"/>
                </a:solidFill>
                <a:latin typeface="Arial"/>
                <a:ea typeface="Arial"/>
                <a:cs typeface="Arial"/>
                <a:sym typeface="Arial"/>
                <a:hlinkClick r:id="rId3"/>
              </a:rPr>
              <a:t>Planilla de Costos</a:t>
            </a:r>
            <a:endParaRPr b="1"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25650" y="1110725"/>
            <a:ext cx="6012000" cy="109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sz="4000"/>
              <a:t>Problemática a Resolver</a:t>
            </a:r>
            <a:endParaRPr sz="4000"/>
          </a:p>
        </p:txBody>
      </p:sp>
      <p:sp>
        <p:nvSpPr>
          <p:cNvPr id="91" name="Google Shape;91;p2"/>
          <p:cNvSpPr txBox="1"/>
          <p:nvPr/>
        </p:nvSpPr>
        <p:spPr>
          <a:xfrm>
            <a:off x="641675" y="2326100"/>
            <a:ext cx="10908600" cy="39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700">
                <a:solidFill>
                  <a:schemeClr val="dk1"/>
                </a:solidFill>
                <a:latin typeface="Calibri"/>
                <a:ea typeface="Calibri"/>
                <a:cs typeface="Calibri"/>
                <a:sym typeface="Calibri"/>
              </a:rPr>
              <a:t>La empresa "AiresCold" enfrenta problemas de desintegración tecnológica y procesos manuales fragmentados, lo que genera ineficiencias en la gestión de stock, subcontrataciones, y ventas. La falta de automatización y control ha llevado a retrasos en instalaciones, aumentando la insatisfacción del cliente y la pérdida de competitividad frente a empresas que ofrecen servicios modernos en línea, lo que ha preocupado a la gerencia por la pérdida de proyectos importantes y el estancamiento en el crecimiento de la empresa.</a:t>
            </a:r>
            <a:endParaRPr sz="27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fb03804f59_0_3"/>
          <p:cNvSpPr txBox="1"/>
          <p:nvPr>
            <p:ph type="title"/>
          </p:nvPr>
        </p:nvSpPr>
        <p:spPr>
          <a:xfrm>
            <a:off x="4251125" y="1261100"/>
            <a:ext cx="33288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s-CL" sz="3959" u="sng"/>
              <a:t>Solución</a:t>
            </a:r>
            <a:br>
              <a:rPr lang="es-CL" sz="3959"/>
            </a:br>
            <a:endParaRPr/>
          </a:p>
        </p:txBody>
      </p:sp>
      <p:sp>
        <p:nvSpPr>
          <p:cNvPr id="97" name="Google Shape;97;g2fb03804f59_0_3"/>
          <p:cNvSpPr txBox="1"/>
          <p:nvPr/>
        </p:nvSpPr>
        <p:spPr>
          <a:xfrm>
            <a:off x="521400" y="2426375"/>
            <a:ext cx="11149200" cy="3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000">
                <a:solidFill>
                  <a:schemeClr val="dk1"/>
                </a:solidFill>
                <a:latin typeface="Calibri"/>
                <a:ea typeface="Calibri"/>
                <a:cs typeface="Calibri"/>
                <a:sym typeface="Calibri"/>
              </a:rPr>
              <a:t>La solución propuesta es un sistema integral de gestión de inventarios de aire acondicionado que incluye un sistema CRUD desarrollado en Java, una tienda online en Python Django, y servicios web SOAP para la comunicación entre el sistema de bodega y otras plataformas. La tienda online estará conectada tanto al sistema de bodega de la empresa como a los servicios web del proveedor, permitiendo la consulta en tiempo real del stock de productos, lo que asegura que las ventas y solicitudes de servicios se realicen de manera eficiente. Además, el proyecto incluye la integración de plataformas para asegurar la coherencia entre todos los componentes, utilizando Git para el control de versiones, y pruebas exhaustivas para garantizar el correcto funcionamiento e integración del sistema. Esta solución optimiza la gestión de inventarios, facilita la venta de productos en línea, mejora la eficiencia operativa y ofrece una experiencia de cliente mejorada, asegurando que el negocio pueda escalar y adaptarse a futuras necesidades.</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fb03804f59_0_9"/>
          <p:cNvSpPr txBox="1"/>
          <p:nvPr>
            <p:ph type="title"/>
          </p:nvPr>
        </p:nvSpPr>
        <p:spPr>
          <a:xfrm>
            <a:off x="561475" y="4854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CL" sz="3030" u="sng"/>
              <a:t>Propuesta de Valor</a:t>
            </a:r>
            <a:endParaRPr sz="5000" u="sng"/>
          </a:p>
        </p:txBody>
      </p:sp>
      <p:sp>
        <p:nvSpPr>
          <p:cNvPr id="103" name="Google Shape;103;g2fb03804f59_0_9"/>
          <p:cNvSpPr txBox="1"/>
          <p:nvPr/>
        </p:nvSpPr>
        <p:spPr>
          <a:xfrm>
            <a:off x="561475" y="1704475"/>
            <a:ext cx="10407300" cy="43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400">
                <a:solidFill>
                  <a:schemeClr val="dk1"/>
                </a:solidFill>
                <a:latin typeface="Calibri"/>
                <a:ea typeface="Calibri"/>
                <a:cs typeface="Calibri"/>
                <a:sym typeface="Calibri"/>
              </a:rPr>
              <a:t>1.-Optimizar la Gestión de Inventarios.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2.-Facilitar la Venta de Productos en Línea.</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3.-Consulta en Tiempo Real de Stock.</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4.-Mejorar la Eficiencia Operativa.</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5.-Escalabilidad y Flexibilidad.</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6.-Mejorar la Experiencia del Cliente.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fb03804f59_0_15"/>
          <p:cNvSpPr txBox="1"/>
          <p:nvPr>
            <p:ph type="title"/>
          </p:nvPr>
        </p:nvSpPr>
        <p:spPr>
          <a:xfrm>
            <a:off x="954575" y="10469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s-CL" sz="3959"/>
              <a:t>Objetivo del Proyecto</a:t>
            </a:r>
            <a:br>
              <a:rPr lang="es-CL" sz="3959"/>
            </a:br>
            <a:r>
              <a:rPr lang="es-CL" sz="1979"/>
              <a:t>Qué se Desarrolló como Producto de software.</a:t>
            </a:r>
            <a:br>
              <a:rPr lang="es-CL" sz="3959"/>
            </a:br>
            <a:endParaRPr/>
          </a:p>
        </p:txBody>
      </p:sp>
      <p:sp>
        <p:nvSpPr>
          <p:cNvPr id="109" name="Google Shape;109;g2fb03804f59_0_15"/>
          <p:cNvSpPr txBox="1"/>
          <p:nvPr/>
        </p:nvSpPr>
        <p:spPr>
          <a:xfrm>
            <a:off x="641675" y="2145625"/>
            <a:ext cx="10948800" cy="4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2500">
                <a:solidFill>
                  <a:schemeClr val="dk1"/>
                </a:solidFill>
              </a:rPr>
              <a:t>1.-Sistema CRUD en Java</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b="1" lang="es-CL" sz="2500">
                <a:solidFill>
                  <a:schemeClr val="dk1"/>
                </a:solidFill>
              </a:rPr>
              <a:t>2.-Servicios Web SOAP</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b="1" lang="es-CL" sz="2500">
                <a:solidFill>
                  <a:schemeClr val="dk1"/>
                </a:solidFill>
              </a:rPr>
              <a:t>3.-Tienda Online en Python Django</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b="1" lang="es-CL" sz="2500">
                <a:solidFill>
                  <a:schemeClr val="dk1"/>
                </a:solidFill>
              </a:rPr>
              <a:t>4.-Integración de Plataformas y Control de Versiones</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b="1" lang="es-CL" sz="2500">
                <a:solidFill>
                  <a:schemeClr val="dk1"/>
                </a:solidFill>
              </a:rPr>
              <a:t>5.-Pruebas y Documentación</a:t>
            </a:r>
            <a:endParaRPr b="1" sz="25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756098" y="562725"/>
            <a:ext cx="3020100" cy="132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sz="3800"/>
              <a:t>Alcances</a:t>
            </a:r>
            <a:endParaRPr sz="3800"/>
          </a:p>
        </p:txBody>
      </p:sp>
      <p:sp>
        <p:nvSpPr>
          <p:cNvPr id="115" name="Google Shape;115;p4"/>
          <p:cNvSpPr txBox="1"/>
          <p:nvPr/>
        </p:nvSpPr>
        <p:spPr>
          <a:xfrm>
            <a:off x="756100" y="1599900"/>
            <a:ext cx="11100900" cy="365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Que hace el Sistema:</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Font typeface="Arial"/>
              <a:buNone/>
            </a:pPr>
            <a:r>
              <a:t/>
            </a:r>
            <a:endParaRPr/>
          </a:p>
          <a:p>
            <a:pPr indent="0" lvl="0" marL="0" marR="0" rtl="0" algn="l">
              <a:lnSpc>
                <a:spcPct val="100000"/>
              </a:lnSpc>
              <a:spcBef>
                <a:spcPts val="0"/>
              </a:spcBef>
              <a:spcAft>
                <a:spcPts val="0"/>
              </a:spcAft>
              <a:buClr>
                <a:srgbClr val="000000"/>
              </a:buClr>
              <a:buSzPts val="1800"/>
              <a:buFont typeface="Arial"/>
              <a:buNone/>
            </a:pPr>
            <a:r>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Qué no hace: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Otros Alcances o restricciones: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4"/>
          <p:cNvSpPr txBox="1"/>
          <p:nvPr/>
        </p:nvSpPr>
        <p:spPr>
          <a:xfrm>
            <a:off x="792000" y="2080750"/>
            <a:ext cx="10608000" cy="1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1200">
                <a:solidFill>
                  <a:schemeClr val="dk1"/>
                </a:solidFill>
                <a:latin typeface="Calibri"/>
                <a:ea typeface="Calibri"/>
                <a:cs typeface="Calibri"/>
                <a:sym typeface="Calibri"/>
              </a:rPr>
              <a:t>El sistema desarrollado permite la gestión completa del inventario de aire acondicionado mediante un sistema CRUD en Java con base de datos Oracle, facilitando la administración de productos en la bodega. La tienda online, desarrollada en Python y Django, ofrece a los clientes la capacidad de consultar el stock en tiempo real y realizar compras en línea. Incluye un sistema de pago integrado con MercadoPago, lo que permite a los usuarios efectuar pagos de manera segura y eficiente. Los servicios web SOAP garantizan la comunicación fluida entre el sistema de bodega y la tienda online, así como la integración con el proveedor  para mantener la información actualizada y precisa. Además, el sistema incluye control de versiones con Git y se somete a pruebas exhaustivas para asegurar su correcto funcionamiento e integración</a:t>
            </a:r>
            <a:endParaRPr b="1" sz="2900">
              <a:solidFill>
                <a:schemeClr val="dk1"/>
              </a:solidFill>
              <a:latin typeface="Calibri"/>
              <a:ea typeface="Calibri"/>
              <a:cs typeface="Calibri"/>
              <a:sym typeface="Calibri"/>
            </a:endParaRPr>
          </a:p>
        </p:txBody>
      </p:sp>
      <p:sp>
        <p:nvSpPr>
          <p:cNvPr id="117" name="Google Shape;117;p4"/>
          <p:cNvSpPr txBox="1"/>
          <p:nvPr/>
        </p:nvSpPr>
        <p:spPr>
          <a:xfrm>
            <a:off x="792000" y="3822275"/>
            <a:ext cx="10407300" cy="1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a:solidFill>
                  <a:schemeClr val="dk1"/>
                </a:solidFill>
                <a:latin typeface="Calibri"/>
                <a:ea typeface="Calibri"/>
                <a:cs typeface="Calibri"/>
                <a:sym typeface="Calibri"/>
              </a:rPr>
              <a:t>Qué no hace el Sistema: El sistema no gestiona aspectos relacionados con la logística o el envío físico de productos. Tampoco ofrece soporte para la generación de informes analíticos avanzados más allá de los necesarios para la administración básica del inventario y las operaciones de compra. Aunque incluye la integración con MercadoPago para los pagos, no proporciona funcionalidades para la gestión de fraudes o disputas relacionados con las transacciones.</a:t>
            </a:r>
            <a:endParaRPr b="1">
              <a:solidFill>
                <a:schemeClr val="dk1"/>
              </a:solidFill>
              <a:latin typeface="Calibri"/>
              <a:ea typeface="Calibri"/>
              <a:cs typeface="Calibri"/>
              <a:sym typeface="Calibri"/>
            </a:endParaRPr>
          </a:p>
        </p:txBody>
      </p:sp>
      <p:sp>
        <p:nvSpPr>
          <p:cNvPr id="118" name="Google Shape;118;p4"/>
          <p:cNvSpPr txBox="1"/>
          <p:nvPr/>
        </p:nvSpPr>
        <p:spPr>
          <a:xfrm>
            <a:off x="756100" y="5258100"/>
            <a:ext cx="10222800" cy="1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a:solidFill>
                  <a:schemeClr val="dk1"/>
                </a:solidFill>
                <a:latin typeface="Calibri"/>
                <a:ea typeface="Calibri"/>
                <a:cs typeface="Calibri"/>
                <a:sym typeface="Calibri"/>
              </a:rPr>
              <a:t>El sistema está diseñado para operar en el entorno definido por la infraestructura existente y puede requerir ajustes para integrarse con sistemas o tecnologías no contempladas inicialmente. La escalabilidad del sistema está prevista, pero cambios significativos en la arquitectura o nuevas funcionalidades podrían implicar costos adicionales y tiempo de desarrollo. La solución no incluye soporte específico para dispositivos móviles ni una interfaz adaptada para estos, aunque podría considerarse en futuras fases del proyecto. Además, el éxito del sistema depende de la correcta configuración y mantenimiento de los servicios web SOAP, la base de datos Oracle y la integración con MercadoPago.</a:t>
            </a:r>
            <a:endParaRPr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506136" y="749643"/>
            <a:ext cx="10515600" cy="75911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a:t>
            </a:r>
            <a:endParaRPr/>
          </a:p>
        </p:txBody>
      </p:sp>
      <p:sp>
        <p:nvSpPr>
          <p:cNvPr id="124" name="Google Shape;124;p5"/>
          <p:cNvSpPr txBox="1"/>
          <p:nvPr/>
        </p:nvSpPr>
        <p:spPr>
          <a:xfrm>
            <a:off x="357171" y="1620886"/>
            <a:ext cx="9960309" cy="46427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2000" u="sng" cap="none" strike="noStrike">
                <a:solidFill>
                  <a:schemeClr val="hlink"/>
                </a:solidFill>
                <a:latin typeface="Calibri"/>
                <a:ea typeface="Calibri"/>
                <a:cs typeface="Calibri"/>
                <a:sym typeface="Calibri"/>
                <a:hlinkClick r:id="rId3"/>
              </a:rPr>
              <a:t>Lista de Requerimientos Funcionales</a:t>
            </a:r>
            <a:r>
              <a:rPr b="0" i="0" lang="es-CL" sz="1800" u="sng" cap="none" strike="noStrike">
                <a:solidFill>
                  <a:schemeClr val="hlink"/>
                </a:solidFill>
                <a:latin typeface="Calibri"/>
                <a:ea typeface="Calibri"/>
                <a:cs typeface="Calibri"/>
                <a:sym typeface="Calibri"/>
                <a:hlinkClick r:id="rId4"/>
              </a:rPr>
              <a:t>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CL" sz="2000" u="sng" cap="none" strike="noStrike">
                <a:solidFill>
                  <a:schemeClr val="hlink"/>
                </a:solidFill>
                <a:latin typeface="Calibri"/>
                <a:ea typeface="Calibri"/>
                <a:cs typeface="Calibri"/>
                <a:sym typeface="Calibri"/>
                <a:hlinkClick r:id="rId5"/>
              </a:rPr>
              <a:t>Lista de Requerimientos No Funcionales: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641252" y="1068511"/>
            <a:ext cx="10515600" cy="7298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30" name="Google Shape;130;p6"/>
          <p:cNvSpPr txBox="1"/>
          <p:nvPr/>
        </p:nvSpPr>
        <p:spPr>
          <a:xfrm>
            <a:off x="641252" y="2031962"/>
            <a:ext cx="8457028" cy="34984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Modelo Datos Relacional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1" name="Google Shape;131;p6"/>
          <p:cNvPicPr preferRelativeResize="0"/>
          <p:nvPr/>
        </p:nvPicPr>
        <p:blipFill>
          <a:blip r:embed="rId3">
            <a:alphaModFix/>
          </a:blip>
          <a:stretch>
            <a:fillRect/>
          </a:stretch>
        </p:blipFill>
        <p:spPr>
          <a:xfrm>
            <a:off x="3584650" y="1940325"/>
            <a:ext cx="4628800" cy="476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641251" y="1183099"/>
            <a:ext cx="4071000" cy="69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37" name="Google Shape;137;p7"/>
          <p:cNvSpPr txBox="1"/>
          <p:nvPr/>
        </p:nvSpPr>
        <p:spPr>
          <a:xfrm>
            <a:off x="641252" y="2075066"/>
            <a:ext cx="8609400" cy="305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Caso uso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7"/>
          <p:cNvPicPr preferRelativeResize="0"/>
          <p:nvPr/>
        </p:nvPicPr>
        <p:blipFill>
          <a:blip r:embed="rId3">
            <a:alphaModFix/>
          </a:blip>
          <a:stretch>
            <a:fillRect/>
          </a:stretch>
        </p:blipFill>
        <p:spPr>
          <a:xfrm>
            <a:off x="3086450" y="962499"/>
            <a:ext cx="5636449" cy="571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