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78" r:id="rId3"/>
    <p:sldId id="257" r:id="rId4"/>
    <p:sldId id="279" r:id="rId5"/>
    <p:sldId id="280" r:id="rId6"/>
    <p:sldId id="258" r:id="rId7"/>
    <p:sldId id="259" r:id="rId8"/>
    <p:sldId id="260" r:id="rId9"/>
    <p:sldId id="263" r:id="rId10"/>
    <p:sldId id="261" r:id="rId11"/>
    <p:sldId id="262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77" r:id="rId33"/>
    <p:sldId id="291" r:id="rId34"/>
    <p:sldId id="290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0" r:id="rId43"/>
    <p:sldId id="301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282828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0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90856-C7EF-5B48-8423-606DAD75610B}" type="datetimeFigureOut">
              <a:rPr lang="fr-FR" smtClean="0"/>
              <a:t>19/03/2014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91861-3EFA-3C4C-8F07-B0C910EF53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634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Exemple concret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91861-3EFA-3C4C-8F07-B0C910EF538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21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Des exemples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91861-3EFA-3C4C-8F07-B0C910EF538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934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Exemple de triple final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91861-3EFA-3C4C-8F07-B0C910EF538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636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Ajoute nombre de règle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91861-3EFA-3C4C-8F07-B0C910EF538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75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images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000" dirty="0" smtClean="0"/>
              <a:t>Projet PLBC IL 3A</a:t>
            </a:r>
            <a:endParaRPr lang="fr-FR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2013-2014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74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CTD -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2787" y="2934393"/>
            <a:ext cx="8332403" cy="4140653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Fichiers générés</a:t>
            </a:r>
          </a:p>
          <a:p>
            <a:pPr marL="625475" lvl="2" indent="-342900">
              <a:spcAft>
                <a:spcPts val="2000"/>
              </a:spcAft>
            </a:pPr>
            <a:r>
              <a:rPr lang="en-US" altLang="zh-CN" dirty="0" err="1"/>
              <a:t>CTD_chem_gene_ixns.ttl</a:t>
            </a:r>
            <a:r>
              <a:rPr lang="en-US" altLang="zh-CN" dirty="0"/>
              <a:t>        	(3 </a:t>
            </a:r>
            <a:r>
              <a:rPr lang="en-US" altLang="zh-CN" dirty="0" err="1" smtClean="0"/>
              <a:t>secondes</a:t>
            </a:r>
            <a:r>
              <a:rPr lang="en-US" altLang="zh-CN" dirty="0" smtClean="0"/>
              <a:t> </a:t>
            </a:r>
            <a:r>
              <a:rPr lang="en-US" altLang="zh-CN" dirty="0"/>
              <a:t>pour 115 Mo)</a:t>
            </a:r>
          </a:p>
          <a:p>
            <a:pPr marL="920750" lvl="4" indent="-342900">
              <a:spcAft>
                <a:spcPts val="2000"/>
              </a:spcAft>
            </a:pPr>
            <a:r>
              <a:rPr lang="fr-FR" sz="2200" dirty="0"/>
              <a:t>2 943 778 triplets </a:t>
            </a:r>
            <a:endParaRPr lang="en-US" altLang="zh-CN" sz="2200" dirty="0"/>
          </a:p>
          <a:p>
            <a:pPr marL="625475" lvl="2" indent="-342900">
              <a:spcAft>
                <a:spcPts val="2000"/>
              </a:spcAft>
            </a:pPr>
            <a:r>
              <a:rPr lang="en-US" altLang="zh-CN" dirty="0" err="1" smtClean="0"/>
              <a:t>CTD_chemicals_diseases.ttl</a:t>
            </a:r>
            <a:r>
              <a:rPr lang="en-US" altLang="zh-CN" dirty="0"/>
              <a:t>	  	(7 minutes 50 pour 4 Mo)</a:t>
            </a:r>
          </a:p>
          <a:p>
            <a:pPr marL="920750" lvl="4" indent="-342900">
              <a:spcAft>
                <a:spcPts val="2000"/>
              </a:spcAft>
            </a:pPr>
            <a:r>
              <a:rPr lang="fr-FR" sz="2200" dirty="0"/>
              <a:t>89 661 triplets (correspondance </a:t>
            </a:r>
            <a:r>
              <a:rPr lang="fr-FR" sz="2200" dirty="0" smtClean="0"/>
              <a:t>introuvables </a:t>
            </a:r>
            <a:r>
              <a:rPr lang="fr-FR" sz="2200" dirty="0"/>
              <a:t>204)</a:t>
            </a:r>
            <a:endParaRPr lang="en-US" sz="2200" dirty="0"/>
          </a:p>
          <a:p>
            <a:pPr marL="625475" lvl="2" indent="-342900">
              <a:spcAft>
                <a:spcPts val="2000"/>
              </a:spcAft>
            </a:pPr>
            <a:r>
              <a:rPr lang="en-US" altLang="zh-CN" dirty="0" err="1"/>
              <a:t>CTD_genes_diseases.ttl</a:t>
            </a:r>
            <a:r>
              <a:rPr lang="en-US" altLang="zh-CN" dirty="0"/>
              <a:t>	      	(6 minutes 25 pour 3 Mo)</a:t>
            </a:r>
          </a:p>
          <a:p>
            <a:pPr marL="920750" lvl="4" indent="-342900">
              <a:spcAft>
                <a:spcPts val="2000"/>
              </a:spcAft>
            </a:pPr>
            <a:r>
              <a:rPr lang="fr-FR" sz="2200" dirty="0"/>
              <a:t>65 031 triplets (correspondance introuvable 1831</a:t>
            </a:r>
            <a:r>
              <a:rPr lang="fr-FR" sz="2200" dirty="0" smtClean="0"/>
              <a:t>)</a:t>
            </a:r>
            <a:endParaRPr lang="en-US" altLang="zh-CN" sz="2200" dirty="0"/>
          </a:p>
          <a:p>
            <a:r>
              <a:rPr lang="en-US" altLang="zh-CN" dirty="0" err="1"/>
              <a:t>Vérification</a:t>
            </a:r>
            <a:r>
              <a:rPr lang="en-US" altLang="zh-CN" dirty="0"/>
              <a:t> de la </a:t>
            </a:r>
            <a:r>
              <a:rPr lang="en-US" altLang="zh-CN" dirty="0" err="1"/>
              <a:t>syntaxe</a:t>
            </a:r>
            <a:r>
              <a:rPr lang="en-US" altLang="zh-CN" dirty="0"/>
              <a:t> des </a:t>
            </a:r>
            <a:r>
              <a:rPr lang="en-US" altLang="zh-CN" dirty="0" err="1"/>
              <a:t>fichiers</a:t>
            </a:r>
            <a:r>
              <a:rPr lang="en-US" altLang="zh-CN" dirty="0"/>
              <a:t> </a:t>
            </a:r>
            <a:r>
              <a:rPr lang="en-US" altLang="zh-CN" dirty="0" smtClean="0"/>
              <a:t>avec http</a:t>
            </a:r>
            <a:r>
              <a:rPr lang="en-US" altLang="zh-CN" dirty="0"/>
              <a:t>://</a:t>
            </a:r>
            <a:r>
              <a:rPr lang="en-US" altLang="zh-CN" dirty="0" err="1"/>
              <a:t>www.rdfabout.com</a:t>
            </a:r>
            <a:r>
              <a:rPr lang="en-US" altLang="zh-CN" dirty="0"/>
              <a:t>/demo/validator/</a:t>
            </a:r>
            <a:endParaRPr lang="en-US" dirty="0"/>
          </a:p>
          <a:p>
            <a:pPr marL="349250" lvl="1" indent="0">
              <a:buNone/>
            </a:pPr>
            <a:endParaRPr lang="en-US" altLang="zh-CN" sz="2000" dirty="0">
              <a:solidFill>
                <a:srgbClr val="FFFFFF"/>
              </a:solidFill>
              <a:latin typeface="Trebuchet MS"/>
            </a:endParaRPr>
          </a:p>
          <a:p>
            <a:pPr lvl="1"/>
            <a:endParaRPr lang="en-US" altLang="zh-CN" sz="2000" dirty="0" smtClean="0">
              <a:solidFill>
                <a:srgbClr val="FFFFFF"/>
              </a:solidFill>
              <a:latin typeface="Trebuchet MS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3892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DrugBank</a:t>
            </a:r>
            <a:r>
              <a:rPr lang="fr-FR" dirty="0" smtClean="0"/>
              <a:t> - Informations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Contient le lien entre : </a:t>
            </a:r>
          </a:p>
          <a:p>
            <a:pPr lvl="1"/>
            <a:r>
              <a:rPr lang="fr-FR" dirty="0" smtClean="0"/>
              <a:t>un médicament</a:t>
            </a:r>
          </a:p>
          <a:p>
            <a:pPr lvl="1"/>
            <a:r>
              <a:rPr lang="fr-FR" dirty="0"/>
              <a:t>u</a:t>
            </a:r>
            <a:r>
              <a:rPr lang="fr-FR" dirty="0" smtClean="0"/>
              <a:t>ne action (inhibitrice, agoniste,  …)</a:t>
            </a:r>
          </a:p>
          <a:p>
            <a:pPr lvl="1"/>
            <a:r>
              <a:rPr lang="fr-FR" dirty="0" smtClean="0"/>
              <a:t> un gène</a:t>
            </a:r>
            <a:endParaRPr lang="fr-FR" dirty="0"/>
          </a:p>
        </p:txBody>
      </p:sp>
      <p:pic>
        <p:nvPicPr>
          <p:cNvPr id="4" name="Image 3" descr="xm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91" y="5372100"/>
            <a:ext cx="6959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5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DrugBank</a:t>
            </a:r>
            <a:r>
              <a:rPr lang="fr-FR" dirty="0" smtClean="0"/>
              <a:t> – Format initial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2788" y="3012142"/>
            <a:ext cx="8122328" cy="3388658"/>
          </a:xfrm>
        </p:spPr>
        <p:txBody>
          <a:bodyPr/>
          <a:lstStyle/>
          <a:p>
            <a:r>
              <a:rPr lang="fr-FR" dirty="0" smtClean="0"/>
              <a:t>1 fichier XML 100 Mo</a:t>
            </a:r>
          </a:p>
          <a:p>
            <a:r>
              <a:rPr lang="fr-FR" dirty="0" smtClean="0"/>
              <a:t>OMIM (identifiants des gènes)</a:t>
            </a:r>
          </a:p>
          <a:p>
            <a:r>
              <a:rPr lang="fr-FR" dirty="0" smtClean="0"/>
              <a:t> BDD (</a:t>
            </a:r>
            <a:r>
              <a:rPr lang="fr-FR" dirty="0" err="1" smtClean="0"/>
              <a:t>neptune.esial.uhp</a:t>
            </a:r>
            <a:r>
              <a:rPr lang="fr-FR" dirty="0" err="1"/>
              <a:t>-</a:t>
            </a:r>
            <a:r>
              <a:rPr lang="fr-FR" dirty="0" err="1" smtClean="0"/>
              <a:t>nancy.fr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7626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8431212" cy="1447800"/>
          </a:xfrm>
        </p:spPr>
        <p:txBody>
          <a:bodyPr/>
          <a:lstStyle/>
          <a:p>
            <a:r>
              <a:rPr lang="fr-FR" dirty="0" err="1" smtClean="0"/>
              <a:t>DrugBank</a:t>
            </a:r>
            <a:r>
              <a:rPr lang="fr-FR" dirty="0" smtClean="0"/>
              <a:t> – Méthode d’extraction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But : obtenir un fichier </a:t>
            </a:r>
            <a:r>
              <a:rPr lang="fr-FR" dirty="0" err="1" smtClean="0"/>
              <a:t>turtle</a:t>
            </a:r>
            <a:r>
              <a:rPr lang="fr-FR" dirty="0" smtClean="0"/>
              <a:t> exploitable</a:t>
            </a:r>
          </a:p>
          <a:p>
            <a:r>
              <a:rPr lang="fr-FR" dirty="0" smtClean="0"/>
              <a:t>Travail préalable : Identification des données intéressantes</a:t>
            </a:r>
          </a:p>
          <a:p>
            <a:r>
              <a:rPr lang="fr-FR" dirty="0" smtClean="0"/>
              <a:t>Utilisation de </a:t>
            </a:r>
            <a:r>
              <a:rPr lang="fr-FR" dirty="0" err="1"/>
              <a:t>SAXBuilder</a:t>
            </a:r>
            <a:r>
              <a:rPr lang="fr-FR" dirty="0" smtClean="0"/>
              <a:t> (parseur XML en java)</a:t>
            </a:r>
          </a:p>
          <a:p>
            <a:r>
              <a:rPr lang="fr-FR" dirty="0" smtClean="0"/>
              <a:t>Singleton pour </a:t>
            </a:r>
            <a:r>
              <a:rPr lang="fr-FR" dirty="0" err="1" smtClean="0"/>
              <a:t>accèder</a:t>
            </a:r>
            <a:r>
              <a:rPr lang="fr-FR" dirty="0" smtClean="0"/>
              <a:t> à la BD</a:t>
            </a:r>
          </a:p>
        </p:txBody>
      </p:sp>
      <p:pic>
        <p:nvPicPr>
          <p:cNvPr id="4" name="Image 3" descr="screen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483" y="5777380"/>
            <a:ext cx="4736830" cy="96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87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DrugBank</a:t>
            </a:r>
            <a:r>
              <a:rPr lang="fr-FR" dirty="0" smtClean="0"/>
              <a:t> -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Fichier généré</a:t>
            </a:r>
          </a:p>
          <a:p>
            <a:pPr lvl="1"/>
            <a:r>
              <a:rPr lang="en-US" altLang="zh-CN" sz="2000" dirty="0" err="1" smtClean="0">
                <a:solidFill>
                  <a:srgbClr val="FFFFFF"/>
                </a:solidFill>
                <a:latin typeface="Trebuchet MS"/>
              </a:rPr>
              <a:t>nameDrug.ttl</a:t>
            </a:r>
            <a:r>
              <a:rPr lang="en-US" altLang="zh-CN" sz="2000" dirty="0" smtClean="0">
                <a:solidFill>
                  <a:srgbClr val="FFFFFF"/>
                </a:solidFill>
                <a:latin typeface="Trebuchet MS"/>
              </a:rPr>
              <a:t>        	(2 h </a:t>
            </a:r>
            <a:r>
              <a:rPr lang="en-US" altLang="zh-CN" sz="2000" dirty="0">
                <a:solidFill>
                  <a:srgbClr val="FFFFFF"/>
                </a:solidFill>
                <a:latin typeface="Trebuchet MS"/>
              </a:rPr>
              <a:t>pour </a:t>
            </a:r>
            <a:r>
              <a:rPr lang="en-US" altLang="zh-CN" sz="2000" dirty="0" smtClean="0">
                <a:solidFill>
                  <a:srgbClr val="FFFFFF"/>
                </a:solidFill>
                <a:latin typeface="Trebuchet MS"/>
              </a:rPr>
              <a:t>558 </a:t>
            </a:r>
            <a:r>
              <a:rPr lang="en-US" altLang="zh-CN" sz="2000" dirty="0" err="1" smtClean="0">
                <a:solidFill>
                  <a:srgbClr val="FFFFFF"/>
                </a:solidFill>
                <a:latin typeface="Trebuchet MS"/>
              </a:rPr>
              <a:t>Ko</a:t>
            </a:r>
            <a:r>
              <a:rPr lang="en-US" altLang="zh-CN" sz="2000" dirty="0" smtClean="0">
                <a:solidFill>
                  <a:srgbClr val="FFFFFF"/>
                </a:solidFill>
                <a:latin typeface="Trebuchet MS"/>
              </a:rPr>
              <a:t>, 60% de </a:t>
            </a:r>
            <a:r>
              <a:rPr lang="en-US" altLang="zh-CN" sz="2000" dirty="0" err="1" smtClean="0">
                <a:solidFill>
                  <a:srgbClr val="FFFFFF"/>
                </a:solidFill>
                <a:latin typeface="Trebuchet MS"/>
              </a:rPr>
              <a:t>pertes</a:t>
            </a:r>
            <a:r>
              <a:rPr lang="en-US" altLang="zh-CN" sz="2000" dirty="0" smtClean="0">
                <a:solidFill>
                  <a:srgbClr val="FFFFFF"/>
                </a:solidFill>
                <a:latin typeface="Trebuchet MS"/>
              </a:rPr>
              <a:t>)</a:t>
            </a:r>
          </a:p>
          <a:p>
            <a:pPr marL="349250" lvl="1" indent="0">
              <a:buNone/>
            </a:pPr>
            <a:endParaRPr lang="en-US" altLang="zh-CN" sz="2000" dirty="0" smtClean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FFFFFF"/>
                </a:solidFill>
                <a:latin typeface="Trebuchet MS"/>
              </a:rPr>
              <a:t>Vérification</a:t>
            </a:r>
            <a:r>
              <a:rPr lang="en-US" altLang="zh-CN" dirty="0">
                <a:solidFill>
                  <a:srgbClr val="FFFFFF"/>
                </a:solidFill>
                <a:latin typeface="Trebuchet MS"/>
              </a:rPr>
              <a:t> de la </a:t>
            </a:r>
            <a:r>
              <a:rPr lang="en-US" altLang="zh-CN" dirty="0" err="1">
                <a:solidFill>
                  <a:srgbClr val="FFFFFF"/>
                </a:solidFill>
                <a:latin typeface="Trebuchet MS"/>
              </a:rPr>
              <a:t>syntaxe</a:t>
            </a:r>
            <a:r>
              <a:rPr lang="en-US" altLang="zh-CN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Trebuchet MS"/>
              </a:rPr>
              <a:t>du </a:t>
            </a:r>
            <a:r>
              <a:rPr lang="en-US" altLang="zh-CN" dirty="0" err="1" smtClean="0">
                <a:solidFill>
                  <a:srgbClr val="FFFFFF"/>
                </a:solidFill>
                <a:latin typeface="Trebuchet MS"/>
              </a:rPr>
              <a:t>fichier</a:t>
            </a:r>
            <a:r>
              <a:rPr lang="en-US" altLang="zh-CN" dirty="0" smtClean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altLang="zh-CN" dirty="0">
                <a:solidFill>
                  <a:srgbClr val="FFFFFF"/>
                </a:solidFill>
                <a:latin typeface="Trebuchet MS"/>
              </a:rPr>
              <a:t>avec: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i="1" dirty="0">
                <a:solidFill>
                  <a:srgbClr val="FFFFFF"/>
                </a:solidFill>
                <a:latin typeface="Trebuchet MS"/>
              </a:rPr>
              <a:t>	</a:t>
            </a:r>
            <a:r>
              <a:rPr lang="en-US" altLang="zh-CN" i="1" u="sng" dirty="0">
                <a:solidFill>
                  <a:srgbClr val="FFFFFF"/>
                </a:solidFill>
                <a:latin typeface="Trebuchet MS"/>
              </a:rPr>
              <a:t>http://</a:t>
            </a:r>
            <a:r>
              <a:rPr lang="en-US" altLang="zh-CN" i="1" u="sng" dirty="0" err="1">
                <a:solidFill>
                  <a:srgbClr val="FFFFFF"/>
                </a:solidFill>
                <a:latin typeface="Trebuchet MS"/>
              </a:rPr>
              <a:t>www.rdfabout.com</a:t>
            </a:r>
            <a:r>
              <a:rPr lang="en-US" altLang="zh-CN" i="1" u="sng" dirty="0">
                <a:solidFill>
                  <a:srgbClr val="FFFFFF"/>
                </a:solidFill>
                <a:latin typeface="Trebuchet MS"/>
              </a:rPr>
              <a:t>/demo/validator/</a:t>
            </a:r>
            <a:endParaRPr lang="en-US" dirty="0"/>
          </a:p>
          <a:p>
            <a:pPr marL="349250" lvl="1" indent="0">
              <a:buNone/>
            </a:pPr>
            <a:endParaRPr lang="en-US" altLang="zh-CN" sz="2000" dirty="0">
              <a:solidFill>
                <a:srgbClr val="FFFFFF"/>
              </a:solidFill>
              <a:latin typeface="Trebuchet MS"/>
            </a:endParaRPr>
          </a:p>
          <a:p>
            <a:pPr lvl="1"/>
            <a:endParaRPr lang="en-US" altLang="zh-CN" sz="2000" dirty="0" smtClean="0">
              <a:solidFill>
                <a:srgbClr val="FFFFFF"/>
              </a:solidFill>
              <a:latin typeface="Trebuchet MS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826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 err="1" smtClean="0"/>
              <a:t>PharmaGKB</a:t>
            </a:r>
            <a:r>
              <a:rPr lang="fr-FR" sz="4400" dirty="0" smtClean="0"/>
              <a:t> - Informations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Contient le lien entre : </a:t>
            </a:r>
          </a:p>
          <a:p>
            <a:pPr lvl="1"/>
            <a:r>
              <a:rPr lang="fr-FR" dirty="0" smtClean="0"/>
              <a:t>un médicament</a:t>
            </a:r>
          </a:p>
          <a:p>
            <a:pPr lvl="1"/>
            <a:r>
              <a:rPr lang="fr-FR" dirty="0" smtClean="0"/>
              <a:t>un effet (toxicité, efficacité,  affecte le dosage)</a:t>
            </a:r>
          </a:p>
          <a:p>
            <a:pPr lvl="1"/>
            <a:r>
              <a:rPr lang="fr-FR" dirty="0" smtClean="0"/>
              <a:t> un gène</a:t>
            </a:r>
            <a:endParaRPr lang="fr-FR" dirty="0"/>
          </a:p>
        </p:txBody>
      </p:sp>
      <p:pic>
        <p:nvPicPr>
          <p:cNvPr id="4" name="Image 3" descr="gen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671" y="5267325"/>
            <a:ext cx="1524000" cy="1133475"/>
          </a:xfrm>
          <a:prstGeom prst="rect">
            <a:avLst/>
          </a:prstGeom>
        </p:spPr>
      </p:pic>
      <p:pic>
        <p:nvPicPr>
          <p:cNvPr id="5" name="Image 4" descr="clinic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8" y="5229225"/>
            <a:ext cx="66008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66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8431212" cy="1447800"/>
          </a:xfrm>
        </p:spPr>
        <p:txBody>
          <a:bodyPr/>
          <a:lstStyle/>
          <a:p>
            <a:r>
              <a:rPr lang="fr-FR" dirty="0" err="1"/>
              <a:t>PharmaGKB</a:t>
            </a:r>
            <a:r>
              <a:rPr lang="fr-FR" dirty="0" smtClean="0"/>
              <a:t> – Format initial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2788" y="3012142"/>
            <a:ext cx="8122328" cy="3388658"/>
          </a:xfrm>
        </p:spPr>
        <p:txBody>
          <a:bodyPr/>
          <a:lstStyle/>
          <a:p>
            <a:r>
              <a:rPr lang="fr-FR" dirty="0" smtClean="0"/>
              <a:t>2 fichiers </a:t>
            </a:r>
            <a:r>
              <a:rPr lang="fr-FR" dirty="0"/>
              <a:t>E</a:t>
            </a:r>
            <a:r>
              <a:rPr lang="fr-FR" dirty="0" smtClean="0"/>
              <a:t>xcel (15,5 Ko au total)</a:t>
            </a:r>
          </a:p>
          <a:p>
            <a:r>
              <a:rPr lang="fr-FR" dirty="0" smtClean="0"/>
              <a:t>OMIM (identifiants des gènes)</a:t>
            </a:r>
          </a:p>
          <a:p>
            <a:r>
              <a:rPr lang="fr-FR" dirty="0" smtClean="0"/>
              <a:t>site (</a:t>
            </a:r>
            <a:r>
              <a:rPr lang="fr-FR" dirty="0" err="1" smtClean="0"/>
              <a:t>pharmgkb.org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97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8431212" cy="1447800"/>
          </a:xfrm>
        </p:spPr>
        <p:txBody>
          <a:bodyPr/>
          <a:lstStyle/>
          <a:p>
            <a:r>
              <a:rPr lang="fr-FR" dirty="0" err="1" smtClean="0"/>
              <a:t>PharmaGKB</a:t>
            </a:r>
            <a:r>
              <a:rPr lang="fr-FR" dirty="0" smtClean="0"/>
              <a:t> – Méthode d’extraction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2924689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But : obtenir un fichier </a:t>
            </a:r>
            <a:r>
              <a:rPr lang="fr-FR" dirty="0" err="1" smtClean="0"/>
              <a:t>turtle</a:t>
            </a:r>
            <a:r>
              <a:rPr lang="fr-FR" dirty="0" smtClean="0"/>
              <a:t> exploitable</a:t>
            </a:r>
          </a:p>
          <a:p>
            <a:r>
              <a:rPr lang="fr-FR" dirty="0" smtClean="0"/>
              <a:t>Travail préalable : Identification des données intéressantes</a:t>
            </a:r>
          </a:p>
          <a:p>
            <a:r>
              <a:rPr lang="fr-FR" dirty="0"/>
              <a:t>Simple lecture des fichiers </a:t>
            </a:r>
            <a:r>
              <a:rPr lang="fr-FR" dirty="0" smtClean="0"/>
              <a:t>texte </a:t>
            </a:r>
            <a:r>
              <a:rPr lang="fr-FR" dirty="0"/>
              <a:t>(en java)</a:t>
            </a:r>
          </a:p>
          <a:p>
            <a:pPr lvl="1"/>
            <a:r>
              <a:rPr lang="fr-FR" dirty="0" err="1"/>
              <a:t>BufferReader</a:t>
            </a:r>
            <a:r>
              <a:rPr lang="fr-FR" dirty="0"/>
              <a:t>, </a:t>
            </a:r>
            <a:r>
              <a:rPr lang="fr-FR" dirty="0" err="1"/>
              <a:t>BufferWriter</a:t>
            </a:r>
            <a:r>
              <a:rPr lang="fr-FR" dirty="0"/>
              <a:t> (traitement ligne par ligne)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12788" y="5936831"/>
            <a:ext cx="7716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ge:PA31945 </a:t>
            </a:r>
            <a:r>
              <a:rPr lang="fr-FR" sz="2000" dirty="0" err="1" smtClean="0"/>
              <a:t>pgkb:increasesEfficacyOf</a:t>
            </a:r>
            <a:r>
              <a:rPr lang="fr-FR" sz="2000" dirty="0" smtClean="0"/>
              <a:t> dr:C0028040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98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PharmaGKB</a:t>
            </a:r>
            <a:r>
              <a:rPr lang="fr-FR" dirty="0" smtClean="0"/>
              <a:t> -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Fichier généré</a:t>
            </a:r>
          </a:p>
          <a:p>
            <a:pPr lvl="1"/>
            <a:r>
              <a:rPr lang="en-US" altLang="zh-CN" sz="2000" dirty="0" err="1" smtClean="0">
                <a:solidFill>
                  <a:srgbClr val="FFFFFF"/>
                </a:solidFill>
                <a:latin typeface="Trebuchet MS"/>
              </a:rPr>
              <a:t>pharmgkb.ttl</a:t>
            </a:r>
            <a:r>
              <a:rPr lang="en-US" altLang="zh-CN" sz="2000" dirty="0" smtClean="0">
                <a:solidFill>
                  <a:srgbClr val="FFFFFF"/>
                </a:solidFill>
                <a:latin typeface="Trebuchet MS"/>
              </a:rPr>
              <a:t>        	(30,964 </a:t>
            </a:r>
            <a:r>
              <a:rPr lang="en-US" altLang="zh-CN" sz="2000" dirty="0" err="1" smtClean="0">
                <a:solidFill>
                  <a:srgbClr val="FFFFFF"/>
                </a:solidFill>
                <a:latin typeface="Trebuchet MS"/>
              </a:rPr>
              <a:t>secondes</a:t>
            </a:r>
            <a:r>
              <a:rPr lang="en-US" altLang="zh-CN" sz="2000" dirty="0" smtClean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latin typeface="Trebuchet MS"/>
              </a:rPr>
              <a:t>pour </a:t>
            </a:r>
            <a:r>
              <a:rPr lang="en-US" altLang="zh-CN" sz="2000" dirty="0" smtClean="0">
                <a:solidFill>
                  <a:srgbClr val="FFFFFF"/>
                </a:solidFill>
                <a:latin typeface="Trebuchet MS"/>
              </a:rPr>
              <a:t>75 </a:t>
            </a:r>
            <a:r>
              <a:rPr lang="en-US" altLang="zh-CN" sz="2000" dirty="0" err="1" smtClean="0">
                <a:solidFill>
                  <a:srgbClr val="FFFFFF"/>
                </a:solidFill>
                <a:latin typeface="Trebuchet MS"/>
              </a:rPr>
              <a:t>Ko</a:t>
            </a:r>
            <a:r>
              <a:rPr lang="en-US" altLang="zh-CN" sz="2000" dirty="0" smtClean="0">
                <a:solidFill>
                  <a:srgbClr val="FFFFFF"/>
                </a:solidFill>
                <a:latin typeface="Trebuchet MS"/>
              </a:rPr>
              <a:t>)</a:t>
            </a:r>
          </a:p>
          <a:p>
            <a:pPr lvl="1"/>
            <a:r>
              <a:rPr lang="en-US" altLang="zh-CN" sz="2000" dirty="0" err="1" smtClean="0">
                <a:solidFill>
                  <a:srgbClr val="FFFFFF"/>
                </a:solidFill>
                <a:latin typeface="Trebuchet MS"/>
              </a:rPr>
              <a:t>Nombre</a:t>
            </a:r>
            <a:r>
              <a:rPr lang="en-US" altLang="zh-CN" sz="2000" dirty="0" smtClean="0">
                <a:solidFill>
                  <a:srgbClr val="FFFFFF"/>
                </a:solidFill>
                <a:latin typeface="Trebuchet MS"/>
              </a:rPr>
              <a:t> de </a:t>
            </a:r>
            <a:r>
              <a:rPr lang="en-US" altLang="zh-CN" sz="2000" dirty="0" err="1" smtClean="0">
                <a:solidFill>
                  <a:srgbClr val="FFFFFF"/>
                </a:solidFill>
                <a:latin typeface="Trebuchet MS"/>
              </a:rPr>
              <a:t>règles</a:t>
            </a:r>
            <a:r>
              <a:rPr lang="en-US" altLang="zh-CN" sz="2000" dirty="0" smtClean="0">
                <a:solidFill>
                  <a:srgbClr val="FFFFFF"/>
                </a:solidFill>
                <a:latin typeface="Trebuchet MS"/>
              </a:rPr>
              <a:t> 1806 </a:t>
            </a:r>
          </a:p>
          <a:p>
            <a:pPr lvl="1"/>
            <a:r>
              <a:rPr lang="en-US" altLang="zh-CN" sz="2000" dirty="0" err="1" smtClean="0">
                <a:solidFill>
                  <a:srgbClr val="FFFFFF"/>
                </a:solidFill>
                <a:latin typeface="Trebuchet MS"/>
              </a:rPr>
              <a:t>Perte</a:t>
            </a:r>
            <a:r>
              <a:rPr lang="en-US" altLang="zh-CN" sz="2000" dirty="0" smtClean="0">
                <a:solidFill>
                  <a:srgbClr val="FFFFFF"/>
                </a:solidFill>
                <a:latin typeface="Trebuchet MS"/>
              </a:rPr>
              <a:t> 62 annotations</a:t>
            </a:r>
          </a:p>
          <a:p>
            <a:pPr marL="349250" lvl="1" indent="0">
              <a:buNone/>
            </a:pPr>
            <a:endParaRPr lang="en-US" altLang="zh-CN" sz="2000" dirty="0" smtClean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FFFFFF"/>
                </a:solidFill>
                <a:latin typeface="Trebuchet MS"/>
              </a:rPr>
              <a:t>Vérification</a:t>
            </a:r>
            <a:r>
              <a:rPr lang="en-US" altLang="zh-CN" dirty="0">
                <a:solidFill>
                  <a:srgbClr val="FFFFFF"/>
                </a:solidFill>
                <a:latin typeface="Trebuchet MS"/>
              </a:rPr>
              <a:t> de la </a:t>
            </a:r>
            <a:r>
              <a:rPr lang="en-US" altLang="zh-CN" dirty="0" err="1">
                <a:solidFill>
                  <a:srgbClr val="FFFFFF"/>
                </a:solidFill>
                <a:latin typeface="Trebuchet MS"/>
              </a:rPr>
              <a:t>syntaxe</a:t>
            </a:r>
            <a:r>
              <a:rPr lang="en-US" altLang="zh-CN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Trebuchet MS"/>
              </a:rPr>
              <a:t>du </a:t>
            </a:r>
            <a:r>
              <a:rPr lang="en-US" altLang="zh-CN" dirty="0" err="1" smtClean="0">
                <a:solidFill>
                  <a:srgbClr val="FFFFFF"/>
                </a:solidFill>
                <a:latin typeface="Trebuchet MS"/>
              </a:rPr>
              <a:t>fichier</a:t>
            </a:r>
            <a:r>
              <a:rPr lang="en-US" altLang="zh-CN" dirty="0" smtClean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altLang="zh-CN" dirty="0">
                <a:solidFill>
                  <a:srgbClr val="FFFFFF"/>
                </a:solidFill>
                <a:latin typeface="Trebuchet MS"/>
              </a:rPr>
              <a:t>avec: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i="1" dirty="0">
                <a:solidFill>
                  <a:srgbClr val="FFFFFF"/>
                </a:solidFill>
                <a:latin typeface="Trebuchet MS"/>
              </a:rPr>
              <a:t>	</a:t>
            </a:r>
            <a:r>
              <a:rPr lang="en-US" altLang="zh-CN" i="1" u="sng" dirty="0">
                <a:solidFill>
                  <a:srgbClr val="FFFFFF"/>
                </a:solidFill>
                <a:latin typeface="Trebuchet MS"/>
              </a:rPr>
              <a:t>http://</a:t>
            </a:r>
            <a:r>
              <a:rPr lang="en-US" altLang="zh-CN" i="1" u="sng" dirty="0" err="1">
                <a:solidFill>
                  <a:srgbClr val="FFFFFF"/>
                </a:solidFill>
                <a:latin typeface="Trebuchet MS"/>
              </a:rPr>
              <a:t>www.rdfabout.com</a:t>
            </a:r>
            <a:r>
              <a:rPr lang="en-US" altLang="zh-CN" i="1" u="sng" dirty="0">
                <a:solidFill>
                  <a:srgbClr val="FFFFFF"/>
                </a:solidFill>
                <a:latin typeface="Trebuchet MS"/>
              </a:rPr>
              <a:t>/demo/validator/</a:t>
            </a:r>
            <a:endParaRPr lang="en-US" dirty="0"/>
          </a:p>
          <a:p>
            <a:pPr marL="349250" lvl="1" indent="0">
              <a:buNone/>
            </a:pPr>
            <a:endParaRPr lang="en-US" altLang="zh-CN" sz="2000" dirty="0">
              <a:solidFill>
                <a:srgbClr val="FFFFFF"/>
              </a:solidFill>
              <a:latin typeface="Trebuchet MS"/>
            </a:endParaRPr>
          </a:p>
          <a:p>
            <a:pPr lvl="1"/>
            <a:endParaRPr lang="en-US" altLang="zh-CN" sz="2000" dirty="0" smtClean="0">
              <a:solidFill>
                <a:srgbClr val="FFFFFF"/>
              </a:solidFill>
              <a:latin typeface="Trebuchet MS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6064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 smtClean="0"/>
              <a:t>OMIM - Informations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Contient le lien entre : </a:t>
            </a:r>
          </a:p>
          <a:p>
            <a:pPr lvl="1"/>
            <a:r>
              <a:rPr lang="fr-FR" dirty="0" smtClean="0"/>
              <a:t>une maladie</a:t>
            </a:r>
          </a:p>
          <a:p>
            <a:pPr lvl="1"/>
            <a:r>
              <a:rPr lang="fr-FR" dirty="0" smtClean="0"/>
              <a:t>un gène</a:t>
            </a:r>
            <a:endParaRPr lang="fr-FR" dirty="0"/>
          </a:p>
        </p:txBody>
      </p:sp>
      <p:pic>
        <p:nvPicPr>
          <p:cNvPr id="6" name="Image 5" descr="Cap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9" y="5096106"/>
            <a:ext cx="8763213" cy="9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34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Trouver des liens entre les médicaments et les gènes.</a:t>
            </a:r>
          </a:p>
          <a:p>
            <a:r>
              <a:rPr lang="fr-FR" dirty="0" smtClean="0"/>
              <a:t>Utiliser le web-sémantique dans le cadre d’un projet de recherche.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507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8431212" cy="1447800"/>
          </a:xfrm>
        </p:spPr>
        <p:txBody>
          <a:bodyPr/>
          <a:lstStyle/>
          <a:p>
            <a:r>
              <a:rPr lang="fr-FR" dirty="0" smtClean="0"/>
              <a:t>OMIM – Format initial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2788" y="3012142"/>
            <a:ext cx="8122328" cy="3388658"/>
          </a:xfrm>
        </p:spPr>
        <p:txBody>
          <a:bodyPr/>
          <a:lstStyle/>
          <a:p>
            <a:r>
              <a:rPr lang="fr-FR" dirty="0" smtClean="0"/>
              <a:t> Fichier texte (1,7 Mo)</a:t>
            </a:r>
          </a:p>
          <a:p>
            <a:r>
              <a:rPr lang="fr-FR" dirty="0" smtClean="0"/>
              <a:t>OMIM (identifiants des gènes)</a:t>
            </a:r>
          </a:p>
        </p:txBody>
      </p:sp>
    </p:spTree>
    <p:extLst>
      <p:ext uri="{BB962C8B-B14F-4D97-AF65-F5344CB8AC3E}">
        <p14:creationId xmlns:p14="http://schemas.microsoft.com/office/powerpoint/2010/main" val="366849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8431212" cy="1447800"/>
          </a:xfrm>
        </p:spPr>
        <p:txBody>
          <a:bodyPr/>
          <a:lstStyle/>
          <a:p>
            <a:r>
              <a:rPr lang="fr-FR" dirty="0" smtClean="0"/>
              <a:t>OMIM – Méthode d’extraction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2924689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But : obtenir un fichier </a:t>
            </a:r>
            <a:r>
              <a:rPr lang="fr-FR" dirty="0" err="1" smtClean="0"/>
              <a:t>turtle</a:t>
            </a:r>
            <a:r>
              <a:rPr lang="fr-FR" dirty="0" smtClean="0"/>
              <a:t> exploitable</a:t>
            </a:r>
          </a:p>
          <a:p>
            <a:r>
              <a:rPr lang="fr-FR" dirty="0" smtClean="0"/>
              <a:t>Travail préalable : Identification des données intéressantes</a:t>
            </a:r>
          </a:p>
          <a:p>
            <a:r>
              <a:rPr lang="fr-FR" dirty="0"/>
              <a:t>Simple lecture des fichiers textes (en java)</a:t>
            </a:r>
          </a:p>
          <a:p>
            <a:pPr lvl="1"/>
            <a:r>
              <a:rPr lang="fr-FR" dirty="0" err="1"/>
              <a:t>BufferReader</a:t>
            </a:r>
            <a:r>
              <a:rPr lang="fr-FR" dirty="0"/>
              <a:t>, </a:t>
            </a:r>
            <a:r>
              <a:rPr lang="fr-FR" dirty="0" err="1"/>
              <a:t>BufferWriter</a:t>
            </a:r>
            <a:r>
              <a:rPr lang="fr-FR" dirty="0"/>
              <a:t> (traitement ligne par ligne)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12788" y="5936831"/>
            <a:ext cx="7716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ge:3155 </a:t>
            </a:r>
            <a:r>
              <a:rPr lang="fr-FR" sz="2000" dirty="0" err="1" smtClean="0"/>
              <a:t>omim:involvedIn</a:t>
            </a:r>
            <a:r>
              <a:rPr lang="fr-FR" sz="2000" dirty="0" smtClean="0"/>
              <a:t> di:C0047421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13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OMIM -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2788" y="3012142"/>
            <a:ext cx="8073130" cy="3574492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Fichier généré</a:t>
            </a:r>
          </a:p>
          <a:p>
            <a:pPr lvl="1"/>
            <a:r>
              <a:rPr lang="fr-FR" altLang="zh-CN" sz="2000" dirty="0">
                <a:solidFill>
                  <a:srgbClr val="FFFFFF"/>
                </a:solidFill>
                <a:latin typeface="Trebuchet MS"/>
              </a:rPr>
              <a:t>d</a:t>
            </a:r>
            <a:r>
              <a:rPr lang="en-US" altLang="zh-CN" sz="2000" dirty="0" err="1" smtClean="0">
                <a:solidFill>
                  <a:srgbClr val="FFFFFF"/>
                </a:solidFill>
                <a:latin typeface="Trebuchet MS"/>
              </a:rPr>
              <a:t>ata_OMIM.ttl</a:t>
            </a:r>
            <a:r>
              <a:rPr lang="en-US" altLang="zh-CN" sz="2000" dirty="0" smtClean="0">
                <a:solidFill>
                  <a:srgbClr val="FFFFFF"/>
                </a:solidFill>
                <a:latin typeface="Trebuchet MS"/>
              </a:rPr>
              <a:t>        	(1,46 </a:t>
            </a:r>
            <a:r>
              <a:rPr lang="en-US" altLang="zh-CN" sz="2000" dirty="0" err="1" smtClean="0">
                <a:solidFill>
                  <a:srgbClr val="FFFFFF"/>
                </a:solidFill>
                <a:latin typeface="Trebuchet MS"/>
              </a:rPr>
              <a:t>secondes</a:t>
            </a:r>
            <a:r>
              <a:rPr lang="en-US" altLang="zh-CN" sz="2000" dirty="0" smtClean="0">
                <a:solidFill>
                  <a:srgbClr val="FFFFFF"/>
                </a:solidFill>
                <a:latin typeface="Trebuchet MS"/>
              </a:rPr>
              <a:t> pour 836 </a:t>
            </a:r>
            <a:r>
              <a:rPr lang="en-US" altLang="zh-CN" sz="2000" dirty="0" err="1" smtClean="0">
                <a:solidFill>
                  <a:srgbClr val="FFFFFF"/>
                </a:solidFill>
                <a:latin typeface="Trebuchet MS"/>
              </a:rPr>
              <a:t>Ko</a:t>
            </a:r>
            <a:r>
              <a:rPr lang="en-US" altLang="zh-CN" sz="2000" dirty="0" smtClean="0">
                <a:solidFill>
                  <a:srgbClr val="FFFFFF"/>
                </a:solidFill>
                <a:latin typeface="Trebuchet MS"/>
              </a:rPr>
              <a:t>)</a:t>
            </a:r>
          </a:p>
          <a:p>
            <a:pPr lvl="1"/>
            <a:r>
              <a:rPr lang="en-US" altLang="zh-CN" sz="2000" dirty="0" err="1" smtClean="0">
                <a:solidFill>
                  <a:srgbClr val="FFFFFF"/>
                </a:solidFill>
                <a:latin typeface="Trebuchet MS"/>
              </a:rPr>
              <a:t>Nombre</a:t>
            </a:r>
            <a:r>
              <a:rPr lang="en-US" altLang="zh-CN" sz="2000" dirty="0" smtClean="0">
                <a:solidFill>
                  <a:srgbClr val="FFFFFF"/>
                </a:solidFill>
                <a:latin typeface="Trebuchet MS"/>
              </a:rPr>
              <a:t> de </a:t>
            </a:r>
            <a:r>
              <a:rPr lang="en-US" altLang="zh-CN" sz="2000" dirty="0" err="1" smtClean="0">
                <a:solidFill>
                  <a:srgbClr val="FFFFFF"/>
                </a:solidFill>
                <a:latin typeface="Trebuchet MS"/>
              </a:rPr>
              <a:t>règles</a:t>
            </a:r>
            <a:r>
              <a:rPr lang="en-US" altLang="zh-CN" sz="2000" dirty="0" smtClean="0">
                <a:solidFill>
                  <a:srgbClr val="FFFFFF"/>
                </a:solidFill>
                <a:latin typeface="Trebuchet MS"/>
              </a:rPr>
              <a:t> 3793</a:t>
            </a:r>
          </a:p>
          <a:p>
            <a:pPr lvl="1"/>
            <a:r>
              <a:rPr lang="en-US" altLang="zh-CN" sz="2000" dirty="0" err="1" smtClean="0">
                <a:solidFill>
                  <a:srgbClr val="FFFFFF"/>
                </a:solidFill>
                <a:latin typeface="Trebuchet MS"/>
              </a:rPr>
              <a:t>Perte</a:t>
            </a:r>
            <a:r>
              <a:rPr lang="en-US" altLang="zh-CN" sz="2000" dirty="0" smtClean="0">
                <a:solidFill>
                  <a:srgbClr val="FFFFFF"/>
                </a:solidFill>
                <a:latin typeface="Trebuchet MS"/>
              </a:rPr>
              <a:t>  1940 (pas </a:t>
            </a:r>
            <a:r>
              <a:rPr lang="en-US" altLang="zh-CN" sz="2000" dirty="0" err="1" smtClean="0">
                <a:solidFill>
                  <a:srgbClr val="FFFFFF"/>
                </a:solidFill>
                <a:latin typeface="Trebuchet MS"/>
              </a:rPr>
              <a:t>d’ID</a:t>
            </a:r>
            <a:r>
              <a:rPr lang="en-US" altLang="zh-CN" sz="2000" dirty="0" smtClean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altLang="zh-CN" sz="2000" dirty="0" err="1" smtClean="0">
                <a:solidFill>
                  <a:srgbClr val="FFFFFF"/>
                </a:solidFill>
                <a:latin typeface="Trebuchet MS"/>
              </a:rPr>
              <a:t>associé</a:t>
            </a:r>
            <a:r>
              <a:rPr lang="en-US" altLang="zh-CN" sz="2000" dirty="0" smtClean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altLang="zh-CN" sz="2000" dirty="0" err="1" smtClean="0">
                <a:solidFill>
                  <a:srgbClr val="FFFFFF"/>
                </a:solidFill>
                <a:latin typeface="Trebuchet MS"/>
              </a:rPr>
              <a:t>à</a:t>
            </a:r>
            <a:r>
              <a:rPr lang="en-US" altLang="zh-CN" sz="2000" dirty="0" smtClean="0">
                <a:solidFill>
                  <a:srgbClr val="FFFFFF"/>
                </a:solidFill>
                <a:latin typeface="Trebuchet MS"/>
              </a:rPr>
              <a:t> la </a:t>
            </a:r>
            <a:r>
              <a:rPr lang="en-US" altLang="zh-CN" sz="2000" dirty="0" err="1" smtClean="0">
                <a:solidFill>
                  <a:srgbClr val="FFFFFF"/>
                </a:solidFill>
                <a:latin typeface="Trebuchet MS"/>
              </a:rPr>
              <a:t>maladie</a:t>
            </a:r>
            <a:r>
              <a:rPr lang="en-US" altLang="zh-CN" sz="2000" dirty="0" smtClean="0">
                <a:solidFill>
                  <a:srgbClr val="FFFFFF"/>
                </a:solidFill>
                <a:latin typeface="Trebuchet MS"/>
              </a:rPr>
              <a:t>)</a:t>
            </a:r>
          </a:p>
          <a:p>
            <a:pPr lvl="1"/>
            <a:r>
              <a:rPr lang="en-US" altLang="zh-CN" sz="2000" dirty="0" err="1" smtClean="0">
                <a:solidFill>
                  <a:srgbClr val="FFFFFF"/>
                </a:solidFill>
                <a:latin typeface="Trebuchet MS"/>
              </a:rPr>
              <a:t>Perte</a:t>
            </a:r>
            <a:r>
              <a:rPr lang="en-US" altLang="zh-CN" sz="2000" dirty="0" smtClean="0">
                <a:solidFill>
                  <a:srgbClr val="FFFFFF"/>
                </a:solidFill>
                <a:latin typeface="Trebuchet MS"/>
              </a:rPr>
              <a:t> 3208 (conversion impossible CUI OMIM </a:t>
            </a:r>
            <a:r>
              <a:rPr lang="en-US" altLang="zh-CN" sz="2000" dirty="0" err="1" smtClean="0">
                <a:solidFill>
                  <a:srgbClr val="FFFFFF"/>
                </a:solidFill>
                <a:latin typeface="Trebuchet MS"/>
              </a:rPr>
              <a:t>ou</a:t>
            </a:r>
            <a:r>
              <a:rPr lang="en-US" altLang="zh-CN" sz="2000" dirty="0" smtClean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altLang="zh-CN" sz="2000" dirty="0" err="1" smtClean="0">
                <a:solidFill>
                  <a:srgbClr val="FFFFFF"/>
                </a:solidFill>
                <a:latin typeface="Trebuchet MS"/>
              </a:rPr>
              <a:t>geneID</a:t>
            </a:r>
            <a:r>
              <a:rPr lang="en-US" altLang="zh-CN" sz="2000" dirty="0" smtClean="0">
                <a:solidFill>
                  <a:srgbClr val="FFFFFF"/>
                </a:solidFill>
                <a:latin typeface="Trebuchet MS"/>
              </a:rPr>
              <a:t> et </a:t>
            </a:r>
            <a:r>
              <a:rPr lang="en-US" altLang="zh-CN" sz="2000" dirty="0" err="1" smtClean="0">
                <a:solidFill>
                  <a:srgbClr val="FFFFFF"/>
                </a:solidFill>
                <a:latin typeface="Trebuchet MS"/>
              </a:rPr>
              <a:t>symbole</a:t>
            </a:r>
            <a:r>
              <a:rPr lang="en-US" altLang="zh-CN" sz="2000" dirty="0" smtClean="0">
                <a:solidFill>
                  <a:srgbClr val="FFFFFF"/>
                </a:solidFill>
                <a:latin typeface="Trebuchet MS"/>
              </a:rPr>
              <a:t> du </a:t>
            </a:r>
            <a:r>
              <a:rPr lang="en-US" altLang="zh-CN" sz="2000" dirty="0" err="1" smtClean="0">
                <a:solidFill>
                  <a:srgbClr val="FFFFFF"/>
                </a:solidFill>
                <a:latin typeface="Trebuchet MS"/>
              </a:rPr>
              <a:t>gène</a:t>
            </a:r>
            <a:r>
              <a:rPr lang="en-US" altLang="zh-CN" sz="2000" dirty="0" smtClean="0">
                <a:solidFill>
                  <a:srgbClr val="FFFFFF"/>
                </a:solidFill>
                <a:latin typeface="Trebuchet MS"/>
              </a:rPr>
              <a:t>)</a:t>
            </a:r>
          </a:p>
          <a:p>
            <a:pPr marL="349250" lvl="1" indent="0">
              <a:buNone/>
            </a:pPr>
            <a:endParaRPr lang="en-US" altLang="zh-CN" sz="2000" dirty="0" smtClean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FFFFFF"/>
                </a:solidFill>
                <a:latin typeface="Trebuchet MS"/>
              </a:rPr>
              <a:t>Vérification</a:t>
            </a:r>
            <a:r>
              <a:rPr lang="en-US" altLang="zh-CN" dirty="0">
                <a:solidFill>
                  <a:srgbClr val="FFFFFF"/>
                </a:solidFill>
                <a:latin typeface="Trebuchet MS"/>
              </a:rPr>
              <a:t> de la </a:t>
            </a:r>
            <a:r>
              <a:rPr lang="en-US" altLang="zh-CN" dirty="0" err="1">
                <a:solidFill>
                  <a:srgbClr val="FFFFFF"/>
                </a:solidFill>
                <a:latin typeface="Trebuchet MS"/>
              </a:rPr>
              <a:t>syntaxe</a:t>
            </a:r>
            <a:r>
              <a:rPr lang="en-US" altLang="zh-CN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Trebuchet MS"/>
              </a:rPr>
              <a:t>du </a:t>
            </a:r>
            <a:r>
              <a:rPr lang="en-US" altLang="zh-CN" dirty="0" err="1" smtClean="0">
                <a:solidFill>
                  <a:srgbClr val="FFFFFF"/>
                </a:solidFill>
                <a:latin typeface="Trebuchet MS"/>
              </a:rPr>
              <a:t>fichier</a:t>
            </a:r>
            <a:r>
              <a:rPr lang="en-US" altLang="zh-CN" dirty="0" smtClean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altLang="zh-CN" dirty="0">
                <a:solidFill>
                  <a:srgbClr val="FFFFFF"/>
                </a:solidFill>
                <a:latin typeface="Trebuchet MS"/>
              </a:rPr>
              <a:t>avec: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i="1" dirty="0">
                <a:solidFill>
                  <a:srgbClr val="FFFFFF"/>
                </a:solidFill>
                <a:latin typeface="Trebuchet MS"/>
              </a:rPr>
              <a:t>	</a:t>
            </a:r>
            <a:r>
              <a:rPr lang="en-US" altLang="zh-CN" i="1" u="sng" dirty="0">
                <a:solidFill>
                  <a:srgbClr val="FFFFFF"/>
                </a:solidFill>
                <a:latin typeface="Trebuchet MS"/>
              </a:rPr>
              <a:t>http://</a:t>
            </a:r>
            <a:r>
              <a:rPr lang="en-US" altLang="zh-CN" i="1" u="sng" dirty="0" err="1">
                <a:solidFill>
                  <a:srgbClr val="FFFFFF"/>
                </a:solidFill>
                <a:latin typeface="Trebuchet MS"/>
              </a:rPr>
              <a:t>www.rdfabout.com</a:t>
            </a:r>
            <a:r>
              <a:rPr lang="en-US" altLang="zh-CN" i="1" u="sng" dirty="0">
                <a:solidFill>
                  <a:srgbClr val="FFFFFF"/>
                </a:solidFill>
                <a:latin typeface="Trebuchet MS"/>
              </a:rPr>
              <a:t>/demo/validator/</a:t>
            </a:r>
            <a:endParaRPr lang="en-US" dirty="0"/>
          </a:p>
          <a:p>
            <a:pPr marL="349250" lvl="1" indent="0">
              <a:buNone/>
            </a:pPr>
            <a:endParaRPr lang="en-US" altLang="zh-CN" sz="2000" dirty="0">
              <a:solidFill>
                <a:srgbClr val="FFFFFF"/>
              </a:solidFill>
              <a:latin typeface="Trebuchet MS"/>
            </a:endParaRPr>
          </a:p>
          <a:p>
            <a:pPr lvl="1"/>
            <a:endParaRPr lang="en-US" altLang="zh-CN" sz="2000" dirty="0" smtClean="0">
              <a:solidFill>
                <a:srgbClr val="FFFFFF"/>
              </a:solidFill>
              <a:latin typeface="Trebuchet MS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1808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Sider</a:t>
            </a:r>
            <a:r>
              <a:rPr lang="fr-FR" dirty="0" smtClean="0"/>
              <a:t> - Informations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Contient une relation «</a:t>
            </a:r>
            <a:r>
              <a:rPr lang="fr-FR" dirty="0" err="1" smtClean="0"/>
              <a:t>hasIndication</a:t>
            </a:r>
            <a:r>
              <a:rPr lang="fr-FR" dirty="0" smtClean="0"/>
              <a:t>» entre </a:t>
            </a:r>
            <a:r>
              <a:rPr lang="fr-FR" dirty="0"/>
              <a:t>d</a:t>
            </a:r>
            <a:r>
              <a:rPr lang="fr-FR" dirty="0" smtClean="0"/>
              <a:t>es médicaments et des maladies.</a:t>
            </a:r>
          </a:p>
          <a:p>
            <a:endParaRPr lang="fr-FR" dirty="0" smtClean="0"/>
          </a:p>
          <a:p>
            <a:r>
              <a:rPr lang="fr-FR" dirty="0" smtClean="0"/>
              <a:t>Contient une relation «</a:t>
            </a:r>
            <a:r>
              <a:rPr lang="fr-FR" dirty="0" err="1" smtClean="0"/>
              <a:t>hasSideEffect</a:t>
            </a:r>
            <a:r>
              <a:rPr lang="fr-FR" dirty="0" smtClean="0"/>
              <a:t>» entre des médicaments et des maladies.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43097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Sider</a:t>
            </a:r>
            <a:r>
              <a:rPr lang="fr-FR" dirty="0" smtClean="0"/>
              <a:t> – Format initial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3 fichiers </a:t>
            </a:r>
          </a:p>
          <a:p>
            <a:pPr lvl="1"/>
            <a:r>
              <a:rPr lang="fr-FR" dirty="0" smtClean="0"/>
              <a:t>meddra_adverse_effects.tsv 		16,4 Mo</a:t>
            </a:r>
          </a:p>
          <a:p>
            <a:pPr lvl="1"/>
            <a:r>
              <a:rPr lang="fr-FR" dirty="0" smtClean="0"/>
              <a:t>label_mapping.tsv		 	3,54 Mo</a:t>
            </a:r>
          </a:p>
          <a:p>
            <a:pPr lvl="1"/>
            <a:r>
              <a:rPr lang="fr-FR" dirty="0" smtClean="0"/>
              <a:t>Indications_raw.tsv  			10,8 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6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8431212" cy="1447800"/>
          </a:xfrm>
        </p:spPr>
        <p:txBody>
          <a:bodyPr/>
          <a:lstStyle/>
          <a:p>
            <a:r>
              <a:rPr lang="fr-FR" dirty="0" err="1" smtClean="0"/>
              <a:t>Sider</a:t>
            </a:r>
            <a:r>
              <a:rPr lang="fr-FR" dirty="0" smtClean="0"/>
              <a:t> – Méthode d’extraction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2787" y="3012141"/>
            <a:ext cx="8220197" cy="3627809"/>
          </a:xfrm>
        </p:spPr>
        <p:txBody>
          <a:bodyPr>
            <a:normAutofit/>
          </a:bodyPr>
          <a:lstStyle/>
          <a:p>
            <a:pPr marL="0">
              <a:lnSpc>
                <a:spcPct val="120000"/>
              </a:lnSpc>
            </a:pPr>
            <a:r>
              <a:rPr lang="fr-FR" dirty="0" smtClean="0"/>
              <a:t>Les parseurs ont été écrits en Java</a:t>
            </a:r>
          </a:p>
          <a:p>
            <a:pPr marL="0">
              <a:lnSpc>
                <a:spcPct val="120000"/>
              </a:lnSpc>
            </a:pPr>
            <a:r>
              <a:rPr lang="fr-FR" dirty="0" smtClean="0"/>
              <a:t>But : obtenir un fichier «sider_parser.ttl»</a:t>
            </a:r>
          </a:p>
          <a:p>
            <a:pPr marL="0">
              <a:lnSpc>
                <a:spcPct val="0"/>
              </a:lnSpc>
              <a:buNone/>
            </a:pPr>
            <a:r>
              <a:rPr lang="fr-FR" dirty="0" smtClean="0"/>
              <a:t>avec un fichier d’erreurs «errors.txt».</a:t>
            </a:r>
          </a:p>
          <a:p>
            <a:r>
              <a:rPr lang="fr-FR" dirty="0" err="1" smtClean="0"/>
              <a:t>Parsage</a:t>
            </a:r>
            <a:r>
              <a:rPr lang="fr-FR" dirty="0" smtClean="0"/>
              <a:t> de  «meddra_adverse_effects.tsv» pour obtenir la relation «</a:t>
            </a:r>
            <a:r>
              <a:rPr lang="fr-FR" dirty="0" err="1" smtClean="0"/>
              <a:t>hasSideEffect</a:t>
            </a:r>
            <a:r>
              <a:rPr lang="fr-FR" dirty="0" smtClean="0"/>
              <a:t>».</a:t>
            </a:r>
          </a:p>
          <a:p>
            <a:pPr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81644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8431212" cy="1447800"/>
          </a:xfrm>
        </p:spPr>
        <p:txBody>
          <a:bodyPr/>
          <a:lstStyle/>
          <a:p>
            <a:r>
              <a:rPr lang="fr-FR" dirty="0" err="1" smtClean="0"/>
              <a:t>Sider</a:t>
            </a:r>
            <a:r>
              <a:rPr lang="fr-FR" dirty="0" smtClean="0"/>
              <a:t> – Méthode d’extraction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2787" y="3012141"/>
            <a:ext cx="8220197" cy="3627809"/>
          </a:xfrm>
        </p:spPr>
        <p:txBody>
          <a:bodyPr>
            <a:normAutofit lnSpcReduction="10000"/>
          </a:bodyPr>
          <a:lstStyle/>
          <a:p>
            <a:r>
              <a:rPr lang="fr-FR" dirty="0" err="1" smtClean="0"/>
              <a:t>Parsage</a:t>
            </a:r>
            <a:r>
              <a:rPr lang="fr-FR" dirty="0" smtClean="0"/>
              <a:t> de «meddra_adverse_effects.tsv» pour avoir l’ID du médicament, ensuite </a:t>
            </a:r>
            <a:r>
              <a:rPr lang="fr-FR" dirty="0" err="1" smtClean="0"/>
              <a:t>parsage</a:t>
            </a:r>
            <a:r>
              <a:rPr lang="fr-FR" dirty="0" smtClean="0"/>
              <a:t> de «label_mapping.tsv» pour avoir l’ID du label et enfin </a:t>
            </a:r>
            <a:r>
              <a:rPr lang="fr-FR" dirty="0" err="1" smtClean="0"/>
              <a:t>parsage</a:t>
            </a:r>
            <a:r>
              <a:rPr lang="fr-FR" dirty="0" smtClean="0"/>
              <a:t> de «</a:t>
            </a:r>
            <a:r>
              <a:rPr lang="fr-FR" dirty="0" err="1" smtClean="0"/>
              <a:t>indications_raw</a:t>
            </a:r>
            <a:r>
              <a:rPr lang="fr-FR" dirty="0" smtClean="0"/>
              <a:t>» pour obtenir la relation «</a:t>
            </a:r>
            <a:r>
              <a:rPr lang="fr-FR" dirty="0" err="1" smtClean="0"/>
              <a:t>hasIndication</a:t>
            </a:r>
            <a:r>
              <a:rPr lang="fr-FR" dirty="0" smtClean="0"/>
              <a:t>».</a:t>
            </a:r>
          </a:p>
          <a:p>
            <a:r>
              <a:rPr lang="fr-FR" dirty="0" smtClean="0"/>
              <a:t>Optimisations : </a:t>
            </a:r>
          </a:p>
          <a:p>
            <a:pPr lvl="1"/>
            <a:r>
              <a:rPr lang="fr-FR" dirty="0" smtClean="0"/>
              <a:t>Le nom d’un médicament n’est utilisé qu’une fois.</a:t>
            </a:r>
          </a:p>
          <a:p>
            <a:pPr lvl="1"/>
            <a:r>
              <a:rPr lang="fr-FR" dirty="0" smtClean="0"/>
              <a:t>Nettoyage du fichier «label_mapping.tsv».</a:t>
            </a:r>
          </a:p>
          <a:p>
            <a:pPr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81644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Sider</a:t>
            </a:r>
            <a:r>
              <a:rPr lang="fr-FR" dirty="0" smtClean="0"/>
              <a:t> -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Logs :</a:t>
            </a:r>
          </a:p>
          <a:p>
            <a:pPr lvl="1">
              <a:buNone/>
            </a:pPr>
            <a:endParaRPr lang="en-US" altLang="zh-CN" sz="2000" dirty="0" smtClean="0">
              <a:solidFill>
                <a:srgbClr val="FFFFFF"/>
              </a:solidFill>
              <a:latin typeface="Trebuchet MS"/>
            </a:endParaRPr>
          </a:p>
          <a:p>
            <a:pPr lvl="1">
              <a:buNone/>
            </a:pPr>
            <a:endParaRPr lang="en-US" altLang="zh-CN" sz="2000" dirty="0" smtClean="0">
              <a:solidFill>
                <a:srgbClr val="FFFFFF"/>
              </a:solidFill>
              <a:latin typeface="Trebuchet MS"/>
            </a:endParaRPr>
          </a:p>
          <a:p>
            <a:pPr lvl="1">
              <a:buNone/>
            </a:pPr>
            <a:endParaRPr lang="en-US" altLang="zh-CN" sz="2000" dirty="0" smtClean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</a:pPr>
            <a:r>
              <a:rPr lang="fr-FR" dirty="0" smtClean="0"/>
              <a:t>Relation « </a:t>
            </a:r>
            <a:r>
              <a:rPr lang="fr-FR" dirty="0" err="1" smtClean="0"/>
              <a:t>hasSideEffect</a:t>
            </a:r>
            <a:r>
              <a:rPr lang="fr-FR" dirty="0" smtClean="0"/>
              <a:t> » : 112088 relations</a:t>
            </a:r>
          </a:p>
          <a:p>
            <a:pPr>
              <a:lnSpc>
                <a:spcPct val="90000"/>
              </a:lnSpc>
            </a:pPr>
            <a:r>
              <a:rPr lang="fr-FR" dirty="0" smtClean="0"/>
              <a:t>Relation « </a:t>
            </a:r>
            <a:r>
              <a:rPr lang="fr-FR" dirty="0" err="1" smtClean="0"/>
              <a:t>hasIndication</a:t>
            </a:r>
            <a:r>
              <a:rPr lang="fr-FR" dirty="0" smtClean="0"/>
              <a:t> » : </a:t>
            </a:r>
            <a:r>
              <a:rPr lang="fr-FR" dirty="0" smtClean="0"/>
              <a:t>157129 relations</a:t>
            </a:r>
          </a:p>
          <a:p>
            <a:pPr>
              <a:lnSpc>
                <a:spcPct val="90000"/>
              </a:lnSpc>
            </a:pPr>
            <a:r>
              <a:rPr lang="fr-FR" dirty="0" smtClean="0"/>
              <a:t>8286 labels </a:t>
            </a:r>
            <a:endParaRPr lang="fr-FR" dirty="0" smtClean="0"/>
          </a:p>
          <a:p>
            <a:pPr>
              <a:lnSpc>
                <a:spcPct val="90000"/>
              </a:lnSpc>
            </a:pPr>
            <a:r>
              <a:rPr lang="fr-FR" dirty="0" smtClean="0"/>
              <a:t>Temps de traitement : 3 heures</a:t>
            </a:r>
          </a:p>
          <a:p>
            <a:pPr marL="349250" lvl="1" indent="0">
              <a:buNone/>
            </a:pPr>
            <a:endParaRPr lang="en-US" altLang="zh-CN" sz="2000" dirty="0">
              <a:solidFill>
                <a:srgbClr val="FFFFFF"/>
              </a:solidFill>
              <a:latin typeface="Trebuchet MS"/>
            </a:endParaRPr>
          </a:p>
          <a:p>
            <a:pPr lvl="1"/>
            <a:endParaRPr lang="en-US" altLang="zh-CN" sz="2000" dirty="0" smtClean="0">
              <a:solidFill>
                <a:srgbClr val="FFFFFF"/>
              </a:solidFill>
              <a:latin typeface="Trebuchet MS"/>
            </a:endParaRPr>
          </a:p>
          <a:p>
            <a:pPr lvl="1"/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246" y="3471205"/>
            <a:ext cx="3835769" cy="8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3892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de </a:t>
            </a:r>
            <a:r>
              <a:rPr lang="fr-FR" dirty="0" err="1" smtClean="0"/>
              <a:t>triplestores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contraintes</a:t>
            </a:r>
          </a:p>
          <a:p>
            <a:pPr lvl="1"/>
            <a:r>
              <a:rPr lang="fr-FR" dirty="0" smtClean="0"/>
              <a:t>1 </a:t>
            </a:r>
            <a:r>
              <a:rPr lang="fr-FR" dirty="0" err="1" smtClean="0"/>
              <a:t>triplestore</a:t>
            </a:r>
            <a:r>
              <a:rPr lang="fr-FR" dirty="0" smtClean="0"/>
              <a:t> par fichier RDF</a:t>
            </a:r>
          </a:p>
          <a:p>
            <a:pPr lvl="1"/>
            <a:r>
              <a:rPr lang="fr-FR" dirty="0" smtClean="0"/>
              <a:t>Support des requêtes fédérées</a:t>
            </a:r>
          </a:p>
          <a:p>
            <a:pPr lvl="1"/>
            <a:r>
              <a:rPr lang="fr-FR" dirty="0" smtClean="0"/>
              <a:t>Capacité allant de quelques Ko à plus de 100 Mo</a:t>
            </a:r>
          </a:p>
          <a:p>
            <a:pPr lvl="1"/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de </a:t>
            </a:r>
            <a:r>
              <a:rPr lang="fr-FR" dirty="0" err="1" smtClean="0"/>
              <a:t>triplestores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Choix de la technologie</a:t>
            </a:r>
          </a:p>
          <a:p>
            <a:pPr lvl="1"/>
            <a:r>
              <a:rPr lang="fr-FR" dirty="0"/>
              <a:t>N</a:t>
            </a:r>
            <a:r>
              <a:rPr lang="fr-FR" dirty="0" smtClean="0"/>
              <a:t>ombreuses implémentations de </a:t>
            </a:r>
            <a:r>
              <a:rPr lang="fr-FR" dirty="0" err="1" smtClean="0"/>
              <a:t>triplestore</a:t>
            </a:r>
            <a:r>
              <a:rPr lang="fr-FR" dirty="0" smtClean="0"/>
              <a:t> disponibles</a:t>
            </a:r>
          </a:p>
          <a:p>
            <a:pPr lvl="1"/>
            <a:r>
              <a:rPr lang="fr-FR" dirty="0" smtClean="0"/>
              <a:t>Très différentes les unes des autres</a:t>
            </a:r>
          </a:p>
          <a:p>
            <a:pPr lvl="1"/>
            <a:r>
              <a:rPr lang="fr-FR" dirty="0" smtClean="0"/>
              <a:t>Requêtes fédérées peu supportées</a:t>
            </a:r>
          </a:p>
          <a:p>
            <a:pPr lvl="1"/>
            <a:r>
              <a:rPr lang="fr-FR" dirty="0" smtClean="0"/>
              <a:t>Deux possibilités intéressantes :</a:t>
            </a:r>
          </a:p>
          <a:p>
            <a:pPr lvl="2"/>
            <a:r>
              <a:rPr lang="fr-FR" dirty="0" err="1" smtClean="0"/>
              <a:t>Virtuoso</a:t>
            </a:r>
            <a:r>
              <a:rPr lang="fr-FR" dirty="0" smtClean="0"/>
              <a:t> (gros environnement, très bon support de SPARQL, très bonnes performances)</a:t>
            </a:r>
            <a:endParaRPr lang="fr-FR" dirty="0"/>
          </a:p>
          <a:p>
            <a:pPr lvl="2"/>
            <a:r>
              <a:rPr lang="fr-FR" dirty="0" err="1" smtClean="0"/>
              <a:t>Fuseki</a:t>
            </a:r>
            <a:r>
              <a:rPr lang="fr-FR" dirty="0" smtClean="0"/>
              <a:t> (basé sur Jena, installation/configuration très simple)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parseurs</a:t>
            </a:r>
            <a:endParaRPr lang="fr-FR" dirty="0" smtClean="0"/>
          </a:p>
          <a:p>
            <a:r>
              <a:rPr lang="fr-FR" dirty="0" smtClean="0"/>
              <a:t>Triple </a:t>
            </a:r>
            <a:r>
              <a:rPr lang="fr-FR" dirty="0" smtClean="0"/>
              <a:t>store</a:t>
            </a:r>
          </a:p>
          <a:p>
            <a:r>
              <a:rPr lang="fr-FR" dirty="0" smtClean="0"/>
              <a:t>Fréquences des relations CTD</a:t>
            </a:r>
            <a:endParaRPr lang="fr-FR" dirty="0" smtClean="0"/>
          </a:p>
          <a:p>
            <a:r>
              <a:rPr lang="fr-FR" dirty="0" smtClean="0"/>
              <a:t>Requête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31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de </a:t>
            </a:r>
            <a:r>
              <a:rPr lang="fr-FR" dirty="0" err="1" smtClean="0"/>
              <a:t>triplestores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Fuseki</a:t>
            </a:r>
            <a:endParaRPr lang="fr-FR" dirty="0" smtClean="0"/>
          </a:p>
          <a:p>
            <a:pPr lvl="1"/>
            <a:r>
              <a:rPr lang="fr-FR" dirty="0" smtClean="0"/>
              <a:t>Installation/administration simplifiées</a:t>
            </a:r>
          </a:p>
          <a:p>
            <a:pPr lvl="1"/>
            <a:r>
              <a:rPr lang="fr-FR" dirty="0" smtClean="0"/>
              <a:t>Interface web avec </a:t>
            </a:r>
            <a:r>
              <a:rPr lang="fr-FR" dirty="0" err="1" smtClean="0"/>
              <a:t>endpoint</a:t>
            </a:r>
            <a:r>
              <a:rPr lang="fr-FR" dirty="0" smtClean="0"/>
              <a:t> et formulaire d’</a:t>
            </a:r>
            <a:r>
              <a:rPr lang="fr-FR" dirty="0" err="1" smtClean="0"/>
              <a:t>upload</a:t>
            </a:r>
            <a:endParaRPr lang="fr-FR" dirty="0" smtClean="0"/>
          </a:p>
          <a:p>
            <a:pPr lvl="1"/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de </a:t>
            </a:r>
            <a:r>
              <a:rPr lang="fr-FR" dirty="0" err="1" smtClean="0"/>
              <a:t>triplestores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Administration du serveur</a:t>
            </a:r>
          </a:p>
          <a:p>
            <a:pPr lvl="1"/>
            <a:r>
              <a:rPr lang="fr-FR" dirty="0" smtClean="0"/>
              <a:t>Requêtes fédérées générant beaucoup de trafic</a:t>
            </a:r>
          </a:p>
          <a:p>
            <a:pPr lvl="1"/>
            <a:r>
              <a:rPr lang="fr-FR" dirty="0" err="1" smtClean="0"/>
              <a:t>Triplestore</a:t>
            </a:r>
            <a:r>
              <a:rPr lang="fr-FR" dirty="0" smtClean="0"/>
              <a:t> &gt; 100 mo assez instable lors de requêtes complexes</a:t>
            </a:r>
          </a:p>
          <a:p>
            <a:pPr lvl="1"/>
            <a:r>
              <a:rPr lang="fr-FR" dirty="0" smtClean="0"/>
              <a:t>Monitoring des </a:t>
            </a:r>
            <a:r>
              <a:rPr lang="fr-FR" dirty="0" err="1" smtClean="0"/>
              <a:t>triplestores</a:t>
            </a:r>
            <a:r>
              <a:rPr lang="fr-FR" dirty="0" smtClean="0"/>
              <a:t> via SSH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 smtClean="0"/>
              <a:t>Fréquence des types de relations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b="1" dirty="0" smtClean="0"/>
              <a:t>CTD</a:t>
            </a:r>
            <a:r>
              <a:rPr lang="fr-FR" sz="2000" dirty="0" smtClean="0"/>
              <a:t> :</a:t>
            </a:r>
          </a:p>
          <a:p>
            <a:pPr marL="0" indent="0">
              <a:buNone/>
            </a:pPr>
            <a:r>
              <a:rPr lang="fr-FR" sz="2000" dirty="0" smtClean="0"/>
              <a:t>4,5% (6/128) des</a:t>
            </a:r>
          </a:p>
          <a:p>
            <a:pPr marL="0" indent="0">
              <a:buNone/>
            </a:pPr>
            <a:r>
              <a:rPr lang="fr-FR" sz="2000" dirty="0" smtClean="0"/>
              <a:t>relations forment</a:t>
            </a:r>
          </a:p>
          <a:p>
            <a:pPr marL="0" indent="0">
              <a:buNone/>
            </a:pPr>
            <a:r>
              <a:rPr lang="fr-FR" sz="2000" dirty="0" smtClean="0"/>
              <a:t>75% de la base</a:t>
            </a:r>
            <a:endParaRPr lang="fr-FR" sz="2000" dirty="0"/>
          </a:p>
        </p:txBody>
      </p:sp>
      <p:pic>
        <p:nvPicPr>
          <p:cNvPr id="4" name="Image 3" descr="Frequence Relations CT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69" y="883801"/>
            <a:ext cx="8115401" cy="542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1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2789" y="1371600"/>
            <a:ext cx="7716837" cy="1447800"/>
          </a:xfrm>
        </p:spPr>
        <p:txBody>
          <a:bodyPr/>
          <a:lstStyle/>
          <a:p>
            <a:r>
              <a:rPr lang="fr-FR" sz="4000" dirty="0" smtClean="0"/>
              <a:t>Fréquence des types de relations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b="1" dirty="0" err="1" smtClean="0"/>
              <a:t>DrugBank</a:t>
            </a:r>
            <a:r>
              <a:rPr lang="fr-FR" sz="2000" dirty="0" smtClean="0"/>
              <a:t> : </a:t>
            </a:r>
          </a:p>
          <a:p>
            <a:pPr marL="0" indent="0">
              <a:buNone/>
            </a:pPr>
            <a:r>
              <a:rPr lang="fr-FR" sz="2000" dirty="0" smtClean="0"/>
              <a:t>7% (3/42) des </a:t>
            </a:r>
          </a:p>
          <a:p>
            <a:pPr marL="0" indent="0">
              <a:buNone/>
            </a:pPr>
            <a:r>
              <a:rPr lang="fr-FR" sz="2000" dirty="0" smtClean="0"/>
              <a:t>relations </a:t>
            </a:r>
            <a:r>
              <a:rPr lang="fr-FR" sz="2000" dirty="0"/>
              <a:t>forment 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75</a:t>
            </a:r>
            <a:r>
              <a:rPr lang="fr-FR" sz="2000" dirty="0"/>
              <a:t>% de la base</a:t>
            </a:r>
          </a:p>
        </p:txBody>
      </p:sp>
      <p:pic>
        <p:nvPicPr>
          <p:cNvPr id="6" name="Image 5" descr="Fréquence relations DrugBan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83" y="414655"/>
            <a:ext cx="8746773" cy="630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6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/!\ Avertissement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Requêtes rédigées</a:t>
            </a:r>
          </a:p>
          <a:p>
            <a:r>
              <a:rPr lang="fr-FR" dirty="0" smtClean="0"/>
              <a:t>Problème de surcharge de serveur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450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Requête c ∘ a ⊑ b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</a:p>
          <a:p>
            <a:pPr lvl="1"/>
            <a:r>
              <a:rPr lang="fr-FR" dirty="0" smtClean="0"/>
              <a:t>Déduire la relation b « </a:t>
            </a:r>
            <a:r>
              <a:rPr lang="fr-FR" dirty="0" err="1" smtClean="0"/>
              <a:t>involvedIn</a:t>
            </a:r>
            <a:r>
              <a:rPr lang="fr-FR" dirty="0" smtClean="0"/>
              <a:t> » entre une maladie et un gêne à partir des relations a et 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8030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764" y="25194"/>
            <a:ext cx="7750861" cy="683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656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2" descr="C:\Users\Alex\Desktop\req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12433121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9318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E1E1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2" descr="C:\Users\Alex\Desktop\req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7457"/>
            <a:ext cx="11909619" cy="65130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3234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Requête </a:t>
            </a:r>
            <a:r>
              <a:rPr lang="fr-FR" dirty="0" smtClean="0"/>
              <a:t>a </a:t>
            </a:r>
            <a:r>
              <a:rPr lang="fr-FR" dirty="0"/>
              <a:t>∘ </a:t>
            </a:r>
            <a:r>
              <a:rPr lang="fr-FR" dirty="0" smtClean="0"/>
              <a:t>b </a:t>
            </a:r>
            <a:r>
              <a:rPr lang="fr-FR" dirty="0"/>
              <a:t>⊑ </a:t>
            </a:r>
            <a:r>
              <a:rPr lang="fr-FR" dirty="0" smtClean="0"/>
              <a:t>c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fr-FR" dirty="0"/>
              <a:t>Objectif :</a:t>
            </a:r>
          </a:p>
          <a:p>
            <a:pPr lvl="1">
              <a:defRPr/>
            </a:pPr>
            <a:r>
              <a:rPr lang="fr-FR" dirty="0"/>
              <a:t>Déduire la relation c avec « </a:t>
            </a:r>
            <a:r>
              <a:rPr lang="fr-FR" dirty="0" err="1"/>
              <a:t>involvedIn</a:t>
            </a:r>
            <a:r>
              <a:rPr lang="fr-FR" dirty="0"/>
              <a:t> » et « </a:t>
            </a:r>
            <a:r>
              <a:rPr lang="fr-FR" dirty="0" err="1"/>
              <a:t>hasSideEffect</a:t>
            </a:r>
            <a:r>
              <a:rPr lang="fr-FR" dirty="0"/>
              <a:t> » entre un médicament et un gêne grâce aux relations a et </a:t>
            </a:r>
            <a:r>
              <a:rPr lang="fr-FR" dirty="0" smtClean="0"/>
              <a:t>b.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448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Idée générale du projet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6" idx="3"/>
            <a:endCxn id="4" idx="6"/>
          </p:cNvCxnSpPr>
          <p:nvPr/>
        </p:nvCxnSpPr>
        <p:spPr>
          <a:xfrm flipH="1">
            <a:off x="3556412" y="5614101"/>
            <a:ext cx="2011450" cy="44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5" idx="1"/>
            <a:endCxn id="4" idx="0"/>
          </p:cNvCxnSpPr>
          <p:nvPr/>
        </p:nvCxnSpPr>
        <p:spPr>
          <a:xfrm flipH="1">
            <a:off x="2987969" y="3630234"/>
            <a:ext cx="860783" cy="138539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6" idx="4"/>
            <a:endCxn id="5" idx="3"/>
          </p:cNvCxnSpPr>
          <p:nvPr/>
        </p:nvCxnSpPr>
        <p:spPr>
          <a:xfrm flipH="1" flipV="1">
            <a:off x="5093183" y="3630234"/>
            <a:ext cx="778342" cy="137654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er 26"/>
          <p:cNvGrpSpPr/>
          <p:nvPr/>
        </p:nvGrpSpPr>
        <p:grpSpPr>
          <a:xfrm>
            <a:off x="3848751" y="3065816"/>
            <a:ext cx="1244432" cy="1128836"/>
            <a:chOff x="3925729" y="3065816"/>
            <a:chExt cx="910766" cy="910765"/>
          </a:xfrm>
        </p:grpSpPr>
        <p:sp>
          <p:nvSpPr>
            <p:cNvPr id="5" name="Rectangle 4"/>
            <p:cNvSpPr/>
            <p:nvPr/>
          </p:nvSpPr>
          <p:spPr>
            <a:xfrm>
              <a:off x="3925730" y="3065816"/>
              <a:ext cx="910765" cy="91076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3925729" y="3360853"/>
              <a:ext cx="910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Gène</a:t>
              </a:r>
              <a:endParaRPr lang="fr-FR" dirty="0"/>
            </a:p>
          </p:txBody>
        </p:sp>
      </p:grpSp>
      <p:grpSp>
        <p:nvGrpSpPr>
          <p:cNvPr id="29" name="Grouper 28"/>
          <p:cNvGrpSpPr/>
          <p:nvPr/>
        </p:nvGrpSpPr>
        <p:grpSpPr>
          <a:xfrm>
            <a:off x="2270761" y="5015624"/>
            <a:ext cx="1526674" cy="1205802"/>
            <a:chOff x="2037790" y="5015624"/>
            <a:chExt cx="1205941" cy="898042"/>
          </a:xfrm>
        </p:grpSpPr>
        <p:sp>
          <p:nvSpPr>
            <p:cNvPr id="4" name="Ellipse 3"/>
            <p:cNvSpPr/>
            <p:nvPr/>
          </p:nvSpPr>
          <p:spPr>
            <a:xfrm>
              <a:off x="2155302" y="5015624"/>
              <a:ext cx="898042" cy="898042"/>
            </a:xfrm>
            <a:prstGeom prst="ellipse">
              <a:avLst/>
            </a:prstGeom>
            <a:solidFill>
              <a:srgbClr val="C0504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037790" y="5299087"/>
              <a:ext cx="1205941" cy="275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Maladie</a:t>
              </a:r>
              <a:endParaRPr lang="fr-FR" dirty="0"/>
            </a:p>
          </p:txBody>
        </p:sp>
      </p:grpSp>
      <p:grpSp>
        <p:nvGrpSpPr>
          <p:cNvPr id="33" name="Grouper 32"/>
          <p:cNvGrpSpPr/>
          <p:nvPr/>
        </p:nvGrpSpPr>
        <p:grpSpPr>
          <a:xfrm>
            <a:off x="5516546" y="5006775"/>
            <a:ext cx="1915750" cy="1214651"/>
            <a:chOff x="5272795" y="5006775"/>
            <a:chExt cx="1915750" cy="1214651"/>
          </a:xfrm>
        </p:grpSpPr>
        <p:sp>
          <p:nvSpPr>
            <p:cNvPr id="6" name="Hexagone 5"/>
            <p:cNvSpPr/>
            <p:nvPr/>
          </p:nvSpPr>
          <p:spPr>
            <a:xfrm>
              <a:off x="5324111" y="5006775"/>
              <a:ext cx="1411210" cy="1214651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5272795" y="5421087"/>
              <a:ext cx="191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Médicament</a:t>
              </a:r>
              <a:endParaRPr lang="fr-FR" dirty="0"/>
            </a:p>
          </p:txBody>
        </p:sp>
      </p:grpSp>
      <p:sp>
        <p:nvSpPr>
          <p:cNvPr id="35" name="ZoneTexte 34"/>
          <p:cNvSpPr txBox="1"/>
          <p:nvPr/>
        </p:nvSpPr>
        <p:spPr>
          <a:xfrm>
            <a:off x="1592656" y="3883135"/>
            <a:ext cx="165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</a:t>
            </a:r>
            <a:r>
              <a:rPr lang="fr-FR" dirty="0" smtClean="0"/>
              <a:t>st impliqué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3246395" y="6118805"/>
            <a:ext cx="3155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des effets secondaires</a:t>
            </a:r>
          </a:p>
          <a:p>
            <a:r>
              <a:rPr lang="fr-FR" dirty="0"/>
              <a:t>e</a:t>
            </a:r>
            <a:r>
              <a:rPr lang="fr-FR" dirty="0" smtClean="0"/>
              <a:t>st préconisé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6132346" y="3431496"/>
            <a:ext cx="2334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Augmente/diminue l’activité, l’expression…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0513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 descr="C:\Users\Alex\Desktop\req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12383457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1146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E1E1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 descr="C:\Users\Alex\Desktop\req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11804317" cy="40038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3341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Requête b</a:t>
            </a:r>
            <a:r>
              <a:rPr lang="fr-FR" dirty="0" smtClean="0"/>
              <a:t> </a:t>
            </a:r>
            <a:r>
              <a:rPr lang="fr-FR" dirty="0"/>
              <a:t>∘ c</a:t>
            </a:r>
            <a:r>
              <a:rPr lang="fr-FR" dirty="0" smtClean="0"/>
              <a:t> </a:t>
            </a:r>
            <a:r>
              <a:rPr lang="fr-FR" dirty="0"/>
              <a:t>⊑ a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fr-FR" dirty="0"/>
              <a:t>Objectif :</a:t>
            </a:r>
          </a:p>
          <a:p>
            <a:pPr lvl="1">
              <a:defRPr/>
            </a:pPr>
            <a:r>
              <a:rPr lang="fr-FR" dirty="0" smtClean="0"/>
              <a:t>Trouver l’ensemble des couples ( maladie, gène) pour lesquels il existe un médicament étant lié à la maladie par la relation «</a:t>
            </a:r>
            <a:r>
              <a:rPr lang="fr-FR" dirty="0" err="1" smtClean="0"/>
              <a:t>hasSideEffect</a:t>
            </a:r>
            <a:r>
              <a:rPr lang="fr-FR" dirty="0" smtClean="0"/>
              <a:t> » et par un groupe de relations au gène.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261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 descr="C:\Users\NM\Dropbox\Etudes\ESIAL\3A\PLBC\reque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4"/>
            <a:ext cx="9144000" cy="688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333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423106"/>
              </p:ext>
            </p:extLst>
          </p:nvPr>
        </p:nvGraphicFramePr>
        <p:xfrm>
          <a:off x="1524000" y="3261895"/>
          <a:ext cx="6096000" cy="2586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574842">
                <a:tc>
                  <a:txBody>
                    <a:bodyPr/>
                    <a:lstStyle/>
                    <a:p>
                      <a:r>
                        <a:rPr lang="fr-FR" dirty="0" smtClean="0"/>
                        <a:t>Point fort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Point faible</a:t>
                      </a:r>
                      <a:endParaRPr lang="fr-FR" dirty="0"/>
                    </a:p>
                  </a:txBody>
                  <a:tcPr/>
                </a:tc>
              </a:tr>
              <a:tr h="1244123">
                <a:tc>
                  <a:txBody>
                    <a:bodyPr/>
                    <a:lstStyle/>
                    <a:p>
                      <a:r>
                        <a:rPr lang="fr-FR" dirty="0" smtClean="0"/>
                        <a:t>• Intérêt du sujet</a:t>
                      </a:r>
                    </a:p>
                    <a:p>
                      <a:r>
                        <a:rPr lang="fr-FR" dirty="0" smtClean="0"/>
                        <a:t>•</a:t>
                      </a:r>
                      <a:r>
                        <a:rPr lang="fr-FR" baseline="0" dirty="0" smtClean="0"/>
                        <a:t> Web-sémantique</a:t>
                      </a:r>
                    </a:p>
                    <a:p>
                      <a:r>
                        <a:rPr lang="fr-FR" baseline="0" dirty="0" smtClean="0"/>
                        <a:t>• Base de données réelles</a:t>
                      </a:r>
                    </a:p>
                    <a:p>
                      <a:r>
                        <a:rPr lang="fr-FR" baseline="0" dirty="0" smtClean="0"/>
                        <a:t>• Problématique de charge</a:t>
                      </a:r>
                    </a:p>
                    <a:p>
                      <a:r>
                        <a:rPr lang="fr-FR" baseline="0" dirty="0" smtClean="0"/>
                        <a:t>• Fouille de données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• Peu de contrôle</a:t>
                      </a:r>
                    </a:p>
                    <a:p>
                      <a:r>
                        <a:rPr lang="fr-FR" dirty="0" smtClean="0"/>
                        <a:t>• Problème de charge</a:t>
                      </a:r>
                    </a:p>
                    <a:p>
                      <a:r>
                        <a:rPr lang="fr-FR" dirty="0" smtClean="0"/>
                        <a:t>• Complexité de résolution</a:t>
                      </a:r>
                      <a:r>
                        <a:rPr lang="fr-FR" baseline="0" dirty="0" smtClean="0"/>
                        <a:t> du problème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57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 initiales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5 ‘BDD’ contenant des informations partielles sur les objets suivants :</a:t>
            </a:r>
          </a:p>
          <a:p>
            <a:pPr lvl="1"/>
            <a:r>
              <a:rPr lang="fr-FR" dirty="0" smtClean="0"/>
              <a:t>Gènes</a:t>
            </a:r>
          </a:p>
          <a:p>
            <a:pPr lvl="1"/>
            <a:r>
              <a:rPr lang="fr-FR" dirty="0" smtClean="0"/>
              <a:t>Médicaments</a:t>
            </a:r>
          </a:p>
          <a:p>
            <a:pPr lvl="1"/>
            <a:r>
              <a:rPr lang="fr-FR" dirty="0" smtClean="0"/>
              <a:t>Maladies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7946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CTD - Informations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Contient des relations entre </a:t>
            </a:r>
            <a:r>
              <a:rPr lang="fr-FR" dirty="0"/>
              <a:t>d</a:t>
            </a:r>
            <a:r>
              <a:rPr lang="fr-FR" dirty="0" smtClean="0"/>
              <a:t>es médicaments et des gènes</a:t>
            </a:r>
          </a:p>
          <a:p>
            <a:r>
              <a:rPr lang="fr-FR" dirty="0" smtClean="0"/>
              <a:t>Contient des relations entre des médicaments et des maladies</a:t>
            </a:r>
          </a:p>
          <a:p>
            <a:r>
              <a:rPr lang="fr-FR" dirty="0" smtClean="0"/>
              <a:t>Contient des relations entre des gènes et des maladies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097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CTD – Format initial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3 fichiers </a:t>
            </a:r>
          </a:p>
          <a:p>
            <a:pPr lvl="1"/>
            <a:r>
              <a:rPr lang="fr-FR" dirty="0" err="1" smtClean="0"/>
              <a:t>CTD_chem_gene_ixns.tsv</a:t>
            </a:r>
            <a:r>
              <a:rPr lang="fr-FR" dirty="0" smtClean="0"/>
              <a:t> 		159Mo</a:t>
            </a:r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CTD_chemicals_diseases.tsv</a:t>
            </a:r>
            <a:r>
              <a:rPr lang="fr-FR" dirty="0" smtClean="0"/>
              <a:t> 	278 Mo</a:t>
            </a:r>
          </a:p>
          <a:p>
            <a:pPr lvl="1"/>
            <a:r>
              <a:rPr lang="fr-FR" dirty="0" err="1" smtClean="0"/>
              <a:t>CTD_genes_diseases.tsv</a:t>
            </a:r>
            <a:r>
              <a:rPr lang="fr-FR" dirty="0" smtClean="0"/>
              <a:t>  		2678 Mo</a:t>
            </a:r>
            <a:endParaRPr lang="fr-FR" dirty="0"/>
          </a:p>
        </p:txBody>
      </p:sp>
      <p:pic>
        <p:nvPicPr>
          <p:cNvPr id="4" name="Image 3" descr="screen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5" y="5538024"/>
            <a:ext cx="8980396" cy="41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6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8431212" cy="1447800"/>
          </a:xfrm>
        </p:spPr>
        <p:txBody>
          <a:bodyPr/>
          <a:lstStyle/>
          <a:p>
            <a:r>
              <a:rPr lang="fr-FR" dirty="0" smtClean="0"/>
              <a:t>CTD – Méthode d’extraction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But : obtenir un fichier </a:t>
            </a:r>
            <a:r>
              <a:rPr lang="fr-FR" dirty="0" err="1" smtClean="0"/>
              <a:t>turtle</a:t>
            </a:r>
            <a:r>
              <a:rPr lang="fr-FR" dirty="0" smtClean="0"/>
              <a:t> exploitable</a:t>
            </a:r>
          </a:p>
          <a:p>
            <a:r>
              <a:rPr lang="fr-FR" dirty="0" smtClean="0"/>
              <a:t>Travail préalable : Identification des données intéressantes</a:t>
            </a:r>
          </a:p>
          <a:p>
            <a:r>
              <a:rPr lang="fr-FR" dirty="0" smtClean="0"/>
              <a:t>Simple lecture des fichiers textes (en java)</a:t>
            </a:r>
          </a:p>
          <a:p>
            <a:pPr lvl="1"/>
            <a:r>
              <a:rPr lang="fr-FR" dirty="0" err="1" smtClean="0"/>
              <a:t>BufferReader</a:t>
            </a:r>
            <a:r>
              <a:rPr lang="fr-FR" dirty="0" smtClean="0"/>
              <a:t>, </a:t>
            </a:r>
            <a:r>
              <a:rPr lang="fr-FR" dirty="0" err="1" smtClean="0"/>
              <a:t>BufferWriter</a:t>
            </a:r>
            <a:r>
              <a:rPr lang="fr-FR" dirty="0" smtClean="0"/>
              <a:t> (traitement ligne par ligne)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81644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8431212" cy="1447800"/>
          </a:xfrm>
        </p:spPr>
        <p:txBody>
          <a:bodyPr/>
          <a:lstStyle/>
          <a:p>
            <a:r>
              <a:rPr lang="fr-FR" dirty="0" smtClean="0"/>
              <a:t>CTD – Traitement particulier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2788" y="3177814"/>
            <a:ext cx="7716838" cy="224784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fr-FR" altLang="zh-CN" i="1" dirty="0">
                <a:solidFill>
                  <a:srgbClr val="FFFFFF"/>
                </a:solidFill>
                <a:latin typeface="Trebuchet MS"/>
              </a:rPr>
              <a:t>Entrée </a:t>
            </a:r>
            <a:r>
              <a:rPr lang="fr-FR" altLang="zh-CN" i="1" dirty="0" smtClean="0">
                <a:solidFill>
                  <a:srgbClr val="FFFFFF"/>
                </a:solidFill>
                <a:latin typeface="Trebuchet MS"/>
              </a:rPr>
              <a:t>:</a:t>
            </a:r>
            <a:endParaRPr lang="fr-FR" altLang="zh-CN" i="1" dirty="0">
              <a:solidFill>
                <a:srgbClr val="FFFFFF"/>
              </a:solidFill>
              <a:latin typeface="Trebuchet M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fr-FR" altLang="zh-CN" sz="2000" i="1" dirty="0" smtClean="0">
                <a:solidFill>
                  <a:srgbClr val="FFFFFF"/>
                </a:solidFill>
                <a:latin typeface="+mj-lt"/>
              </a:rPr>
              <a:t>“</a:t>
            </a:r>
            <a:r>
              <a:rPr lang="fr-FR" altLang="zh-CN" sz="2000" i="1" dirty="0" err="1">
                <a:solidFill>
                  <a:srgbClr val="FFFFFF"/>
                </a:solidFill>
                <a:latin typeface="+mj-lt"/>
              </a:rPr>
              <a:t>affects^binding|decreases^</a:t>
            </a:r>
            <a:r>
              <a:rPr lang="fr-FR" altLang="zh-CN" sz="2000" i="1" dirty="0" err="1" smtClean="0">
                <a:solidFill>
                  <a:srgbClr val="FFFFFF"/>
                </a:solidFill>
                <a:latin typeface="+mj-lt"/>
              </a:rPr>
              <a:t>reaction|increases</a:t>
            </a:r>
            <a:r>
              <a:rPr lang="fr-FR" altLang="zh-CN" sz="2000" i="1" dirty="0" err="1">
                <a:solidFill>
                  <a:srgbClr val="FFFFFF"/>
                </a:solidFill>
                <a:latin typeface="+mj-lt"/>
              </a:rPr>
              <a:t>^transport</a:t>
            </a:r>
            <a:r>
              <a:rPr lang="fr-FR" altLang="zh-CN" sz="2000" i="1" dirty="0">
                <a:solidFill>
                  <a:srgbClr val="FFFFFF"/>
                </a:solidFill>
                <a:latin typeface="+mj-lt"/>
              </a:rPr>
              <a:t>“</a:t>
            </a:r>
            <a:endParaRPr lang="fr-FR" sz="2000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fr-FR" altLang="zh-CN" i="1" dirty="0">
                <a:solidFill>
                  <a:srgbClr val="FFFFFF"/>
                </a:solidFill>
                <a:latin typeface="Trebuchet MS"/>
              </a:rPr>
              <a:t>	</a:t>
            </a:r>
            <a:endParaRPr lang="fr-FR" altLang="zh-CN" i="1" dirty="0" smtClean="0">
              <a:solidFill>
                <a:srgbClr val="FFFFFF"/>
              </a:solidFill>
              <a:latin typeface="Trebuchet M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fr-FR" i="1" dirty="0" smtClean="0">
                <a:solidFill>
                  <a:srgbClr val="FFFFFF"/>
                </a:solidFill>
                <a:latin typeface="Trebuchet MS"/>
              </a:rPr>
              <a:t>Sortie :</a:t>
            </a:r>
            <a:endParaRPr lang="fr-FR" dirty="0"/>
          </a:p>
          <a:p>
            <a:pPr marL="0" indent="0">
              <a:lnSpc>
                <a:spcPct val="90000"/>
              </a:lnSpc>
              <a:buNone/>
            </a:pPr>
            <a:r>
              <a:rPr lang="fr-FR" altLang="zh-CN" i="1" dirty="0">
                <a:solidFill>
                  <a:srgbClr val="FFFFFF"/>
                </a:solidFill>
                <a:latin typeface="Trebuchet MS"/>
              </a:rPr>
              <a:t>             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75623"/>
              </p:ext>
            </p:extLst>
          </p:nvPr>
        </p:nvGraphicFramePr>
        <p:xfrm>
          <a:off x="847562" y="5259985"/>
          <a:ext cx="7835700" cy="697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900"/>
                <a:gridCol w="2611900"/>
                <a:gridCol w="2611900"/>
              </a:tblGrid>
              <a:tr h="697923">
                <a:tc>
                  <a:txBody>
                    <a:bodyPr/>
                    <a:lstStyle/>
                    <a:p>
                      <a:r>
                        <a:rPr lang="fr-FR" altLang="zh-CN" i="1" dirty="0" smtClean="0">
                          <a:solidFill>
                            <a:srgbClr val="FFFFFF"/>
                          </a:solidFill>
                          <a:latin typeface="Trebuchet MS"/>
                        </a:rPr>
                        <a:t>“</a:t>
                      </a:r>
                      <a:r>
                        <a:rPr lang="fr-FR" altLang="zh-CN" i="1" dirty="0" err="1" smtClean="0">
                          <a:solidFill>
                            <a:srgbClr val="FFFFFF"/>
                          </a:solidFill>
                          <a:latin typeface="Trebuchet MS"/>
                        </a:rPr>
                        <a:t>affectsBinding</a:t>
                      </a:r>
                      <a:r>
                        <a:rPr lang="fr-FR" altLang="zh-CN" i="1" dirty="0" smtClean="0">
                          <a:solidFill>
                            <a:srgbClr val="FFFFFF"/>
                          </a:solidFill>
                          <a:latin typeface="Trebuchet MS"/>
                        </a:rPr>
                        <a:t>”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zh-CN" i="1" dirty="0" smtClean="0">
                          <a:solidFill>
                            <a:srgbClr val="FFFFFF"/>
                          </a:solidFill>
                          <a:latin typeface="Trebuchet MS"/>
                        </a:rPr>
                        <a:t>“</a:t>
                      </a:r>
                      <a:r>
                        <a:rPr lang="fr-FR" altLang="zh-CN" i="1" dirty="0" err="1" smtClean="0">
                          <a:solidFill>
                            <a:srgbClr val="FFFFFF"/>
                          </a:solidFill>
                          <a:latin typeface="Trebuchet MS"/>
                        </a:rPr>
                        <a:t>decreaseReaction</a:t>
                      </a:r>
                      <a:r>
                        <a:rPr lang="fr-FR" altLang="zh-CN" i="1" dirty="0" smtClean="0">
                          <a:solidFill>
                            <a:srgbClr val="FFFFFF"/>
                          </a:solidFill>
                          <a:latin typeface="Trebuchet MS"/>
                        </a:rPr>
                        <a:t>”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zh-CN" i="1" dirty="0" smtClean="0">
                          <a:solidFill>
                            <a:srgbClr val="FFFFFF"/>
                          </a:solidFill>
                          <a:latin typeface="Trebuchet MS"/>
                        </a:rPr>
                        <a:t>“</a:t>
                      </a:r>
                      <a:r>
                        <a:rPr lang="fr-FR" altLang="zh-CN" i="1" dirty="0" err="1" smtClean="0">
                          <a:solidFill>
                            <a:srgbClr val="FFFFFF"/>
                          </a:solidFill>
                          <a:latin typeface="Trebuchet MS"/>
                        </a:rPr>
                        <a:t>increasesTransport</a:t>
                      </a:r>
                      <a:r>
                        <a:rPr lang="fr-FR" altLang="zh-CN" i="1" dirty="0" smtClean="0">
                          <a:solidFill>
                            <a:srgbClr val="FFFFFF"/>
                          </a:solidFill>
                          <a:latin typeface="Trebuchet MS"/>
                        </a:rPr>
                        <a:t>” 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904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iel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Ciel.thmx</Template>
  <TotalTime>388</TotalTime>
  <Words>875</Words>
  <Application>Microsoft Macintosh PowerPoint</Application>
  <PresentationFormat>Présentation à l'écran (4:3)</PresentationFormat>
  <Paragraphs>217</Paragraphs>
  <Slides>44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5" baseType="lpstr">
      <vt:lpstr>Ciel</vt:lpstr>
      <vt:lpstr>Projet PLBC IL 3A</vt:lpstr>
      <vt:lpstr>Objectifs du projet</vt:lpstr>
      <vt:lpstr>Plan</vt:lpstr>
      <vt:lpstr>Idée générale du projet</vt:lpstr>
      <vt:lpstr>Données initiales</vt:lpstr>
      <vt:lpstr>CTD - Informations</vt:lpstr>
      <vt:lpstr>CTD – Format initial</vt:lpstr>
      <vt:lpstr>CTD – Méthode d’extraction</vt:lpstr>
      <vt:lpstr>CTD – Traitement particulier</vt:lpstr>
      <vt:lpstr>CTD - Résultats</vt:lpstr>
      <vt:lpstr>DrugBank - Informations</vt:lpstr>
      <vt:lpstr>DrugBank – Format initial</vt:lpstr>
      <vt:lpstr>DrugBank – Méthode d’extraction</vt:lpstr>
      <vt:lpstr>DrugBank - Résultats</vt:lpstr>
      <vt:lpstr>PharmaGKB - Informations</vt:lpstr>
      <vt:lpstr>PharmaGKB – Format initial</vt:lpstr>
      <vt:lpstr>PharmaGKB – Méthode d’extraction</vt:lpstr>
      <vt:lpstr>PharmaGKB - Résultats</vt:lpstr>
      <vt:lpstr>OMIM - Informations</vt:lpstr>
      <vt:lpstr>OMIM – Format initial</vt:lpstr>
      <vt:lpstr>OMIM – Méthode d’extraction</vt:lpstr>
      <vt:lpstr>OMIM - Résultats</vt:lpstr>
      <vt:lpstr>Sider - Informations</vt:lpstr>
      <vt:lpstr>Sider – Format initial</vt:lpstr>
      <vt:lpstr>Sider – Méthode d’extraction</vt:lpstr>
      <vt:lpstr>Sider – Méthode d’extraction</vt:lpstr>
      <vt:lpstr>Sider - Résultats</vt:lpstr>
      <vt:lpstr>Serveur de triplestores</vt:lpstr>
      <vt:lpstr>Serveur de triplestores</vt:lpstr>
      <vt:lpstr>Serveur de triplestores</vt:lpstr>
      <vt:lpstr>Serveur de triplestores</vt:lpstr>
      <vt:lpstr>Fréquence des types de relations</vt:lpstr>
      <vt:lpstr>Fréquence des types de relations</vt:lpstr>
      <vt:lpstr>/!\ Avertissement</vt:lpstr>
      <vt:lpstr>Requête c ∘ a ⊑ b </vt:lpstr>
      <vt:lpstr>Présentation PowerPoint</vt:lpstr>
      <vt:lpstr>Présentation PowerPoint</vt:lpstr>
      <vt:lpstr>Présentation PowerPoint</vt:lpstr>
      <vt:lpstr>Requête a ∘ b ⊑ c </vt:lpstr>
      <vt:lpstr>Présentation PowerPoint</vt:lpstr>
      <vt:lpstr>Présentation PowerPoint</vt:lpstr>
      <vt:lpstr>Requête b ∘ c ⊑ a 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PLBC IL 3A</dc:title>
  <dc:creator>Charles BESSONNET</dc:creator>
  <cp:lastModifiedBy>Charles BESSONNET</cp:lastModifiedBy>
  <cp:revision>58</cp:revision>
  <dcterms:created xsi:type="dcterms:W3CDTF">2014-03-18T14:11:34Z</dcterms:created>
  <dcterms:modified xsi:type="dcterms:W3CDTF">2014-03-19T10:35:24Z</dcterms:modified>
</cp:coreProperties>
</file>