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2" r:id="rId3"/>
    <p:sldId id="303" r:id="rId4"/>
    <p:sldId id="263" r:id="rId5"/>
    <p:sldId id="302" r:id="rId6"/>
    <p:sldId id="304" r:id="rId7"/>
    <p:sldId id="282" r:id="rId8"/>
    <p:sldId id="305" r:id="rId9"/>
    <p:sldId id="306" r:id="rId10"/>
    <p:sldId id="307" r:id="rId11"/>
    <p:sldId id="309" r:id="rId12"/>
    <p:sldId id="30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7E49A6C-6020-F048-B55B-0D1688B73A2D}">
          <p14:sldIdLst>
            <p14:sldId id="256"/>
          </p14:sldIdLst>
        </p14:section>
        <p14:section name="Codelists, data cleaning and creation" id="{453F2558-2259-3041-BCDB-6926AFA3C6F4}">
          <p14:sldIdLst>
            <p14:sldId id="262"/>
            <p14:sldId id="303"/>
            <p14:sldId id="263"/>
            <p14:sldId id="302"/>
            <p14:sldId id="304"/>
            <p14:sldId id="282"/>
          </p14:sldIdLst>
        </p14:section>
        <p14:section name="Basic Descriptives" id="{252C66C1-E217-C24E-8EE4-81D14076BD70}">
          <p14:sldIdLst>
            <p14:sldId id="305"/>
            <p14:sldId id="306"/>
            <p14:sldId id="307"/>
            <p14:sldId id="309"/>
            <p14:sldId id="30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5062"/>
  </p:normalViewPr>
  <p:slideViewPr>
    <p:cSldViewPr snapToGrid="0">
      <p:cViewPr varScale="1">
        <p:scale>
          <a:sx n="119" d="100"/>
          <a:sy n="119" d="100"/>
        </p:scale>
        <p:origin x="21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1EC685-23CB-F24E-8CDC-12701D63B9DB}" type="datetimeFigureOut">
              <a:rPr lang="en-US" smtClean="0"/>
              <a:t>5/15/23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AD65E5-1BA2-AC46-99D8-767FF75B3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97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AD65E5-1BA2-AC46-99D8-767FF75B356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955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8AFA1-91E2-2807-1D78-440ABEAB8A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9BF208-6767-7565-F618-CC9F7AC4F7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3E741-D68D-EFF5-1CD9-AC9523367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F254E-E9F2-134F-8EFA-FBA015CF1947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7D6D5-951B-D759-0270-1C21604C9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39E11-8C28-5042-0F7F-C6C64B0A0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D67A2-4D59-1E48-8D2C-5A51E983C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7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21604-C81F-92C3-1336-78F7E0764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AF1627-6EAD-2622-FE2C-7135E4C53C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4F535-4D58-0B81-B62C-0E7AD244B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F254E-E9F2-134F-8EFA-FBA015CF1947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A478A-B76D-18A8-60D9-EF3EE4DCB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DDCDA-4082-54D1-D07F-C3C2D143C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D67A2-4D59-1E48-8D2C-5A51E983C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66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1773E2-8C2C-21F7-7409-985D3E827C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7D9307-5DDE-0360-4A16-83DA0BC20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00AEE-828E-0ED1-3369-083EB9158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F254E-E9F2-134F-8EFA-FBA015CF1947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C5E72-5B07-41BE-2916-D7F31B23B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6BBC3-35ED-CF9B-6607-A1F6AA556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D67A2-4D59-1E48-8D2C-5A51E983C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829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EF85B-1FC3-C346-00F4-B00995FD2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79DFE-043E-2492-45BE-A31D57464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9A737-3F81-4451-921D-6E32CC6C5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F254E-E9F2-134F-8EFA-FBA015CF1947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602EE-EBE0-346A-D193-2E6E10083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48810-873F-37DE-1458-29077CF8E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D67A2-4D59-1E48-8D2C-5A51E983C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644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AC30F-4CBF-CDAB-8C90-93FFD6B9C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FBB05-A80A-177A-A30E-72B114F82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22BD6-D019-A3A9-44E9-729B1A102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F254E-E9F2-134F-8EFA-FBA015CF1947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897DF-CCAA-3F36-BFE6-679252AE8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3516B-4B13-02ED-C02D-E51901A46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D67A2-4D59-1E48-8D2C-5A51E983C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656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18432-C2DB-E9D6-8B17-6B334B5A2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9668F-C8CB-8278-136F-C4314483C8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E7A517-6FE3-EABA-0C5F-F479D74951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0443E-3B8D-AEE3-C93A-934E915C3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F254E-E9F2-134F-8EFA-FBA015CF1947}" type="datetimeFigureOut">
              <a:rPr lang="en-US" smtClean="0"/>
              <a:t>5/15/23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28599A-3708-1669-E91A-6FE9E9A31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ED3A5-D88D-16C0-9BDA-77CCF0F14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D67A2-4D59-1E48-8D2C-5A51E983C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648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D62EC-D1B7-B61C-B634-3AE7129B1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73AA3-D187-E599-F9D9-CE39F8556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5C6EC9-A62A-A22B-9249-DE3309D54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782BB4-5E2C-3D71-7D05-2746F9B492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C07DAF-5C06-62B6-D8BB-A379622238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3F721-1B8C-1F40-09D6-6FFDEAA8E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F254E-E9F2-134F-8EFA-FBA015CF1947}" type="datetimeFigureOut">
              <a:rPr lang="en-US" smtClean="0"/>
              <a:t>5/15/23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491042-A8AE-AB45-B700-AA2F13D2C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BBDBC4-0747-C4EF-BC3F-90425522C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D67A2-4D59-1E48-8D2C-5A51E983C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71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B1FF4-EE56-4038-ABA2-FF75CB9E0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545991-28D7-2DF7-B4DD-415B19F35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F254E-E9F2-134F-8EFA-FBA015CF1947}" type="datetimeFigureOut">
              <a:rPr lang="en-US" smtClean="0"/>
              <a:t>5/15/23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E4E451-37FB-46BA-A052-949B98D47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527479-A1C2-0A3F-8401-A5B5DDBCD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D67A2-4D59-1E48-8D2C-5A51E983C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065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C272B4-B650-AD58-62C8-AD76061EE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F254E-E9F2-134F-8EFA-FBA015CF1947}" type="datetimeFigureOut">
              <a:rPr lang="en-US" smtClean="0"/>
              <a:t>5/15/23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5697CC-937B-44DA-57E2-376FFFDC3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4BEED-EB92-FDC4-C899-F84A2430A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D67A2-4D59-1E48-8D2C-5A51E983C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75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8D0E4-7FC8-240F-E2E3-BF0C680EC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04A03-4BAD-5D38-9EF2-9BA68B5F6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6A64D-261B-6E7F-2432-9368F6041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A02FB7-44F9-6EB9-D630-7FF8AACBF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F254E-E9F2-134F-8EFA-FBA015CF1947}" type="datetimeFigureOut">
              <a:rPr lang="en-US" smtClean="0"/>
              <a:t>5/15/23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E58F3-B804-FEA7-5307-E3AF61711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E200A5-5709-FD05-159D-A03FA6FE5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D67A2-4D59-1E48-8D2C-5A51E983C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80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48434-51F9-9E12-8771-DD69A3449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6578A3-A951-B697-498C-F9660BCBEB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F53C2-B335-E745-C3D0-FA6F4E4F8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C50D7-15D4-E686-C3B0-5A19AEB8E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F254E-E9F2-134F-8EFA-FBA015CF1947}" type="datetimeFigureOut">
              <a:rPr lang="en-US" smtClean="0"/>
              <a:t>5/15/23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062532-97ED-A518-1B38-C045BA2E9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4A2CB9-41F2-D9C3-9E8E-922DB01B4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D67A2-4D59-1E48-8D2C-5A51E983C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537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C8AFE4-4DCE-AD4F-8D97-CEB4698D7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462C7-1DA4-681E-7F19-D0A61076C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9D0F6-9DCD-28ED-42A5-A851ACAC10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F254E-E9F2-134F-8EFA-FBA015CF1947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5919D-5F23-AF80-2203-31FA51CEB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351AD-CCDA-20BE-5DB5-8694A08273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D67A2-4D59-1E48-8D2C-5A51E983C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94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xeter-Diabetes/CPRD-Codelists#diabetes-algorithm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87EC3-C68A-750F-125C-99A925CA96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CPRD TTG and TSH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DB430A-048F-AD81-4A19-132AB646C1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65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F28C0-63D4-C24C-A7AE-FCECAB65A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454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AGE at TTG/TSH Test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0BB71C-1BF7-86F3-3184-666F8B7B5F96}"/>
              </a:ext>
            </a:extLst>
          </p:cNvPr>
          <p:cNvGrpSpPr/>
          <p:nvPr/>
        </p:nvGrpSpPr>
        <p:grpSpPr>
          <a:xfrm>
            <a:off x="201136" y="1875321"/>
            <a:ext cx="5344113" cy="3859813"/>
            <a:chOff x="265682" y="903928"/>
            <a:chExt cx="5344113" cy="385981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E928329-1C56-ACDB-0983-46ABA8AC1284}"/>
                </a:ext>
              </a:extLst>
            </p:cNvPr>
            <p:cNvSpPr txBox="1"/>
            <p:nvPr/>
          </p:nvSpPr>
          <p:spPr>
            <a:xfrm>
              <a:off x="285965" y="903928"/>
              <a:ext cx="53238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200" dirty="0"/>
                <a:t>* ALL DATAPOINTS, multiple tests per patient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76BE7A7-A8AE-20FB-AA63-173267386B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5682" y="1334815"/>
              <a:ext cx="2550056" cy="342892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E4C9049-AD6F-0BD9-B231-4346E9941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7880" y="1334815"/>
              <a:ext cx="2550056" cy="3428926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960717E-C47D-3979-94A6-B9A0321F5997}"/>
              </a:ext>
            </a:extLst>
          </p:cNvPr>
          <p:cNvGrpSpPr/>
          <p:nvPr/>
        </p:nvGrpSpPr>
        <p:grpSpPr>
          <a:xfrm>
            <a:off x="6692539" y="1866520"/>
            <a:ext cx="5232254" cy="3868614"/>
            <a:chOff x="6758610" y="1274849"/>
            <a:chExt cx="5232254" cy="386861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B622887-9C16-B63E-749E-51E35B39A912}"/>
                </a:ext>
              </a:extLst>
            </p:cNvPr>
            <p:cNvSpPr txBox="1"/>
            <p:nvPr/>
          </p:nvSpPr>
          <p:spPr>
            <a:xfrm>
              <a:off x="7540480" y="1274849"/>
              <a:ext cx="380065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200" dirty="0"/>
                <a:t>Earliest POSITIVE TTG/TSH tests</a:t>
              </a: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8D8C1E6-B1E7-EBE9-155C-A90731D25D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58610" y="1714537"/>
              <a:ext cx="2550056" cy="3428926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D79CB9A-DE48-35FA-782C-D0000B3BF8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40808" y="1705736"/>
              <a:ext cx="2550056" cy="34289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3214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F28C0-63D4-C24C-A7AE-FCECAB65A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913" y="61454"/>
            <a:ext cx="11069619" cy="1325563"/>
          </a:xfrm>
        </p:spPr>
        <p:txBody>
          <a:bodyPr/>
          <a:lstStyle/>
          <a:p>
            <a:pPr algn="ctr"/>
            <a:r>
              <a:rPr lang="en-GB" dirty="0"/>
              <a:t>Time to TTG/TSH Test from </a:t>
            </a:r>
            <a:r>
              <a:rPr lang="en-GB" b="1" i="1" u="sng" dirty="0"/>
              <a:t>DIAGNOSIS</a:t>
            </a:r>
            <a:r>
              <a:rPr lang="en-GB" dirty="0"/>
              <a:t> in Years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928329-1C56-ACDB-0983-46ABA8AC1284}"/>
              </a:ext>
            </a:extLst>
          </p:cNvPr>
          <p:cNvSpPr txBox="1"/>
          <p:nvPr/>
        </p:nvSpPr>
        <p:spPr>
          <a:xfrm>
            <a:off x="221419" y="1875321"/>
            <a:ext cx="53238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/>
              <a:t>* ALL DATAPOINTS, multiple tests per patient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622887-9C16-B63E-749E-51E35B39A912}"/>
              </a:ext>
            </a:extLst>
          </p:cNvPr>
          <p:cNvSpPr txBox="1"/>
          <p:nvPr/>
        </p:nvSpPr>
        <p:spPr>
          <a:xfrm>
            <a:off x="7474409" y="1866520"/>
            <a:ext cx="38006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/>
              <a:t>Earliest POSITIVE TTG/TSH tests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85AF11-F908-94F9-356F-E833EFD10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19" y="2306208"/>
            <a:ext cx="2550056" cy="34289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990EF8-E1B6-C681-F1FD-B3CA6DD10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3617" y="2306208"/>
            <a:ext cx="2550056" cy="34289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DCB1C6-B125-7EEE-59D4-CF177885A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8329" y="2306208"/>
            <a:ext cx="2550056" cy="34289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CA34FC-01C9-907D-36FB-10E3ED28F2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4737" y="2362368"/>
            <a:ext cx="2550056" cy="342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641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F28C0-63D4-C24C-A7AE-FCECAB65A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454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Gender by TTG/TSH 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F76C38-683F-D2E8-238A-83597562E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20" y="1463039"/>
            <a:ext cx="3611805" cy="48566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DA22D8-B3D0-91E8-C807-4BBFEB878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639" y="1463039"/>
            <a:ext cx="3611805" cy="48566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9D9618-ECCD-BF26-A400-17FEC5B4E2C5}"/>
              </a:ext>
            </a:extLst>
          </p:cNvPr>
          <p:cNvSpPr txBox="1"/>
          <p:nvPr/>
        </p:nvSpPr>
        <p:spPr>
          <a:xfrm>
            <a:off x="5244259" y="4157677"/>
            <a:ext cx="1166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 = male</a:t>
            </a:r>
          </a:p>
          <a:p>
            <a:r>
              <a:rPr lang="en-GB" dirty="0"/>
              <a:t>2 = female</a:t>
            </a:r>
          </a:p>
        </p:txBody>
      </p:sp>
    </p:spTree>
    <p:extLst>
      <p:ext uri="{BB962C8B-B14F-4D97-AF65-F5344CB8AC3E}">
        <p14:creationId xmlns:p14="http://schemas.microsoft.com/office/powerpoint/2010/main" val="3809033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4AC0E-842C-41B4-AF8A-5FCE72D97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TTG </a:t>
            </a:r>
            <a:r>
              <a:rPr lang="en-GB" dirty="0" err="1"/>
              <a:t>Codelist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9CC1B-9D9B-642F-7054-09EDA5C3F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Contains 2 immunoglobulins</a:t>
            </a:r>
          </a:p>
          <a:p>
            <a:pPr lvl="1"/>
            <a:r>
              <a:rPr lang="en-GB" dirty="0"/>
              <a:t>IgA</a:t>
            </a:r>
          </a:p>
          <a:p>
            <a:pPr lvl="1"/>
            <a:r>
              <a:rPr lang="en-GB" dirty="0"/>
              <a:t>IgG</a:t>
            </a:r>
          </a:p>
          <a:p>
            <a:r>
              <a:rPr lang="en-GB" dirty="0"/>
              <a:t>Searched for any terms with: </a:t>
            </a:r>
          </a:p>
          <a:p>
            <a:pPr lvl="1"/>
            <a:r>
              <a:rPr lang="en-GB" dirty="0"/>
              <a:t>"</a:t>
            </a:r>
            <a:r>
              <a:rPr lang="en-GB" dirty="0" err="1"/>
              <a:t>ttg</a:t>
            </a:r>
            <a:r>
              <a:rPr lang="en-GB" dirty="0"/>
              <a:t>", "tissue", "</a:t>
            </a:r>
            <a:r>
              <a:rPr lang="en-GB" dirty="0" err="1"/>
              <a:t>ttg-iga</a:t>
            </a:r>
            <a:r>
              <a:rPr lang="en-GB" dirty="0"/>
              <a:t>", "transglutaminase”</a:t>
            </a:r>
          </a:p>
          <a:p>
            <a:r>
              <a:rPr lang="en-GB" dirty="0"/>
              <a:t>No automated search term removal</a:t>
            </a:r>
          </a:p>
        </p:txBody>
      </p:sp>
    </p:spTree>
    <p:extLst>
      <p:ext uri="{BB962C8B-B14F-4D97-AF65-F5344CB8AC3E}">
        <p14:creationId xmlns:p14="http://schemas.microsoft.com/office/powerpoint/2010/main" val="2841918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8B7F-DB64-3459-B4B6-39709F047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Full TTG </a:t>
            </a:r>
            <a:r>
              <a:rPr lang="en-GB" dirty="0" err="1"/>
              <a:t>codelist</a:t>
            </a:r>
            <a:r>
              <a:rPr lang="en-GB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8A5E-1A43-D8DA-FD46-9D8ACC8C4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 numCol="2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1400" dirty="0" err="1"/>
              <a:t>MedCodeId</a:t>
            </a:r>
            <a:r>
              <a:rPr lang="en-GB" sz="1400" dirty="0"/>
              <a:t>	Term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1400" dirty="0"/>
              <a:t>216618018	Anti-tissue transglutaminase level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1400" dirty="0"/>
              <a:t>2478448011	Tissue transglutaminase IgA level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1400" dirty="0"/>
              <a:t>6831741000006112	Tissue transglutaminase IgG level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1400" dirty="0"/>
              <a:t>6831711000006113	Tissue transglutaminase IgA level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1400" dirty="0"/>
              <a:t>4510971000006114	Anti-tissue </a:t>
            </a:r>
            <a:r>
              <a:rPr lang="en-GB" sz="1400" dirty="0" err="1"/>
              <a:t>transglutnase</a:t>
            </a:r>
            <a:r>
              <a:rPr lang="en-GB" sz="1400" dirty="0"/>
              <a:t> lev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1400" dirty="0"/>
              <a:t>6831721000006117	Tissue transglutaminase immunoglobulin A measurement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1400" dirty="0"/>
              <a:t>6831701000006110	Tissue transglutaminase IgA measurement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1400" dirty="0"/>
              <a:t>6522601000006111	Serum tissue transglutaminase level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1400" dirty="0"/>
              <a:t>1485461017	Serum tissue transglutaminase level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1400" dirty="0"/>
              <a:t>2478449015	Tissue transglutaminase IgG level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1400" dirty="0"/>
              <a:t>6831731000006119	Tissue transglutaminase IgG measurement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1400" dirty="0"/>
              <a:t>6522611000006114	Ser </a:t>
            </a:r>
            <a:r>
              <a:rPr lang="en-GB" sz="1400" dirty="0" err="1"/>
              <a:t>tiss</a:t>
            </a:r>
            <a:r>
              <a:rPr lang="en-GB" sz="1400" dirty="0"/>
              <a:t> transglutaminase lev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1400" dirty="0"/>
              <a:t>1824361000006112	Test request : Serum tissue transglutaminase level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1400" dirty="0"/>
              <a:t>6831751000006114	Tissue transglutaminase immunoglobulin G measurement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1400" dirty="0"/>
              <a:t>4510961000006119	Anti-tissue transglutaminase level</a:t>
            </a:r>
          </a:p>
        </p:txBody>
      </p:sp>
    </p:spTree>
    <p:extLst>
      <p:ext uri="{BB962C8B-B14F-4D97-AF65-F5344CB8AC3E}">
        <p14:creationId xmlns:p14="http://schemas.microsoft.com/office/powerpoint/2010/main" val="3385932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94A55-7151-AE50-73AA-5B924644C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A69A0-F76A-150F-03A8-D84527AB4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Searched for Any terms with: </a:t>
            </a:r>
          </a:p>
          <a:p>
            <a:pPr lvl="1"/>
            <a:r>
              <a:rPr lang="en-GB" dirty="0"/>
              <a:t>"thyroid stimulating hormone", "</a:t>
            </a:r>
            <a:r>
              <a:rPr lang="en-GB" dirty="0" err="1"/>
              <a:t>tsh</a:t>
            </a:r>
            <a:r>
              <a:rPr lang="en-GB" dirty="0"/>
              <a:t>", "thyroid stimulating</a:t>
            </a:r>
          </a:p>
          <a:p>
            <a:r>
              <a:rPr lang="en-GB" dirty="0"/>
              <a:t>Excluded any terms with:</a:t>
            </a:r>
          </a:p>
          <a:p>
            <a:pPr lvl="1"/>
            <a:r>
              <a:rPr lang="en-GB" dirty="0"/>
              <a:t>“antibodies”, “</a:t>
            </a:r>
            <a:r>
              <a:rPr lang="en-GB" dirty="0" err="1"/>
              <a:t>antib</a:t>
            </a:r>
            <a:r>
              <a:rPr lang="en-GB" dirty="0"/>
              <a:t>”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0939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8B7F-DB64-3459-B4B6-39709F047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Full TSH </a:t>
            </a:r>
            <a:r>
              <a:rPr lang="en-GB" dirty="0" err="1"/>
              <a:t>codelist</a:t>
            </a:r>
            <a:r>
              <a:rPr lang="en-GB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8A5E-1A43-D8DA-FD46-9D8ACC8C4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 numCol="3"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dirty="0" err="1"/>
              <a:t>MedCodeId</a:t>
            </a:r>
            <a:r>
              <a:rPr lang="en-GB" dirty="0"/>
              <a:t>	Term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dirty="0"/>
              <a:t>1864181000006112	Test request : Serum TSH level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dirty="0"/>
              <a:t>6038991000006112	Measurement of plasma thyroid stimulating hormone concentration 90 minutes after challenge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dirty="0"/>
              <a:t>6039851000006115	30 minute serum TSH measurement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dirty="0"/>
              <a:t>6038021000006111	Measurement of serum thyroid stimulating hormone concentration 90 minutes after challenge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dirty="0"/>
              <a:t>6030131000006113	Plasma TSH level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dirty="0"/>
              <a:t>6038161000006118	Measurement of plasma thyroid stimulating hormone concentration 150 minutes after challenge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dirty="0"/>
              <a:t>6030121000006110	Plasma TSH measurement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dirty="0"/>
              <a:t>6038971000006111	90 minute plasma TSH measurement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dirty="0"/>
              <a:t>6038091000006113	60 minute plasma TSH level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dirty="0"/>
              <a:t>6648591000006110	Blood spot TSH level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dirty="0"/>
              <a:t>6038041000006116	90 minute serum TSH measurement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dirty="0"/>
              <a:t>6037991000006111	Measurement of serum thyroid stimulating hormone concentration 60 minutes after challenge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dirty="0"/>
              <a:t>6038941000006115	Measurement of serum thyroid stimulating hormone concentration 120 minutes after challenge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dirty="0"/>
              <a:t>457336018	Serum TSH (thyroid stimulating hormone) level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dirty="0"/>
              <a:t>458045010	60 minute serum thyroid stimulating hormone level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dirty="0"/>
              <a:t>458046011	90 minute serum thyroid stimulating hormone level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dirty="0"/>
              <a:t>458050016	60 minute plasma thyroid stimulating hormone level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dirty="0"/>
              <a:t>458105015	120 minute serum thyroid stimulating hormone level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dirty="0"/>
              <a:t>458167013	30 minute serum thyroid stimulating hormone level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dirty="0"/>
              <a:t>1780303012	Blood spot TSH (thyroid stimulating hormone) level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dirty="0"/>
              <a:t>6038141000006117	150 minute plasma TSH measurement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dirty="0"/>
              <a:t>6030101000006117	Measurement of serum thyroid stimulating hormone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dirty="0"/>
              <a:t>6030141000006115	Measurement of plasma thyroid stimulating hormone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dirty="0"/>
              <a:t>6038011000006115	60 minute serum TSH level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dirty="0"/>
              <a:t>6038081000006110	60 minute plasma TSH measurement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dirty="0"/>
              <a:t>6038151000006115	150 minute plasma TSH level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dirty="0"/>
              <a:t>6038121000006112	120 minute plasma TSH level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dirty="0"/>
              <a:t>6038101000006119	Measurement of plasma thyroid stimulating hormone concentration 60 minutes after challenge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dirty="0"/>
              <a:t>458054013	150 minute plasma thyroid stimulating hormone level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dirty="0"/>
              <a:t>6038001000006118	60 minute serum TSH measurement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dirty="0"/>
              <a:t>6039171000006117	30 minute plasma TSH level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dirty="0"/>
              <a:t>6648601000006119	Blood spot thyroid stimulating hormone level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dirty="0"/>
              <a:t>458053019	120 minute plasma thyroid stimulating hormone level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dirty="0"/>
              <a:t>458118011	30 minute plasma thyroid stimulating hormone level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dirty="0"/>
              <a:t>6038071000006112	150 minute serum TSH level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dirty="0"/>
              <a:t>6038961000006116	120 minute serum TSH level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dirty="0"/>
              <a:t>6038981000006114	90 minute plasma TSH level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dirty="0"/>
              <a:t>6038951000006118	120 minute serum TSH measurement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dirty="0"/>
              <a:t>6038061000006117	150 minute serum TSH measurement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dirty="0"/>
              <a:t>6030111000006119	Serum thyroid stimulating hormone measurement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dirty="0"/>
              <a:t>458049016	150 minute serum thyroid stimulating hormone level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dirty="0"/>
              <a:t>458106019	90 minute plasma thyroid stimulating hormone level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dirty="0"/>
              <a:t>88771000006117	TSH (thyroid stimulating hormone) level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dirty="0"/>
              <a:t>6039861000006118	30 minute serum TSH level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dirty="0"/>
              <a:t>6038051000006119	Measurement of serum thyroid stimulating hormone concentration 150 minutes after challenge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dirty="0"/>
              <a:t>457339013	Plasma TSH (thyroid stimulating hormone) level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dirty="0"/>
              <a:t>6038111000006116	120 minute plasma TSH measurement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dirty="0"/>
              <a:t>6039841000006117	Measurement of serum thyroid stimulating hormone concentration 30 minutes after challenge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dirty="0"/>
              <a:t>6030091000006111	Serum TSH level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dirty="0"/>
              <a:t>6038131000006110	Measurement of plasma thyroid stimulating hormone concentration 120 minutes after challenge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dirty="0"/>
              <a:t>6030151000006118	Plasma thyroid stimulating hormone measurement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dirty="0"/>
              <a:t>6030081000006113	Serum TSH measurement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dirty="0"/>
              <a:t>6039161000006112	Measurement of plasma thyroid stimulating hormone concentration 30 minutes after challenge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dirty="0"/>
              <a:t>6038031000006114	90 minute serum TSH level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dirty="0"/>
              <a:t>6039181000006119	30 minute plasma TSH measurement</a:t>
            </a:r>
          </a:p>
        </p:txBody>
      </p:sp>
    </p:spTree>
    <p:extLst>
      <p:ext uri="{BB962C8B-B14F-4D97-AF65-F5344CB8AC3E}">
        <p14:creationId xmlns:p14="http://schemas.microsoft.com/office/powerpoint/2010/main" val="997387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033AD-9886-B861-36E6-720D7F62A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Integrity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FAABC-4FF9-DE4F-3FC4-39B3BB5EC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2895"/>
            <a:ext cx="10515600" cy="5166845"/>
          </a:xfrm>
        </p:spPr>
        <p:txBody>
          <a:bodyPr>
            <a:normAutofit/>
          </a:bodyPr>
          <a:lstStyle/>
          <a:p>
            <a:pPr>
              <a:spcBef>
                <a:spcPts val="200"/>
              </a:spcBef>
              <a:spcAft>
                <a:spcPts val="500"/>
              </a:spcAft>
            </a:pPr>
            <a:r>
              <a:rPr lang="en-GB" sz="2400" dirty="0"/>
              <a:t>6 key variables per datapoint:</a:t>
            </a:r>
          </a:p>
          <a:p>
            <a:pPr lvl="1">
              <a:spcBef>
                <a:spcPts val="200"/>
              </a:spcBef>
              <a:spcAft>
                <a:spcPts val="500"/>
              </a:spcAft>
            </a:pPr>
            <a:r>
              <a:rPr lang="en-GB" sz="2000" dirty="0" err="1"/>
              <a:t>patid</a:t>
            </a:r>
            <a:r>
              <a:rPr lang="en-GB" sz="2000" dirty="0"/>
              <a:t> = patient ID</a:t>
            </a:r>
          </a:p>
          <a:p>
            <a:pPr lvl="1">
              <a:spcBef>
                <a:spcPts val="200"/>
              </a:spcBef>
              <a:spcAft>
                <a:spcPts val="500"/>
              </a:spcAft>
            </a:pPr>
            <a:r>
              <a:rPr lang="en-GB" sz="2000" dirty="0" err="1"/>
              <a:t>obsdate</a:t>
            </a:r>
            <a:r>
              <a:rPr lang="en-GB" sz="2000" dirty="0"/>
              <a:t> = date of test/observation</a:t>
            </a:r>
          </a:p>
          <a:p>
            <a:pPr lvl="1">
              <a:spcBef>
                <a:spcPts val="200"/>
              </a:spcBef>
              <a:spcAft>
                <a:spcPts val="500"/>
              </a:spcAft>
            </a:pPr>
            <a:r>
              <a:rPr lang="en-GB" sz="2000" dirty="0" err="1"/>
              <a:t>medcodeid</a:t>
            </a:r>
            <a:r>
              <a:rPr lang="en-GB" sz="2000" dirty="0"/>
              <a:t> = clinical origin/info of datapoint </a:t>
            </a:r>
          </a:p>
          <a:p>
            <a:pPr lvl="1">
              <a:spcBef>
                <a:spcPts val="200"/>
              </a:spcBef>
              <a:spcAft>
                <a:spcPts val="500"/>
              </a:spcAft>
            </a:pPr>
            <a:r>
              <a:rPr lang="en-GB" sz="2000" dirty="0" err="1"/>
              <a:t>testvalue</a:t>
            </a:r>
            <a:r>
              <a:rPr lang="en-GB" sz="2000" dirty="0"/>
              <a:t> = result of TSH/TTG antibody test</a:t>
            </a:r>
          </a:p>
          <a:p>
            <a:pPr lvl="1">
              <a:spcBef>
                <a:spcPts val="200"/>
              </a:spcBef>
              <a:spcAft>
                <a:spcPts val="500"/>
              </a:spcAft>
            </a:pPr>
            <a:r>
              <a:rPr lang="en-GB" sz="2000" dirty="0" err="1"/>
              <a:t>numunitid</a:t>
            </a:r>
            <a:r>
              <a:rPr lang="en-GB" sz="2000" dirty="0"/>
              <a:t> = type of test</a:t>
            </a:r>
          </a:p>
          <a:p>
            <a:pPr lvl="1">
              <a:spcBef>
                <a:spcPts val="200"/>
              </a:spcBef>
              <a:spcAft>
                <a:spcPts val="500"/>
              </a:spcAft>
            </a:pPr>
            <a:r>
              <a:rPr lang="en-GB" sz="2000" dirty="0" err="1"/>
              <a:t>numrangehigh</a:t>
            </a:r>
            <a:r>
              <a:rPr lang="en-GB" sz="2000" dirty="0"/>
              <a:t> = threshold for positive result</a:t>
            </a:r>
          </a:p>
          <a:p>
            <a:pPr>
              <a:spcBef>
                <a:spcPts val="200"/>
              </a:spcBef>
              <a:spcAft>
                <a:spcPts val="500"/>
              </a:spcAft>
            </a:pPr>
            <a:r>
              <a:rPr lang="en-GB" sz="2400" dirty="0"/>
              <a:t>TTG </a:t>
            </a:r>
            <a:r>
              <a:rPr lang="en-GB" sz="2400" i="1" dirty="0"/>
              <a:t>(n=216,704)</a:t>
            </a:r>
            <a:r>
              <a:rPr lang="en-GB" sz="2400" dirty="0"/>
              <a:t> Data issues:</a:t>
            </a:r>
          </a:p>
          <a:p>
            <a:pPr lvl="1">
              <a:spcBef>
                <a:spcPts val="200"/>
              </a:spcBef>
              <a:spcAft>
                <a:spcPts val="500"/>
              </a:spcAft>
            </a:pPr>
            <a:r>
              <a:rPr lang="en-GB" sz="2000" dirty="0"/>
              <a:t>73,628 </a:t>
            </a:r>
            <a:r>
              <a:rPr lang="en-GB" sz="2000" i="1" dirty="0" err="1"/>
              <a:t>testvalue</a:t>
            </a:r>
            <a:r>
              <a:rPr lang="en-GB" sz="2000" dirty="0"/>
              <a:t> = NA</a:t>
            </a:r>
          </a:p>
          <a:p>
            <a:pPr lvl="1">
              <a:spcBef>
                <a:spcPts val="200"/>
              </a:spcBef>
              <a:spcAft>
                <a:spcPts val="500"/>
              </a:spcAft>
            </a:pPr>
            <a:r>
              <a:rPr lang="en-GB" sz="2000" dirty="0"/>
              <a:t>110,803 </a:t>
            </a:r>
            <a:r>
              <a:rPr lang="en-GB" sz="2000" i="1" dirty="0" err="1"/>
              <a:t>numrangehigh</a:t>
            </a:r>
            <a:r>
              <a:rPr lang="en-GB" sz="2000" dirty="0"/>
              <a:t> = NA</a:t>
            </a:r>
          </a:p>
          <a:p>
            <a:pPr>
              <a:spcBef>
                <a:spcPts val="200"/>
              </a:spcBef>
              <a:spcAft>
                <a:spcPts val="500"/>
              </a:spcAft>
            </a:pPr>
            <a:r>
              <a:rPr lang="en-GB" sz="2400" dirty="0"/>
              <a:t>TSH </a:t>
            </a:r>
            <a:r>
              <a:rPr lang="en-GB" sz="2400" i="1" dirty="0"/>
              <a:t>(n= 12,752,215)</a:t>
            </a:r>
            <a:r>
              <a:rPr lang="en-GB" sz="2400" dirty="0"/>
              <a:t> Data issues:</a:t>
            </a:r>
          </a:p>
          <a:p>
            <a:pPr lvl="1">
              <a:spcBef>
                <a:spcPts val="200"/>
              </a:spcBef>
              <a:spcAft>
                <a:spcPts val="500"/>
              </a:spcAft>
            </a:pPr>
            <a:r>
              <a:rPr lang="en-GB" sz="2000" dirty="0"/>
              <a:t>889,520 </a:t>
            </a:r>
            <a:r>
              <a:rPr lang="en-GB" sz="2000" i="1" dirty="0" err="1"/>
              <a:t>testvalue</a:t>
            </a:r>
            <a:r>
              <a:rPr lang="en-GB" sz="2000" dirty="0"/>
              <a:t> = NA</a:t>
            </a:r>
          </a:p>
          <a:p>
            <a:pPr lvl="1">
              <a:spcBef>
                <a:spcPts val="200"/>
              </a:spcBef>
              <a:spcAft>
                <a:spcPts val="500"/>
              </a:spcAft>
            </a:pPr>
            <a:r>
              <a:rPr lang="en-GB" sz="2000" dirty="0"/>
              <a:t>1,651,530 </a:t>
            </a:r>
            <a:r>
              <a:rPr lang="en-GB" sz="2000" i="1" dirty="0" err="1"/>
              <a:t>numrangehigh</a:t>
            </a:r>
            <a:r>
              <a:rPr lang="en-GB" sz="2000" dirty="0"/>
              <a:t> = NA</a:t>
            </a:r>
          </a:p>
        </p:txBody>
      </p:sp>
    </p:spTree>
    <p:extLst>
      <p:ext uri="{BB962C8B-B14F-4D97-AF65-F5344CB8AC3E}">
        <p14:creationId xmlns:p14="http://schemas.microsoft.com/office/powerpoint/2010/main" val="1887278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1EB28-7CBE-84F7-FF4A-DDE76A5A2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960" y="111901"/>
            <a:ext cx="10515600" cy="1325563"/>
          </a:xfrm>
        </p:spPr>
        <p:txBody>
          <a:bodyPr/>
          <a:lstStyle/>
          <a:p>
            <a:r>
              <a:rPr lang="en-GB" dirty="0"/>
              <a:t>Correcting Data Integrity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50F2C-CD24-75C3-6538-F3543CD46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861" y="1387735"/>
            <a:ext cx="10962939" cy="5238975"/>
          </a:xfrm>
        </p:spPr>
        <p:txBody>
          <a:bodyPr>
            <a:normAutofit/>
          </a:bodyPr>
          <a:lstStyle/>
          <a:p>
            <a:r>
              <a:rPr lang="en-GB" sz="2400" dirty="0"/>
              <a:t>If </a:t>
            </a:r>
            <a:r>
              <a:rPr lang="en-GB" sz="2400" i="1" dirty="0" err="1"/>
              <a:t>testvalue</a:t>
            </a:r>
            <a:r>
              <a:rPr lang="en-GB" sz="2400" i="1" dirty="0"/>
              <a:t> = NA</a:t>
            </a:r>
            <a:r>
              <a:rPr lang="en-GB" sz="2400" dirty="0"/>
              <a:t>, test assumed </a:t>
            </a:r>
            <a:r>
              <a:rPr lang="en-GB" sz="2400" b="1" dirty="0"/>
              <a:t>negative</a:t>
            </a:r>
            <a:endParaRPr lang="en-GB" sz="2400" dirty="0"/>
          </a:p>
          <a:p>
            <a:r>
              <a:rPr lang="en-US" sz="2400" dirty="0"/>
              <a:t>If </a:t>
            </a:r>
            <a:r>
              <a:rPr lang="en-US" sz="2400" dirty="0" err="1"/>
              <a:t>testvalue</a:t>
            </a:r>
            <a:r>
              <a:rPr lang="en-US" sz="2400" dirty="0"/>
              <a:t> &gt; </a:t>
            </a:r>
            <a:r>
              <a:rPr lang="en-US" sz="2400" dirty="0" err="1"/>
              <a:t>numrangehigh</a:t>
            </a:r>
            <a:r>
              <a:rPr lang="en-US" sz="2400" dirty="0"/>
              <a:t>, test </a:t>
            </a:r>
            <a:r>
              <a:rPr lang="en-US" sz="2400" b="1" dirty="0"/>
              <a:t>positive</a:t>
            </a:r>
          </a:p>
          <a:p>
            <a:r>
              <a:rPr lang="en-US" sz="2400" dirty="0"/>
              <a:t>If </a:t>
            </a:r>
            <a:r>
              <a:rPr lang="en-US" sz="2400" i="1" dirty="0" err="1"/>
              <a:t>numrangehigh</a:t>
            </a:r>
            <a:r>
              <a:rPr lang="en-US" sz="2400" i="1" dirty="0"/>
              <a:t> = NA</a:t>
            </a:r>
            <a:r>
              <a:rPr lang="en-US" sz="2400" dirty="0"/>
              <a:t> but </a:t>
            </a:r>
            <a:r>
              <a:rPr lang="en-US" sz="2400" i="1" dirty="0" err="1"/>
              <a:t>numunitid</a:t>
            </a:r>
            <a:r>
              <a:rPr lang="en-US" sz="2400" i="1" dirty="0"/>
              <a:t> != NA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Calculated Mode of </a:t>
            </a:r>
            <a:r>
              <a:rPr lang="en-US" sz="2000" dirty="0" err="1"/>
              <a:t>numrangehigh</a:t>
            </a:r>
            <a:r>
              <a:rPr lang="en-US" sz="2000" dirty="0"/>
              <a:t> by </a:t>
            </a:r>
            <a:r>
              <a:rPr lang="en-US" sz="2000" dirty="0" err="1"/>
              <a:t>numunitid</a:t>
            </a:r>
            <a:endParaRPr lang="en-US" sz="2000" dirty="0"/>
          </a:p>
          <a:p>
            <a:pPr lvl="1"/>
            <a:r>
              <a:rPr lang="en-US" sz="2000" u="sng" dirty="0"/>
              <a:t>Applied Mode </a:t>
            </a:r>
            <a:r>
              <a:rPr lang="en-US" sz="2000" u="sng" dirty="0" err="1"/>
              <a:t>numrangehigh</a:t>
            </a:r>
            <a:r>
              <a:rPr lang="en-US" sz="2000" u="sng" dirty="0"/>
              <a:t> to datapoints with </a:t>
            </a:r>
            <a:r>
              <a:rPr lang="en-US" sz="2000" u="sng" dirty="0" err="1"/>
              <a:t>numunitid</a:t>
            </a:r>
            <a:endParaRPr lang="en-US" sz="2000" u="sng" dirty="0"/>
          </a:p>
          <a:p>
            <a:pPr lvl="2"/>
            <a:r>
              <a:rPr lang="en-US" sz="1800" dirty="0"/>
              <a:t>TTG with outcome determined from </a:t>
            </a:r>
            <a:r>
              <a:rPr lang="en-US" sz="1800" dirty="0" err="1"/>
              <a:t>mode_numunitid</a:t>
            </a:r>
            <a:r>
              <a:rPr lang="en-US" sz="1800" dirty="0"/>
              <a:t>: n = 36,595</a:t>
            </a:r>
          </a:p>
          <a:p>
            <a:pPr lvl="2"/>
            <a:r>
              <a:rPr lang="en-US" sz="1800" dirty="0"/>
              <a:t>TSH with outcome determined from </a:t>
            </a:r>
            <a:r>
              <a:rPr lang="en-US" sz="1800" dirty="0" err="1"/>
              <a:t>mode_numunitid</a:t>
            </a:r>
            <a:r>
              <a:rPr lang="en-US" sz="1800" dirty="0"/>
              <a:t>: n = 551,235</a:t>
            </a:r>
          </a:p>
          <a:p>
            <a:r>
              <a:rPr lang="en-GB" sz="2400" dirty="0"/>
              <a:t>If </a:t>
            </a:r>
            <a:r>
              <a:rPr lang="en-GB" sz="2400" i="1" dirty="0" err="1"/>
              <a:t>numrangehigh</a:t>
            </a:r>
            <a:r>
              <a:rPr lang="en-GB" sz="2400" dirty="0"/>
              <a:t> </a:t>
            </a:r>
            <a:r>
              <a:rPr lang="en-US" sz="2400" i="1" dirty="0"/>
              <a:t>= NA</a:t>
            </a:r>
            <a:r>
              <a:rPr lang="en-US" sz="2400" dirty="0"/>
              <a:t> &amp; </a:t>
            </a:r>
            <a:r>
              <a:rPr lang="en-US" sz="2400" i="1" dirty="0" err="1"/>
              <a:t>numunitid</a:t>
            </a:r>
            <a:r>
              <a:rPr lang="en-US" sz="2400" i="1" dirty="0"/>
              <a:t> != NA</a:t>
            </a:r>
            <a:r>
              <a:rPr lang="en-US" sz="2400" dirty="0"/>
              <a:t>:</a:t>
            </a:r>
            <a:endParaRPr lang="en-GB" sz="2400" dirty="0"/>
          </a:p>
          <a:p>
            <a:pPr lvl="1"/>
            <a:r>
              <a:rPr lang="en-GB" sz="2000" dirty="0"/>
              <a:t>Calculated Mode </a:t>
            </a:r>
            <a:r>
              <a:rPr lang="en-GB" sz="2000" dirty="0" err="1"/>
              <a:t>numrangehigh</a:t>
            </a:r>
            <a:r>
              <a:rPr lang="en-GB" sz="2000" dirty="0"/>
              <a:t> for all datapoints (See images right)</a:t>
            </a:r>
          </a:p>
          <a:p>
            <a:pPr lvl="1"/>
            <a:r>
              <a:rPr lang="en-GB" sz="2000" dirty="0"/>
              <a:t>TTG </a:t>
            </a:r>
            <a:r>
              <a:rPr lang="en-GB" sz="2000" dirty="0" err="1"/>
              <a:t>testvalue</a:t>
            </a:r>
            <a:r>
              <a:rPr lang="en-GB" sz="2000" dirty="0"/>
              <a:t> &gt;= </a:t>
            </a:r>
            <a:r>
              <a:rPr lang="en-GB" sz="2000" b="1" dirty="0"/>
              <a:t>10</a:t>
            </a:r>
            <a:r>
              <a:rPr lang="en-GB" sz="2000" dirty="0"/>
              <a:t> assumed </a:t>
            </a:r>
            <a:r>
              <a:rPr lang="en-GB" sz="2000" b="1" dirty="0"/>
              <a:t>positive</a:t>
            </a:r>
          </a:p>
          <a:p>
            <a:pPr lvl="2"/>
            <a:r>
              <a:rPr lang="en-GB" sz="1800" dirty="0" err="1"/>
              <a:t>numrangehigh</a:t>
            </a:r>
            <a:r>
              <a:rPr lang="en-GB" sz="1800" dirty="0"/>
              <a:t> = 10 = ~27K/216K datapoints</a:t>
            </a:r>
          </a:p>
          <a:p>
            <a:pPr lvl="1"/>
            <a:r>
              <a:rPr lang="en-GB" sz="2000" dirty="0"/>
              <a:t>TSH </a:t>
            </a:r>
            <a:r>
              <a:rPr lang="en-GB" sz="2000" dirty="0" err="1"/>
              <a:t>testvalue</a:t>
            </a:r>
            <a:r>
              <a:rPr lang="en-GB" sz="2000" dirty="0"/>
              <a:t> &gt;= </a:t>
            </a:r>
            <a:r>
              <a:rPr lang="en-GB" sz="2000" b="1" dirty="0"/>
              <a:t>4.2</a:t>
            </a:r>
            <a:r>
              <a:rPr lang="en-GB" sz="2000" dirty="0"/>
              <a:t> assumed </a:t>
            </a:r>
            <a:r>
              <a:rPr lang="en-GB" sz="2000" b="1" dirty="0"/>
              <a:t>positive</a:t>
            </a:r>
            <a:endParaRPr lang="en-GB" sz="2000" dirty="0"/>
          </a:p>
          <a:p>
            <a:pPr lvl="2"/>
            <a:r>
              <a:rPr lang="en-GB" sz="1800" dirty="0" err="1"/>
              <a:t>numrangehigh</a:t>
            </a:r>
            <a:r>
              <a:rPr lang="en-GB" sz="1800" dirty="0"/>
              <a:t> = 4.2 = ~2.5M/12M datapoints</a:t>
            </a:r>
            <a:endParaRPr lang="en-US" sz="18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8C1008C-273A-00E0-EC7B-953641FCFDC1}"/>
              </a:ext>
            </a:extLst>
          </p:cNvPr>
          <p:cNvGrpSpPr/>
          <p:nvPr/>
        </p:nvGrpSpPr>
        <p:grpSpPr>
          <a:xfrm>
            <a:off x="8976277" y="3771633"/>
            <a:ext cx="2749460" cy="2772083"/>
            <a:chOff x="1223698" y="4075028"/>
            <a:chExt cx="2749460" cy="2772083"/>
          </a:xfrm>
        </p:grpSpPr>
        <p:pic>
          <p:nvPicPr>
            <p:cNvPr id="5" name="Picture 4" descr="A screenshot of a computer&#10;&#10;Description automatically generated with medium confidence">
              <a:extLst>
                <a:ext uri="{FF2B5EF4-FFF2-40B4-BE49-F238E27FC236}">
                  <a16:creationId xmlns:a16="http://schemas.microsoft.com/office/drawing/2014/main" id="{3F6879EF-FB87-D264-9611-B18EB9D7A3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23698" y="4394631"/>
              <a:ext cx="2749460" cy="245248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E7D18E5-F430-71D8-7CBE-C59464614FEB}"/>
                </a:ext>
              </a:extLst>
            </p:cNvPr>
            <p:cNvSpPr txBox="1"/>
            <p:nvPr/>
          </p:nvSpPr>
          <p:spPr>
            <a:xfrm>
              <a:off x="2325533" y="4075028"/>
              <a:ext cx="545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TSH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6BC6B7C-9B04-4CFB-FDF3-2B2AF1600EA8}"/>
              </a:ext>
            </a:extLst>
          </p:cNvPr>
          <p:cNvGrpSpPr/>
          <p:nvPr/>
        </p:nvGrpSpPr>
        <p:grpSpPr>
          <a:xfrm>
            <a:off x="9191945" y="451821"/>
            <a:ext cx="2318124" cy="2761792"/>
            <a:chOff x="6504417" y="4096208"/>
            <a:chExt cx="2318124" cy="2761792"/>
          </a:xfrm>
        </p:grpSpPr>
        <p:pic>
          <p:nvPicPr>
            <p:cNvPr id="7" name="Picture 6" descr="A screen shot of a computer&#10;&#10;Description automatically generated with medium confidence">
              <a:extLst>
                <a:ext uri="{FF2B5EF4-FFF2-40B4-BE49-F238E27FC236}">
                  <a16:creationId xmlns:a16="http://schemas.microsoft.com/office/drawing/2014/main" id="{DB0D5F5C-5E16-C834-4660-9DAB82064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04417" y="4410492"/>
              <a:ext cx="2318124" cy="2447508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EC7E9C4-98B0-7DD3-1130-29A2C8D61982}"/>
                </a:ext>
              </a:extLst>
            </p:cNvPr>
            <p:cNvSpPr txBox="1"/>
            <p:nvPr/>
          </p:nvSpPr>
          <p:spPr>
            <a:xfrm>
              <a:off x="7395711" y="4096208"/>
              <a:ext cx="5514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TTG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0839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6CE25-35DE-823F-1720-214C292C4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Cohort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CA8AF-56E5-A2FD-5FC3-A80D80EE9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252"/>
            <a:ext cx="10515600" cy="50836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Datapoints must:</a:t>
            </a:r>
          </a:p>
          <a:p>
            <a:r>
              <a:rPr lang="en-GB" dirty="0"/>
              <a:t>Have either TTG or TSH test</a:t>
            </a:r>
          </a:p>
          <a:p>
            <a:r>
              <a:rPr lang="en-GB" dirty="0"/>
              <a:t>Classified with Type 1 diabetes (Katie Young’s definition</a:t>
            </a:r>
            <a:r>
              <a:rPr lang="en-GB" dirty="0">
                <a:sym typeface="Wingdings" pitchFamily="2" charset="2"/>
              </a:rPr>
              <a:t>)</a:t>
            </a:r>
          </a:p>
          <a:p>
            <a:pPr lvl="1"/>
            <a:r>
              <a:rPr lang="en-GB" dirty="0">
                <a:sym typeface="Wingdings" pitchFamily="2" charset="2"/>
                <a:hlinkClick r:id="rId2"/>
              </a:rPr>
              <a:t>See Robust (and lengthy) classification algorithm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Basic </a:t>
            </a:r>
            <a:r>
              <a:rPr lang="en-GB" dirty="0" err="1"/>
              <a:t>Descriptives</a:t>
            </a:r>
            <a:r>
              <a:rPr lang="en-GB" dirty="0"/>
              <a:t>:</a:t>
            </a:r>
          </a:p>
          <a:p>
            <a:r>
              <a:rPr lang="en-GB" dirty="0"/>
              <a:t>Observations (datapoints) n = 634,948</a:t>
            </a:r>
          </a:p>
          <a:p>
            <a:r>
              <a:rPr lang="en-GB" dirty="0"/>
              <a:t>Patients (unique </a:t>
            </a:r>
            <a:r>
              <a:rPr lang="en-GB" i="1" dirty="0" err="1"/>
              <a:t>patid</a:t>
            </a:r>
            <a:r>
              <a:rPr lang="en-GB" dirty="0"/>
              <a:t>)  n = 68,261</a:t>
            </a:r>
          </a:p>
          <a:p>
            <a:pPr lvl="1"/>
            <a:r>
              <a:rPr lang="en-GB" dirty="0"/>
              <a:t>Diagnosed &lt; 18 = 29,006</a:t>
            </a:r>
          </a:p>
        </p:txBody>
      </p:sp>
    </p:spTree>
    <p:extLst>
      <p:ext uri="{BB962C8B-B14F-4D97-AF65-F5344CB8AC3E}">
        <p14:creationId xmlns:p14="http://schemas.microsoft.com/office/powerpoint/2010/main" val="967626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F28C0-63D4-C24C-A7AE-FCECAB65A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002"/>
            <a:ext cx="10515600" cy="1325563"/>
          </a:xfrm>
        </p:spPr>
        <p:txBody>
          <a:bodyPr/>
          <a:lstStyle/>
          <a:p>
            <a:r>
              <a:rPr lang="en-GB" dirty="0"/>
              <a:t>Basic </a:t>
            </a:r>
            <a:r>
              <a:rPr lang="en-GB" dirty="0" err="1"/>
              <a:t>Descriptives</a:t>
            </a:r>
            <a:endParaRPr lang="en-GB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864278D-2CE5-F7B4-E169-766F5D5C98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822690"/>
              </p:ext>
            </p:extLst>
          </p:nvPr>
        </p:nvGraphicFramePr>
        <p:xfrm>
          <a:off x="301214" y="1604494"/>
          <a:ext cx="5532044" cy="2152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0076">
                  <a:extLst>
                    <a:ext uri="{9D8B030D-6E8A-4147-A177-3AD203B41FA5}">
                      <a16:colId xmlns:a16="http://schemas.microsoft.com/office/drawing/2014/main" val="155478226"/>
                    </a:ext>
                  </a:extLst>
                </a:gridCol>
                <a:gridCol w="1800984">
                  <a:extLst>
                    <a:ext uri="{9D8B030D-6E8A-4147-A177-3AD203B41FA5}">
                      <a16:colId xmlns:a16="http://schemas.microsoft.com/office/drawing/2014/main" val="428598777"/>
                    </a:ext>
                  </a:extLst>
                </a:gridCol>
                <a:gridCol w="1800984">
                  <a:extLst>
                    <a:ext uri="{9D8B030D-6E8A-4147-A177-3AD203B41FA5}">
                      <a16:colId xmlns:a16="http://schemas.microsoft.com/office/drawing/2014/main" val="2239265122"/>
                    </a:ext>
                  </a:extLst>
                </a:gridCol>
              </a:tblGrid>
              <a:tr h="717339">
                <a:tc>
                  <a:txBody>
                    <a:bodyPr/>
                    <a:lstStyle/>
                    <a:p>
                      <a:r>
                        <a:rPr lang="en-GB" dirty="0"/>
                        <a:t>DATAPOINTS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526336"/>
                  </a:ext>
                </a:extLst>
              </a:tr>
              <a:tr h="717339">
                <a:tc>
                  <a:txBody>
                    <a:bodyPr/>
                    <a:lstStyle/>
                    <a:p>
                      <a:r>
                        <a:rPr lang="en-GB" dirty="0"/>
                        <a:t>TTG (n = 207,818)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8,245</a:t>
                      </a:r>
                    </a:p>
                    <a:p>
                      <a:r>
                        <a:rPr lang="en-GB" dirty="0"/>
                        <a:t>(4%)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199,573</a:t>
                      </a:r>
                    </a:p>
                    <a:p>
                      <a:r>
                        <a:rPr lang="en-GB" dirty="0"/>
                        <a:t>(96%)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662280"/>
                  </a:ext>
                </a:extLst>
              </a:tr>
              <a:tr h="717339">
                <a:tc>
                  <a:txBody>
                    <a:bodyPr/>
                    <a:lstStyle/>
                    <a:p>
                      <a:r>
                        <a:rPr lang="en-GB" dirty="0"/>
                        <a:t>TSH (n = 634,626)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66,601</a:t>
                      </a:r>
                    </a:p>
                    <a:p>
                      <a:r>
                        <a:rPr lang="en-GB" dirty="0"/>
                        <a:t>(10.5%)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568,025</a:t>
                      </a:r>
                    </a:p>
                    <a:p>
                      <a:r>
                        <a:rPr lang="en-GB" dirty="0"/>
                        <a:t>(89.5%)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9317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2A9F36A-9BEC-DCE7-D9B5-1E9409FE58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4562"/>
              </p:ext>
            </p:extLst>
          </p:nvPr>
        </p:nvGraphicFramePr>
        <p:xfrm>
          <a:off x="6358744" y="1604494"/>
          <a:ext cx="5402949" cy="2152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983">
                  <a:extLst>
                    <a:ext uri="{9D8B030D-6E8A-4147-A177-3AD203B41FA5}">
                      <a16:colId xmlns:a16="http://schemas.microsoft.com/office/drawing/2014/main" val="155478226"/>
                    </a:ext>
                  </a:extLst>
                </a:gridCol>
                <a:gridCol w="1800983">
                  <a:extLst>
                    <a:ext uri="{9D8B030D-6E8A-4147-A177-3AD203B41FA5}">
                      <a16:colId xmlns:a16="http://schemas.microsoft.com/office/drawing/2014/main" val="428598777"/>
                    </a:ext>
                  </a:extLst>
                </a:gridCol>
                <a:gridCol w="1800983">
                  <a:extLst>
                    <a:ext uri="{9D8B030D-6E8A-4147-A177-3AD203B41FA5}">
                      <a16:colId xmlns:a16="http://schemas.microsoft.com/office/drawing/2014/main" val="2239265122"/>
                    </a:ext>
                  </a:extLst>
                </a:gridCol>
              </a:tblGrid>
              <a:tr h="717339">
                <a:tc>
                  <a:txBody>
                    <a:bodyPr/>
                    <a:lstStyle/>
                    <a:p>
                      <a:r>
                        <a:rPr lang="en-GB" dirty="0"/>
                        <a:t>PATIENTS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526336"/>
                  </a:ext>
                </a:extLst>
              </a:tr>
              <a:tr h="717339">
                <a:tc>
                  <a:txBody>
                    <a:bodyPr/>
                    <a:lstStyle/>
                    <a:p>
                      <a:r>
                        <a:rPr lang="en-GB" dirty="0"/>
                        <a:t>TTG (n = 10,749)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570</a:t>
                      </a:r>
                    </a:p>
                    <a:p>
                      <a:r>
                        <a:rPr lang="en-GB" dirty="0"/>
                        <a:t>(5%)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10,179</a:t>
                      </a:r>
                    </a:p>
                    <a:p>
                      <a:r>
                        <a:rPr lang="en-GB" dirty="0"/>
                        <a:t>(95%)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662280"/>
                  </a:ext>
                </a:extLst>
              </a:tr>
              <a:tr h="717339">
                <a:tc>
                  <a:txBody>
                    <a:bodyPr/>
                    <a:lstStyle/>
                    <a:p>
                      <a:r>
                        <a:rPr lang="en-GB" dirty="0"/>
                        <a:t>TSH (n = 68,026)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14,174</a:t>
                      </a:r>
                    </a:p>
                    <a:p>
                      <a:r>
                        <a:rPr lang="en-GB" dirty="0"/>
                        <a:t>(21%)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53,851</a:t>
                      </a:r>
                    </a:p>
                    <a:p>
                      <a:r>
                        <a:rPr lang="en-GB" dirty="0"/>
                        <a:t>(79%)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9317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9BD0704-419F-E69C-F7B7-04A9E4EB8607}"/>
              </a:ext>
            </a:extLst>
          </p:cNvPr>
          <p:cNvSpPr txBox="1"/>
          <p:nvPr/>
        </p:nvSpPr>
        <p:spPr>
          <a:xfrm>
            <a:off x="838200" y="4099344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“Quirk” of the 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10-20x tests per patient?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Investigated 1 patient: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17 tests over life-time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Some tests (4 max) were on same day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Time between tests varied hugely: 0.37 years difference to ~6 years diff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Multiple tests on same day likely due to </a:t>
            </a:r>
            <a:r>
              <a:rPr lang="en-GB" dirty="0" err="1"/>
              <a:t>codelist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“TSH 30 mins after Challenge”, “TSH 45 mins after Challenge”, “TSH 60 mins after Challenge”, etc. </a:t>
            </a:r>
          </a:p>
        </p:txBody>
      </p:sp>
    </p:spTree>
    <p:extLst>
      <p:ext uri="{BB962C8B-B14F-4D97-AF65-F5344CB8AC3E}">
        <p14:creationId xmlns:p14="http://schemas.microsoft.com/office/powerpoint/2010/main" val="1546863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7561</TotalTime>
  <Words>1087</Words>
  <Application>Microsoft Macintosh PowerPoint</Application>
  <PresentationFormat>Widescreen</PresentationFormat>
  <Paragraphs>173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CPRD TTG and TSH</vt:lpstr>
      <vt:lpstr>TTG Codelist</vt:lpstr>
      <vt:lpstr>Full TTG codelist:</vt:lpstr>
      <vt:lpstr>TSH</vt:lpstr>
      <vt:lpstr>Full TSH codelist:</vt:lpstr>
      <vt:lpstr>Data Integrity</vt:lpstr>
      <vt:lpstr>Correcting Data Integrity</vt:lpstr>
      <vt:lpstr>Cohort</vt:lpstr>
      <vt:lpstr>Basic Descriptives</vt:lpstr>
      <vt:lpstr>AGE at TTG/TSH Test</vt:lpstr>
      <vt:lpstr>Time to TTG/TSH Test from DIAGNOSIS in Years</vt:lpstr>
      <vt:lpstr>Gender by TTG/TSH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 Villiers, Ethan</dc:creator>
  <cp:lastModifiedBy>De Villiers, Ethan</cp:lastModifiedBy>
  <cp:revision>69</cp:revision>
  <dcterms:created xsi:type="dcterms:W3CDTF">2023-01-11T11:41:58Z</dcterms:created>
  <dcterms:modified xsi:type="dcterms:W3CDTF">2023-05-15T17:52:16Z</dcterms:modified>
</cp:coreProperties>
</file>