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974" autoAdjust="0"/>
  </p:normalViewPr>
  <p:slideViewPr>
    <p:cSldViewPr snapToGrid="0">
      <p:cViewPr varScale="1"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A64EEB-0BA1-4549-B5C1-4750D56AED79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0415F-EBF8-4B89-A30D-FBA20B2D6B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51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Non-severe, non specific</a:t>
            </a:r>
          </a:p>
          <a:p>
            <a:endParaRPr lang="en-GB" dirty="0"/>
          </a:p>
          <a:p>
            <a:r>
              <a:rPr lang="en-GB" dirty="0"/>
              <a:t>For foot ulcers, foot infections, lower limb amputation must have code for neuropathy previously</a:t>
            </a:r>
          </a:p>
          <a:p>
            <a:r>
              <a:rPr lang="en-GB" dirty="0"/>
              <a:t>Assume everyone non-specific, non-severe unless they have code for severe.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D0B1C-4C64-4F14-922F-214B792FB62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0591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DDB5-C3F9-5611-0BA4-2FF5924D22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B8C87-C9CB-2C76-4930-A242EBC78F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5BD09-2FA9-05E9-6AF8-A6D58B67E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FAA058-ED7A-4362-26E8-74F8F9DEF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953C10-5EBC-20CA-BA68-38274D477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27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A4B24-DD9F-5E6C-1972-75BD39EA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6399B1-E426-BAFC-E40F-68AA185A1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63E35-B81E-16BA-F5E0-6ACE79C92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5F7D0-2FA4-9296-5A66-0A41C9A42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3E6FC-1FAA-014A-2D00-ADF93DF2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12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B806C3-C4D2-FDB6-2A1D-0AC3437A9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4E5A3-CFD6-C8AF-9F8C-B93357017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01005-5E9B-A732-5676-4089B5E1B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6D12-26E8-D354-B6F4-5469D9470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81F77-C7B4-68BA-BAA3-299903FE2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36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AA9F4-0801-AED5-7BE3-90E08C0E1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9CAC-44D5-EA9B-A953-CCD1FB6AA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07509-9B03-0888-5A45-9613E2EC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D07A-D949-216E-62DC-9C2642C0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9EF1A-657F-0E0E-DF1E-C0DF8739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229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80E87-0FD9-3437-40C9-078D043FF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0ED2D-5336-D46F-FC5C-8A0B947C2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8C75D4-5212-DFFB-DCDE-CFE5C09B8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FD833-3875-529B-1773-245B0A831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9ABC-A180-E80D-2DD5-C69846C0E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5059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1E791-B80D-E5B9-5E8F-925FC512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B2F0A-3C73-A502-85CE-4CD7B9114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3E7A2-290E-E283-20D4-5B004946B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FC02D-6246-E903-E562-2BE8BA2B6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D024D-7AD7-2ACC-D97C-1EB3C822C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F9D3F-69DD-A510-9525-A0C972757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10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27C70-7F82-CDCD-51D6-ADF8E9D73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89F44-ADAD-FF2C-671D-6522098F3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EBA722-72F2-11E9-9E8E-0AA2392911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372753-7589-6C06-5D51-D6A5B97E1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14570-37D0-93B0-84C4-657753D43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F9CE10-99AD-D285-BB16-8E79A4EF6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06287-62F2-959C-DC44-BE5A9C8F3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01DC74-7A29-42C3-986E-0A4043984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59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CDAA2-54F0-26C5-7F45-67A2B455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300203-5F96-1AF2-85D2-66CAA1E28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04592F-A5F1-F8E6-A801-3BA9475B0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772DDE-2349-2837-5A88-8B19B79F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71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D8F450-F1DE-73A0-CFB6-D27D28739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1D907-E16F-77F0-71D2-19829A7B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CCD2A-2E1D-C4E3-B119-CCAB52710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78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BBAC7-5D75-8B46-5038-28122D15D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98FAA-9032-60AB-C77D-E16CCD46C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4660B-E09A-250C-6815-A86763E30D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0CA28-C51B-0CC2-AF8A-16C24656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9472FE-EC95-CFF3-E14B-FD75BFDB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85B82-895E-1042-6F91-4F2076E0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3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C427-2616-B349-AB1D-11D4F2901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611BB8-6498-9B93-24A4-E05AC3CF5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CB614E-8C71-8924-7F5C-3D2F6834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62F7-E6FD-C089-026E-4122D839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CEB2AB-94DB-DFBF-97E4-8EA331BB3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184DB-B4C8-11DC-31A2-FC0394808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675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226E-423E-C818-AA8D-A9BA4DE3F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98B0A-5F40-F079-B877-AFA6DB30D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104E0-ABD6-244E-CA73-E08AE4A0E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5FB8BC-61CD-4758-85AD-DDC38179B7DA}" type="datetimeFigureOut">
              <a:rPr lang="en-GB" smtClean="0"/>
              <a:t>04/08/2025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43829-3F0C-523D-C0BB-602697F9C0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5C926-E9FC-8889-8B05-BCC498409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44BCC7-E4E3-49B9-A638-FB0E845EF6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042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F6C97D-139D-139C-1756-68897E45CD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878056"/>
              </p:ext>
            </p:extLst>
          </p:nvPr>
        </p:nvGraphicFramePr>
        <p:xfrm>
          <a:off x="730854" y="1073398"/>
          <a:ext cx="10931013" cy="5616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43671">
                  <a:extLst>
                    <a:ext uri="{9D8B030D-6E8A-4147-A177-3AD203B41FA5}">
                      <a16:colId xmlns:a16="http://schemas.microsoft.com/office/drawing/2014/main" val="3699133680"/>
                    </a:ext>
                  </a:extLst>
                </a:gridCol>
                <a:gridCol w="3643671">
                  <a:extLst>
                    <a:ext uri="{9D8B030D-6E8A-4147-A177-3AD203B41FA5}">
                      <a16:colId xmlns:a16="http://schemas.microsoft.com/office/drawing/2014/main" val="3724630860"/>
                    </a:ext>
                  </a:extLst>
                </a:gridCol>
                <a:gridCol w="3643671">
                  <a:extLst>
                    <a:ext uri="{9D8B030D-6E8A-4147-A177-3AD203B41FA5}">
                      <a16:colId xmlns:a16="http://schemas.microsoft.com/office/drawing/2014/main" val="3158550460"/>
                    </a:ext>
                  </a:extLst>
                </a:gridCol>
              </a:tblGrid>
              <a:tr h="436693">
                <a:tc>
                  <a:txBody>
                    <a:bodyPr/>
                    <a:lstStyle/>
                    <a:p>
                      <a:r>
                        <a:rPr lang="en-GB" b="1" dirty="0"/>
                        <a:t>Complication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Non-severe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Severe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692274"/>
                  </a:ext>
                </a:extLst>
              </a:tr>
              <a:tr h="1715806">
                <a:tc>
                  <a:txBody>
                    <a:bodyPr/>
                    <a:lstStyle/>
                    <a:p>
                      <a:pPr algn="ctr"/>
                      <a:endParaRPr lang="en-GB" sz="1200" b="1" dirty="0"/>
                    </a:p>
                    <a:p>
                      <a:pPr algn="ctr"/>
                      <a:endParaRPr lang="en-GB" sz="1200" b="1" dirty="0"/>
                    </a:p>
                    <a:p>
                      <a:pPr algn="ctr"/>
                      <a:r>
                        <a:rPr lang="en-GB" sz="1800" b="1" dirty="0"/>
                        <a:t>Retinopathy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Any clinical code for retinopathy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Vitreous haemorrhage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Photocoagulation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Blindness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Proliferative retinopathy</a:t>
                      </a:r>
                      <a:endParaRPr lang="en-GB" sz="16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058549"/>
                  </a:ext>
                </a:extLst>
              </a:tr>
              <a:tr h="1500458">
                <a:tc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Neuropathy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Any clinical code for neuropathy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Foot ulcers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Foot </a:t>
                      </a:r>
                      <a:r>
                        <a:rPr lang="en-GB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infections (Osteomyelitis)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Gastroparesis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>
                          <a:solidFill>
                            <a:srgbClr val="FF0000"/>
                          </a:solidFill>
                        </a:rPr>
                        <a:t>Painful peripheral neuropathy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Lower limb amputation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0834395"/>
                  </a:ext>
                </a:extLst>
              </a:tr>
              <a:tr h="1669750">
                <a:tc>
                  <a:txBody>
                    <a:bodyPr/>
                    <a:lstStyle/>
                    <a:p>
                      <a:pPr algn="ctr"/>
                      <a:endParaRPr lang="en-GB" sz="18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GB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Nephropathy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Any clinical code for diabetic nephropathy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ACR &gt; 3mg/mmol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eGFR &lt; 60 mL/min/1.73 m2 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Sustained ≥40% decline in eGFR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End-stage kidney disease (requirement for renal replacement therapy or sustained eGFR &lt;15mL/min/1.73m2) </a:t>
                      </a:r>
                    </a:p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GB" sz="1600" dirty="0"/>
                        <a:t>Death from kidney failure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944389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683FBCC-F39C-3D73-CC6D-4CD0ADC048A8}"/>
              </a:ext>
            </a:extLst>
          </p:cNvPr>
          <p:cNvSpPr txBox="1">
            <a:spLocks/>
          </p:cNvSpPr>
          <p:nvPr/>
        </p:nvSpPr>
        <p:spPr>
          <a:xfrm>
            <a:off x="63049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Candidate severe and non-severe definitions</a:t>
            </a:r>
          </a:p>
        </p:txBody>
      </p:sp>
    </p:spTree>
    <p:extLst>
      <p:ext uri="{BB962C8B-B14F-4D97-AF65-F5344CB8AC3E}">
        <p14:creationId xmlns:p14="http://schemas.microsoft.com/office/powerpoint/2010/main" val="284187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12a5d77-fb98-4eee-af32-1334d8f04a53}" enabled="0" method="" siteId="{912a5d77-fb98-4eee-af32-1334d8f04a5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Dinsdale, Martha</dc:creator>
  <cp:lastModifiedBy>Marsh, Liz</cp:lastModifiedBy>
  <cp:revision>2</cp:revision>
  <dcterms:created xsi:type="dcterms:W3CDTF">2025-07-21T11:43:23Z</dcterms:created>
  <dcterms:modified xsi:type="dcterms:W3CDTF">2025-08-04T12:56:53Z</dcterms:modified>
</cp:coreProperties>
</file>