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3C0E-5494-AFDC-D704-A004FEAC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8021-C33A-F931-FD4E-1FFE57B9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5517-37BE-B3B7-16B2-52E5785C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5259-CC24-DA67-A931-EE493891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5047-DEEE-E5FB-7169-7BD59DBE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7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79AA-155F-544E-0DCE-B030137C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391E-F6A5-72C5-17BE-8610B75C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E450-AC68-999D-A18D-9384468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73C5-80E4-6DF7-BB61-84C9044E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5C64-12DD-C498-0881-C744FF5C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A5C7A-2DB3-879A-D6AC-0D39D88A7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542B5-0587-9D23-BD74-AA7ECC12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692D-DEEF-6E3E-46BA-84971FBD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12F5-CFB2-7A2A-A9C4-D56E071C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5D1D-117B-5B84-307C-08069C25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E703-70F0-C80E-EBF3-95621110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2648-F547-8404-EE6C-5302D892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7E94-759E-7FC9-1BDE-A1D26E21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9DB5-AB81-BFD6-71AC-ED5044E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9081-245D-503B-60A3-FFD16AF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D23-0F03-4E9B-1A99-C703DC6E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AF847-2EF7-6D11-8B4C-50DF052D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926D-BDC3-831D-96A9-61C1CEF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804-68CD-375B-5BFF-3D641D4B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8BF0-80BD-8169-5757-FCDE79B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4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3E50-2204-0BA8-074B-4F42A4D5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D84D-FE10-5F6E-4A93-7D691B1B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04FA4-9EC2-B65B-6DB4-AF10DB9F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6323-651F-610A-DD35-1D2054DD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CA6EE-0A17-E0C4-ECA0-8292A55E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5A09-41A0-BB5E-8B3A-F1D045AF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B153-7C36-D800-9512-416EFA20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4357-9EE7-D001-A557-3A026ECE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A0BF3-80CD-B953-4043-0D2F4919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C96A9-2D38-517D-F50D-4AE3FAA98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DE41-EECB-9070-2B14-18BEAD9CF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301FA-4E19-2E86-D4EA-C6B74A86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6386C-A6C0-B668-0018-0CE82A16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0BC59-F9A3-8C97-7760-0AA195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B3D9-363D-755E-1A9E-DC9F372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F846-9442-25D4-6E71-2B0AF5F8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22659-7C0A-BCF5-1EFC-894A2C5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A8B22-946E-E384-36B9-305E5EE6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AFB68-5231-D949-8605-63CB2A86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DA19F-14BC-B612-79A5-7189107D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BBA3D-64F6-91F2-F8C3-27099E5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BBDF-E132-6094-75E0-68ED1C1F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4E69-086A-26D1-C119-59ABAF89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AA9E-D28B-3129-31AE-49F2A7058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F79D-A76C-0EF6-C37D-1201124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0A2A-201D-FBAD-E25B-61EAC790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F0A09-6D60-4644-A2B0-75B2C115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2D53-3600-47B9-8F02-7055F65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FFF23-DDE0-B30D-DD54-F3787EA0F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ECA5-2314-3998-8293-C4AC0ADA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895F-052D-8CB2-D8B6-B0D1DCBF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981E-391B-EDD2-0831-5A8D1A2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08CC-A60D-783F-A08F-7343BBDC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2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A5C4D-165D-DB5A-9D2C-B88E717A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0730-7EC1-BDBB-225E-7805F761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CD1C-B7C5-37E1-602F-716141003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1CB0D-5DDF-4DC3-8B02-430DDE19A06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76FB-19CA-93FA-54A6-1D1A16A43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F6B3-61F8-9BF4-C023-FE53D886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6F93C-727D-4FE2-967F-7D73ACDB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625AA-3046-787B-9D85-96861AEB8876}"/>
              </a:ext>
            </a:extLst>
          </p:cNvPr>
          <p:cNvSpPr/>
          <p:nvPr/>
        </p:nvSpPr>
        <p:spPr>
          <a:xfrm>
            <a:off x="3439831" y="584394"/>
            <a:ext cx="3041715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034B8-0940-4886-F61E-CB45700FBF26}"/>
              </a:ext>
            </a:extLst>
          </p:cNvPr>
          <p:cNvSpPr txBox="1"/>
          <p:nvPr/>
        </p:nvSpPr>
        <p:spPr>
          <a:xfrm>
            <a:off x="3912377" y="595446"/>
            <a:ext cx="221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Dementia code in study period</a:t>
            </a:r>
          </a:p>
          <a:p>
            <a:r>
              <a:rPr lang="en-GB" sz="1000" dirty="0"/>
              <a:t>              N = 623,156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505E4-34E8-1927-0511-5E4E1F4575B3}"/>
              </a:ext>
            </a:extLst>
          </p:cNvPr>
          <p:cNvSpPr/>
          <p:nvPr/>
        </p:nvSpPr>
        <p:spPr>
          <a:xfrm>
            <a:off x="7027191" y="1428860"/>
            <a:ext cx="3851307" cy="528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B82CC-71BD-0567-FB85-26BC19B45ED9}"/>
              </a:ext>
            </a:extLst>
          </p:cNvPr>
          <p:cNvSpPr txBox="1"/>
          <p:nvPr/>
        </p:nvSpPr>
        <p:spPr>
          <a:xfrm>
            <a:off x="7027191" y="1417963"/>
            <a:ext cx="1851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Exclude:</a:t>
            </a:r>
          </a:p>
          <a:p>
            <a:r>
              <a:rPr lang="en-GB" sz="1000" dirty="0"/>
              <a:t> -  Schizophrenia  (5,743)</a:t>
            </a:r>
          </a:p>
          <a:p>
            <a:r>
              <a:rPr lang="en-GB" sz="1000" dirty="0"/>
              <a:t> -  Bipolar disorder (17,895)</a:t>
            </a:r>
          </a:p>
          <a:p>
            <a:r>
              <a:rPr lang="en-GB" sz="100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F7AD2-EA15-3388-9E63-51912A29C334}"/>
              </a:ext>
            </a:extLst>
          </p:cNvPr>
          <p:cNvSpPr/>
          <p:nvPr/>
        </p:nvSpPr>
        <p:spPr>
          <a:xfrm>
            <a:off x="7044175" y="2136746"/>
            <a:ext cx="3834324" cy="43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C027C-F165-AF02-1286-ADBB5E2FE16E}"/>
              </a:ext>
            </a:extLst>
          </p:cNvPr>
          <p:cNvSpPr/>
          <p:nvPr/>
        </p:nvSpPr>
        <p:spPr>
          <a:xfrm>
            <a:off x="3439831" y="1226823"/>
            <a:ext cx="3041715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80167-3B41-843E-0AED-ADA3FB01603F}"/>
              </a:ext>
            </a:extLst>
          </p:cNvPr>
          <p:cNvSpPr txBox="1"/>
          <p:nvPr/>
        </p:nvSpPr>
        <p:spPr>
          <a:xfrm>
            <a:off x="3912377" y="1221071"/>
            <a:ext cx="259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Aged 65 and above at the time of diagnosis</a:t>
            </a:r>
          </a:p>
          <a:p>
            <a:r>
              <a:rPr lang="en-GB" sz="1000" dirty="0"/>
              <a:t>              N = 600,355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34BA8F-8279-80B2-C21A-27C6D374D67B}"/>
              </a:ext>
            </a:extLst>
          </p:cNvPr>
          <p:cNvSpPr/>
          <p:nvPr/>
        </p:nvSpPr>
        <p:spPr>
          <a:xfrm>
            <a:off x="3439831" y="1871117"/>
            <a:ext cx="3041715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84B2A-206F-668B-B29C-5D4C93A9CC30}"/>
              </a:ext>
            </a:extLst>
          </p:cNvPr>
          <p:cNvSpPr txBox="1"/>
          <p:nvPr/>
        </p:nvSpPr>
        <p:spPr>
          <a:xfrm>
            <a:off x="3618470" y="1840278"/>
            <a:ext cx="270939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000" dirty="0"/>
              <a:t>Dementia without major psychiatric disorders</a:t>
            </a:r>
          </a:p>
          <a:p>
            <a:r>
              <a:rPr lang="en-GB" sz="1000" dirty="0"/>
              <a:t>                          N = 577,941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9729E-4F53-2D4C-9F4C-044E146BCB23}"/>
              </a:ext>
            </a:extLst>
          </p:cNvPr>
          <p:cNvSpPr/>
          <p:nvPr/>
        </p:nvSpPr>
        <p:spPr>
          <a:xfrm>
            <a:off x="3439831" y="2591145"/>
            <a:ext cx="3041715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4C8AC-5A27-021C-2F2D-88C4A356951C}"/>
              </a:ext>
            </a:extLst>
          </p:cNvPr>
          <p:cNvSpPr txBox="1"/>
          <p:nvPr/>
        </p:nvSpPr>
        <p:spPr>
          <a:xfrm>
            <a:off x="3662213" y="2571795"/>
            <a:ext cx="320423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 dirty="0"/>
              <a:t>Dementia  with valid linked data               </a:t>
            </a:r>
          </a:p>
          <a:p>
            <a:r>
              <a:rPr lang="en-GB" sz="1000" dirty="0"/>
              <a:t>                          N = 445,332</a:t>
            </a:r>
          </a:p>
          <a:p>
            <a:r>
              <a:rPr lang="en-GB" sz="1000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B5123-5815-D336-AB1F-973DD1F26DF5}"/>
              </a:ext>
            </a:extLst>
          </p:cNvPr>
          <p:cNvSpPr txBox="1"/>
          <p:nvPr/>
        </p:nvSpPr>
        <p:spPr>
          <a:xfrm>
            <a:off x="7051372" y="2151213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Exclude:</a:t>
            </a:r>
          </a:p>
          <a:p>
            <a:r>
              <a:rPr lang="en-GB" sz="1000" dirty="0"/>
              <a:t> -   No linked data (132,609)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EAF5C-DCA8-30DE-20D7-39DA3195DC6E}"/>
              </a:ext>
            </a:extLst>
          </p:cNvPr>
          <p:cNvSpPr/>
          <p:nvPr/>
        </p:nvSpPr>
        <p:spPr>
          <a:xfrm>
            <a:off x="5466233" y="3708484"/>
            <a:ext cx="1865376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B5659-B4C4-2656-46DD-3E57AF458269}"/>
              </a:ext>
            </a:extLst>
          </p:cNvPr>
          <p:cNvSpPr txBox="1"/>
          <p:nvPr/>
        </p:nvSpPr>
        <p:spPr>
          <a:xfrm>
            <a:off x="5637466" y="3685186"/>
            <a:ext cx="160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Risperidone cohort</a:t>
            </a:r>
          </a:p>
          <a:p>
            <a:r>
              <a:rPr lang="en-GB" sz="1000" dirty="0"/>
              <a:t>               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30,709</a:t>
            </a:r>
            <a:endParaRPr lang="en-GB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45B72-0756-7E03-7C38-E7815F8EEBA4}"/>
              </a:ext>
            </a:extLst>
          </p:cNvPr>
          <p:cNvSpPr/>
          <p:nvPr/>
        </p:nvSpPr>
        <p:spPr>
          <a:xfrm>
            <a:off x="7043810" y="2718421"/>
            <a:ext cx="3834691" cy="865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2AE5D0-E575-1584-8097-FF7440CBE01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960689" y="946952"/>
            <a:ext cx="0" cy="279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7DDF0A-4C48-F7D1-56FA-9B424D2E067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960689" y="1589381"/>
            <a:ext cx="0" cy="281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EA8201-06F4-A579-15A4-D416C7D14DDE}"/>
              </a:ext>
            </a:extLst>
          </p:cNvPr>
          <p:cNvCxnSpPr>
            <a:stCxn id="11" idx="2"/>
          </p:cNvCxnSpPr>
          <p:nvPr/>
        </p:nvCxnSpPr>
        <p:spPr>
          <a:xfrm flipH="1">
            <a:off x="4960688" y="2233675"/>
            <a:ext cx="1" cy="357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A606EE-6211-A162-C83C-093083942A16}"/>
              </a:ext>
            </a:extLst>
          </p:cNvPr>
          <p:cNvCxnSpPr/>
          <p:nvPr/>
        </p:nvCxnSpPr>
        <p:spPr>
          <a:xfrm>
            <a:off x="4973168" y="1730249"/>
            <a:ext cx="2058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153DAD-566A-D748-A846-D517AF86AC70}"/>
              </a:ext>
            </a:extLst>
          </p:cNvPr>
          <p:cNvCxnSpPr/>
          <p:nvPr/>
        </p:nvCxnSpPr>
        <p:spPr>
          <a:xfrm>
            <a:off x="4960688" y="2400554"/>
            <a:ext cx="2083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D480D8-9F0B-D253-8A3D-AAAE2AE44FDA}"/>
              </a:ext>
            </a:extLst>
          </p:cNvPr>
          <p:cNvCxnSpPr/>
          <p:nvPr/>
        </p:nvCxnSpPr>
        <p:spPr>
          <a:xfrm>
            <a:off x="4960688" y="1068833"/>
            <a:ext cx="2058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5595AF-33F6-6DF1-FB2C-FEA37334FB22}"/>
              </a:ext>
            </a:extLst>
          </p:cNvPr>
          <p:cNvSpPr/>
          <p:nvPr/>
        </p:nvSpPr>
        <p:spPr>
          <a:xfrm>
            <a:off x="7011866" y="882691"/>
            <a:ext cx="3851303" cy="35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CB75A-0949-9EC1-159E-0455DA199DC9}"/>
              </a:ext>
            </a:extLst>
          </p:cNvPr>
          <p:cNvSpPr txBox="1"/>
          <p:nvPr/>
        </p:nvSpPr>
        <p:spPr>
          <a:xfrm>
            <a:off x="7027191" y="874754"/>
            <a:ext cx="296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Exclude:</a:t>
            </a:r>
          </a:p>
          <a:p>
            <a:r>
              <a:rPr lang="en-GB" sz="1000" dirty="0"/>
              <a:t> -  Age at first coded dementia &lt; 65 years  (22,801)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CF9CD-DAA8-B8A9-7F8D-FB4DCF533617}"/>
              </a:ext>
            </a:extLst>
          </p:cNvPr>
          <p:cNvSpPr/>
          <p:nvPr/>
        </p:nvSpPr>
        <p:spPr>
          <a:xfrm>
            <a:off x="3810755" y="4624630"/>
            <a:ext cx="2299865" cy="71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9B5272-6C72-A7B2-6761-C5BD73FE6F86}"/>
              </a:ext>
            </a:extLst>
          </p:cNvPr>
          <p:cNvSpPr txBox="1"/>
          <p:nvPr/>
        </p:nvSpPr>
        <p:spPr>
          <a:xfrm>
            <a:off x="4000973" y="4577795"/>
            <a:ext cx="2299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Final matched cohort</a:t>
            </a:r>
          </a:p>
          <a:p>
            <a:r>
              <a:rPr lang="en-GB" sz="1000" dirty="0"/>
              <a:t>          N = 166,164</a:t>
            </a:r>
          </a:p>
          <a:p>
            <a:r>
              <a:rPr lang="en-GB" sz="1000" dirty="0"/>
              <a:t>(N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28,542 Risperidone users)</a:t>
            </a:r>
          </a:p>
          <a:p>
            <a:r>
              <a:rPr lang="en-US" sz="1000" dirty="0">
                <a:solidFill>
                  <a:srgbClr val="000000"/>
                </a:solidFill>
              </a:rPr>
              <a:t>(N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137,622 </a:t>
            </a:r>
            <a:r>
              <a:rPr lang="en-GB" sz="1000" dirty="0"/>
              <a:t>Matched controls)</a:t>
            </a:r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A0BFF4-9963-3094-CC4F-2248399615F1}"/>
              </a:ext>
            </a:extLst>
          </p:cNvPr>
          <p:cNvSpPr txBox="1"/>
          <p:nvPr/>
        </p:nvSpPr>
        <p:spPr>
          <a:xfrm>
            <a:off x="7023449" y="2711489"/>
            <a:ext cx="392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Exclude:</a:t>
            </a:r>
          </a:p>
          <a:p>
            <a:r>
              <a:rPr lang="en-GB" sz="1000" dirty="0"/>
              <a:t> -  Prescribed other anti-psychotic (except  prochlorperazine) in 3                                                     months prior to Risperidone initiation (5,249) </a:t>
            </a:r>
          </a:p>
          <a:p>
            <a:r>
              <a:rPr lang="en-GB" sz="1000" dirty="0"/>
              <a:t> -  Prescribed Risperidone prior to dementia diagnosis date (10,580)</a:t>
            </a:r>
          </a:p>
          <a:p>
            <a:r>
              <a:rPr lang="en-GB" sz="1000" dirty="0"/>
              <a:t> -  No Risperidone prescription in study period (409,415) </a:t>
            </a:r>
          </a:p>
          <a:p>
            <a:endParaRPr lang="en-GB" sz="1000" dirty="0"/>
          </a:p>
          <a:p>
            <a:r>
              <a:rPr lang="en-GB" sz="1000" dirty="0"/>
              <a:t>   </a:t>
            </a:r>
          </a:p>
          <a:p>
            <a:endParaRPr lang="en-GB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237CBF-1B62-685C-4BB7-CDADBBBD06BA}"/>
              </a:ext>
            </a:extLst>
          </p:cNvPr>
          <p:cNvCxnSpPr>
            <a:stCxn id="16" idx="2"/>
          </p:cNvCxnSpPr>
          <p:nvPr/>
        </p:nvCxnSpPr>
        <p:spPr>
          <a:xfrm flipH="1">
            <a:off x="4973168" y="4071042"/>
            <a:ext cx="1425753" cy="54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D8FDED-9E75-51F3-BC6D-A32350DDA2A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4960689" y="2953703"/>
            <a:ext cx="1438232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9E68C7-571D-21FE-676E-6B00E265F64C}"/>
              </a:ext>
            </a:extLst>
          </p:cNvPr>
          <p:cNvCxnSpPr>
            <a:cxnSpLocks/>
          </p:cNvCxnSpPr>
          <p:nvPr/>
        </p:nvCxnSpPr>
        <p:spPr>
          <a:xfrm flipV="1">
            <a:off x="5375209" y="3162827"/>
            <a:ext cx="1676163" cy="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E8031-91DB-B9D5-AD0F-53031D135DE7}"/>
              </a:ext>
            </a:extLst>
          </p:cNvPr>
          <p:cNvSpPr/>
          <p:nvPr/>
        </p:nvSpPr>
        <p:spPr>
          <a:xfrm>
            <a:off x="2481033" y="3703683"/>
            <a:ext cx="2463442" cy="36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686861-86A6-2DEC-FB35-A63BBD8B2571}"/>
              </a:ext>
            </a:extLst>
          </p:cNvPr>
          <p:cNvSpPr txBox="1"/>
          <p:nvPr/>
        </p:nvSpPr>
        <p:spPr>
          <a:xfrm>
            <a:off x="2583123" y="3703165"/>
            <a:ext cx="2923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Dementia with no history of Risperidone</a:t>
            </a:r>
          </a:p>
          <a:p>
            <a:r>
              <a:rPr lang="en-GB" sz="1000" dirty="0"/>
              <a:t>                       N = </a:t>
            </a:r>
            <a:r>
              <a:rPr lang="en-US" sz="1000" dirty="0">
                <a:solidFill>
                  <a:srgbClr val="000000"/>
                </a:solidFill>
              </a:rPr>
              <a:t>434,752</a:t>
            </a:r>
            <a:endParaRPr lang="en-GB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50A014-B615-CDC1-A689-8EF4482DD10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12754" y="2953703"/>
            <a:ext cx="1260414" cy="74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253CEB-B732-9CC0-B098-502C3FD28534}"/>
              </a:ext>
            </a:extLst>
          </p:cNvPr>
          <p:cNvCxnSpPr>
            <a:endCxn id="28" idx="0"/>
          </p:cNvCxnSpPr>
          <p:nvPr/>
        </p:nvCxnSpPr>
        <p:spPr>
          <a:xfrm>
            <a:off x="3712754" y="4085296"/>
            <a:ext cx="1247934" cy="539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1EFEE0-1226-6BAB-7C73-13214CD53D28}"/>
              </a:ext>
            </a:extLst>
          </p:cNvPr>
          <p:cNvSpPr/>
          <p:nvPr/>
        </p:nvSpPr>
        <p:spPr>
          <a:xfrm>
            <a:off x="977023" y="3052652"/>
            <a:ext cx="24628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133A3-EFA6-ECCB-5736-BAED7E6200D0}"/>
              </a:ext>
            </a:extLst>
          </p:cNvPr>
          <p:cNvSpPr txBox="1"/>
          <p:nvPr/>
        </p:nvSpPr>
        <p:spPr>
          <a:xfrm>
            <a:off x="954843" y="3050218"/>
            <a:ext cx="292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Exclude:</a:t>
            </a:r>
          </a:p>
          <a:p>
            <a:r>
              <a:rPr lang="en-GB" sz="1000" dirty="0"/>
              <a:t> - Prescribed Risperidone prior to dementia diagnosis date (10,580)</a:t>
            </a:r>
          </a:p>
          <a:p>
            <a:r>
              <a:rPr lang="en-GB" sz="1000" dirty="0"/>
              <a:t>                      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4107BE-FE7D-C185-8EC0-4EBB6169A2D8}"/>
              </a:ext>
            </a:extLst>
          </p:cNvPr>
          <p:cNvCxnSpPr>
            <a:cxnSpLocks/>
          </p:cNvCxnSpPr>
          <p:nvPr/>
        </p:nvCxnSpPr>
        <p:spPr>
          <a:xfrm flipH="1">
            <a:off x="3439831" y="3252055"/>
            <a:ext cx="1022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2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12a5d77-fb98-4eee-af32-1334d8f04a53}" enabled="0" method="" siteId="{912a5d77-fb98-4eee-af32-1334d8f04a5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191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Choma, Joshua</dc:creator>
  <cp:lastModifiedBy>Choma, Joshua</cp:lastModifiedBy>
  <cp:revision>2</cp:revision>
  <dcterms:created xsi:type="dcterms:W3CDTF">2024-09-15T15:51:24Z</dcterms:created>
  <dcterms:modified xsi:type="dcterms:W3CDTF">2025-01-23T18:22:07Z</dcterms:modified>
</cp:coreProperties>
</file>