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0" r:id="rId3"/>
    <p:sldId id="339" r:id="rId4"/>
    <p:sldId id="258" r:id="rId5"/>
    <p:sldId id="259" r:id="rId6"/>
    <p:sldId id="260" r:id="rId7"/>
    <p:sldId id="262" r:id="rId8"/>
    <p:sldId id="263" r:id="rId9"/>
    <p:sldId id="336" r:id="rId10"/>
    <p:sldId id="337" r:id="rId11"/>
    <p:sldId id="264" r:id="rId12"/>
    <p:sldId id="265" r:id="rId13"/>
    <p:sldId id="266" r:id="rId14"/>
    <p:sldId id="267" r:id="rId15"/>
    <p:sldId id="268" r:id="rId16"/>
    <p:sldId id="272" r:id="rId17"/>
    <p:sldId id="269" r:id="rId18"/>
    <p:sldId id="270" r:id="rId19"/>
    <p:sldId id="271" r:id="rId20"/>
    <p:sldId id="280" r:id="rId21"/>
    <p:sldId id="278" r:id="rId22"/>
    <p:sldId id="341" r:id="rId23"/>
    <p:sldId id="279" r:id="rId24"/>
    <p:sldId id="273" r:id="rId25"/>
    <p:sldId id="274" r:id="rId26"/>
    <p:sldId id="275" r:id="rId27"/>
    <p:sldId id="342" r:id="rId28"/>
    <p:sldId id="276" r:id="rId29"/>
    <p:sldId id="277" r:id="rId30"/>
    <p:sldId id="281" r:id="rId31"/>
    <p:sldId id="282" r:id="rId32"/>
    <p:sldId id="283" r:id="rId33"/>
    <p:sldId id="284" r:id="rId34"/>
    <p:sldId id="343" r:id="rId35"/>
    <p:sldId id="285" r:id="rId36"/>
    <p:sldId id="286" r:id="rId37"/>
    <p:sldId id="287" r:id="rId38"/>
    <p:sldId id="288" r:id="rId39"/>
    <p:sldId id="290" r:id="rId40"/>
    <p:sldId id="344"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4" r:id="rId54"/>
    <p:sldId id="305" r:id="rId55"/>
    <p:sldId id="306" r:id="rId56"/>
    <p:sldId id="307" r:id="rId57"/>
    <p:sldId id="348" r:id="rId58"/>
    <p:sldId id="308" r:id="rId59"/>
    <p:sldId id="309" r:id="rId60"/>
    <p:sldId id="310" r:id="rId61"/>
    <p:sldId id="311" r:id="rId62"/>
    <p:sldId id="312" r:id="rId63"/>
    <p:sldId id="313" r:id="rId64"/>
    <p:sldId id="314" r:id="rId65"/>
    <p:sldId id="315" r:id="rId66"/>
    <p:sldId id="316" r:id="rId67"/>
    <p:sldId id="345" r:id="rId68"/>
    <p:sldId id="317" r:id="rId69"/>
    <p:sldId id="318" r:id="rId70"/>
    <p:sldId id="319" r:id="rId71"/>
    <p:sldId id="320" r:id="rId72"/>
    <p:sldId id="321" r:id="rId73"/>
    <p:sldId id="322" r:id="rId74"/>
    <p:sldId id="323" r:id="rId75"/>
    <p:sldId id="347"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8"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8" d="100"/>
          <a:sy n="118" d="100"/>
        </p:scale>
        <p:origin x="3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423299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62094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148891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393872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304605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132939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192678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123527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361961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296096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9D611-A004-4EEE-9C55-D1390A024666}" type="datetimeFigureOut">
              <a:rPr lang="en-GB" smtClean="0"/>
              <a:t>02/10/2019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4DBEE9-DBF8-4D11-84B9-2112FF94AE96}" type="slidenum">
              <a:rPr lang="en-GB" smtClean="0"/>
              <a:t>‹#›</a:t>
            </a:fld>
            <a:endParaRPr lang="en-GB" dirty="0"/>
          </a:p>
        </p:txBody>
      </p:sp>
    </p:spTree>
    <p:extLst>
      <p:ext uri="{BB962C8B-B14F-4D97-AF65-F5344CB8AC3E}">
        <p14:creationId xmlns:p14="http://schemas.microsoft.com/office/powerpoint/2010/main" val="286428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9D611-A004-4EEE-9C55-D1390A024666}" type="datetimeFigureOut">
              <a:rPr lang="en-GB" smtClean="0"/>
              <a:t>02/10/2019</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DBEE9-DBF8-4D11-84B9-2112FF94AE96}" type="slidenum">
              <a:rPr lang="en-GB" smtClean="0"/>
              <a:t>‹#›</a:t>
            </a:fld>
            <a:endParaRPr lang="en-GB" dirty="0"/>
          </a:p>
        </p:txBody>
      </p:sp>
    </p:spTree>
    <p:extLst>
      <p:ext uri="{BB962C8B-B14F-4D97-AF65-F5344CB8AC3E}">
        <p14:creationId xmlns:p14="http://schemas.microsoft.com/office/powerpoint/2010/main" val="4293581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4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5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5" Type="http://schemas.openxmlformats.org/officeDocument/2006/relationships/image" Target="../media/image116.png"/><Relationship Id="rId4" Type="http://schemas.openxmlformats.org/officeDocument/2006/relationships/image" Target="../media/image115.png"/></Relationships>
</file>

<file path=ppt/slides/_rels/slide6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9.png"/></Relationships>
</file>

<file path=ppt/slides/_rels/slide6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128.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6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image" Target="../media/image131.png"/></Relationships>
</file>

<file path=ppt/slides/_rels/slide69.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72.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s>
</file>

<file path=ppt/slides/_rels/slide76.xml.rels><?xml version="1.0" encoding="UTF-8" standalone="yes"?>
<Relationships xmlns="http://schemas.openxmlformats.org/package/2006/relationships"><Relationship Id="rId2" Type="http://schemas.openxmlformats.org/officeDocument/2006/relationships/image" Target="../media/image150.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54.png"/><Relationship Id="rId4" Type="http://schemas.openxmlformats.org/officeDocument/2006/relationships/image" Target="../media/image15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www.datacamp.com/?utm_source=adwords_ppc&amp;utm_campaignid=805200711&amp;utm_adgroupid=39268379982&amp;utm_device=c&amp;utm_keyword=data%20camp&amp;utm_matchtype=e&amp;utm_network=g&amp;utm_adpostion=1t1&amp;utm_creative=230953641482&amp;utm_targetid=kwd-298095775602&amp;utm_loc_interest_ms=&amp;utm_loc_physical_ms=1006707&amp;gclid=EAIaIQobChMI3o2iqtbV2wIVTkPTCh2QRA19EAAYASAAEgLZdPD_BwE" TargetMode="External"/><Relationship Id="rId2" Type="http://schemas.openxmlformats.org/officeDocument/2006/relationships/hyperlink" Target="https://www.codecademy.com/catalog/subject/web-develop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412447" y="1797500"/>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A practical introduction to Python</a:t>
            </a:r>
            <a:r>
              <a:rPr lang="en-GB" sz="2400" dirty="0" smtClean="0"/>
              <a:t> </a:t>
            </a:r>
            <a:endParaRPr lang="en-GB" sz="2500" dirty="0"/>
          </a:p>
        </p:txBody>
      </p:sp>
      <p:pic>
        <p:nvPicPr>
          <p:cNvPr id="5" name="Picture 4"/>
          <p:cNvPicPr>
            <a:picLocks noChangeAspect="1"/>
          </p:cNvPicPr>
          <p:nvPr/>
        </p:nvPicPr>
        <p:blipFill>
          <a:blip r:embed="rId2"/>
          <a:stretch>
            <a:fillRect/>
          </a:stretch>
        </p:blipFill>
        <p:spPr>
          <a:xfrm>
            <a:off x="16346" y="197598"/>
            <a:ext cx="2076450" cy="933450"/>
          </a:xfrm>
          <a:prstGeom prst="rect">
            <a:avLst/>
          </a:prstGeom>
        </p:spPr>
      </p:pic>
      <p:pic>
        <p:nvPicPr>
          <p:cNvPr id="6" name="Picture 5" descr="Image result for Q-step exe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570" y="197598"/>
            <a:ext cx="2595862" cy="1173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5"/>
          <p:cNvSpPr txBox="1"/>
          <p:nvPr/>
        </p:nvSpPr>
        <p:spPr>
          <a:xfrm>
            <a:off x="9432454" y="5997595"/>
            <a:ext cx="2743200" cy="6628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Lewys Brace</a:t>
            </a:r>
          </a:p>
          <a:p>
            <a:r>
              <a:rPr lang="en-GB" dirty="0" smtClean="0"/>
              <a:t>l.brace@Exeter.ac.uk</a:t>
            </a:r>
            <a:endParaRPr lang="en-GB" dirty="0"/>
          </a:p>
        </p:txBody>
      </p:sp>
      <p:sp>
        <p:nvSpPr>
          <p:cNvPr id="2" name="TextBox 1"/>
          <p:cNvSpPr txBox="1"/>
          <p:nvPr/>
        </p:nvSpPr>
        <p:spPr>
          <a:xfrm>
            <a:off x="3715264" y="4185100"/>
            <a:ext cx="7471719" cy="369332"/>
          </a:xfrm>
          <a:prstGeom prst="rect">
            <a:avLst/>
          </a:prstGeom>
          <a:noFill/>
        </p:spPr>
        <p:txBody>
          <a:bodyPr wrap="square" rtlCol="0">
            <a:spAutoFit/>
          </a:bodyPr>
          <a:lstStyle/>
          <a:p>
            <a:r>
              <a:rPr lang="en-GB" dirty="0" smtClean="0"/>
              <a:t>Q-Step Workshop </a:t>
            </a:r>
            <a:r>
              <a:rPr lang="en-GB" smtClean="0"/>
              <a:t>– 02/10/2019</a:t>
            </a:r>
            <a:endParaRPr lang="en-GB" dirty="0"/>
          </a:p>
        </p:txBody>
      </p:sp>
    </p:spTree>
    <p:extLst>
      <p:ext uri="{BB962C8B-B14F-4D97-AF65-F5344CB8AC3E}">
        <p14:creationId xmlns:p14="http://schemas.microsoft.com/office/powerpoint/2010/main" val="92807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7264" y="415595"/>
            <a:ext cx="10516672" cy="5639216"/>
          </a:xfrm>
          <a:prstGeom prst="rect">
            <a:avLst/>
          </a:prstGeom>
        </p:spPr>
      </p:pic>
    </p:spTree>
    <p:extLst>
      <p:ext uri="{BB962C8B-B14F-4D97-AF65-F5344CB8AC3E}">
        <p14:creationId xmlns:p14="http://schemas.microsoft.com/office/powerpoint/2010/main" val="3519469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a:t>
            </a:r>
            <a:endParaRPr lang="en-GB" dirty="0"/>
          </a:p>
        </p:txBody>
      </p:sp>
      <p:sp>
        <p:nvSpPr>
          <p:cNvPr id="3" name="Content Placeholder 2"/>
          <p:cNvSpPr>
            <a:spLocks noGrp="1"/>
          </p:cNvSpPr>
          <p:nvPr>
            <p:ph idx="1"/>
          </p:nvPr>
        </p:nvSpPr>
        <p:spPr>
          <a:xfrm>
            <a:off x="838200" y="1517529"/>
            <a:ext cx="10515600" cy="4986655"/>
          </a:xfrm>
        </p:spPr>
        <p:txBody>
          <a:bodyPr>
            <a:normAutofit/>
          </a:bodyPr>
          <a:lstStyle/>
          <a:p>
            <a:r>
              <a:rPr lang="en-GB" dirty="0" smtClean="0"/>
              <a:t>Variables in python can contain alphanumerical characters and some special characters.</a:t>
            </a:r>
          </a:p>
          <a:p>
            <a:r>
              <a:rPr lang="en-GB" dirty="0" smtClean="0"/>
              <a:t>By convention, it is common to have variable names that start with lower case letters and have class names beginning with a capital letter; but you can do whatever you want.</a:t>
            </a:r>
          </a:p>
          <a:p>
            <a:r>
              <a:rPr lang="en-GB" dirty="0" smtClean="0"/>
              <a:t>Some keywords are reserved and cannot be used as variable names due to them serving an in-built Python function; i.e. </a:t>
            </a:r>
            <a:r>
              <a:rPr lang="en-GB" dirty="0" smtClean="0">
                <a:solidFill>
                  <a:schemeClr val="accent5">
                    <a:lumMod val="75000"/>
                  </a:schemeClr>
                </a:solidFill>
                <a:latin typeface="Agency FB" panose="020B0503020202020204" pitchFamily="34" charset="0"/>
              </a:rPr>
              <a:t>and</a:t>
            </a:r>
            <a:r>
              <a:rPr lang="en-GB" dirty="0" smtClean="0"/>
              <a:t>, </a:t>
            </a:r>
            <a:r>
              <a:rPr lang="en-GB" dirty="0" smtClean="0">
                <a:solidFill>
                  <a:schemeClr val="accent5">
                    <a:lumMod val="75000"/>
                  </a:schemeClr>
                </a:solidFill>
                <a:latin typeface="Agency FB" panose="020B0503020202020204" pitchFamily="34" charset="0"/>
              </a:rPr>
              <a:t>continue</a:t>
            </a:r>
            <a:r>
              <a:rPr lang="en-GB" dirty="0" smtClean="0"/>
              <a:t>, </a:t>
            </a:r>
            <a:r>
              <a:rPr lang="en-GB" dirty="0" smtClean="0">
                <a:solidFill>
                  <a:schemeClr val="accent5">
                    <a:lumMod val="75000"/>
                  </a:schemeClr>
                </a:solidFill>
                <a:latin typeface="Agency FB" panose="020B0503020202020204" pitchFamily="34" charset="0"/>
              </a:rPr>
              <a:t>break</a:t>
            </a:r>
            <a:r>
              <a:rPr lang="en-GB" dirty="0" smtClean="0"/>
              <a:t>. Your IDE will let you know if you try to use one of these.</a:t>
            </a:r>
          </a:p>
          <a:p>
            <a:r>
              <a:rPr lang="en-GB" dirty="0" smtClean="0"/>
              <a:t>Python is dynamically typed; the type of the variable is derived from the </a:t>
            </a:r>
            <a:r>
              <a:rPr lang="en-GB" dirty="0"/>
              <a:t>v</a:t>
            </a:r>
            <a:r>
              <a:rPr lang="en-GB" dirty="0" smtClean="0"/>
              <a:t>alue it is assigned.</a:t>
            </a:r>
          </a:p>
        </p:txBody>
      </p:sp>
    </p:spTree>
    <p:extLst>
      <p:ext uri="{BB962C8B-B14F-4D97-AF65-F5344CB8AC3E}">
        <p14:creationId xmlns:p14="http://schemas.microsoft.com/office/powerpoint/2010/main" val="2371115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types</a:t>
            </a:r>
            <a:endParaRPr lang="en-GB" dirty="0"/>
          </a:p>
        </p:txBody>
      </p:sp>
      <p:sp>
        <p:nvSpPr>
          <p:cNvPr id="3" name="Content Placeholder 2"/>
          <p:cNvSpPr>
            <a:spLocks noGrp="1"/>
          </p:cNvSpPr>
          <p:nvPr>
            <p:ph idx="1"/>
          </p:nvPr>
        </p:nvSpPr>
        <p:spPr>
          <a:xfrm>
            <a:off x="696097" y="1690688"/>
            <a:ext cx="4096265" cy="4351338"/>
          </a:xfrm>
        </p:spPr>
        <p:txBody>
          <a:bodyPr/>
          <a:lstStyle/>
          <a:p>
            <a:r>
              <a:rPr lang="en-GB" dirty="0" smtClean="0"/>
              <a:t>Integer (</a:t>
            </a:r>
            <a:r>
              <a:rPr lang="en-GB" dirty="0" err="1" smtClean="0">
                <a:solidFill>
                  <a:schemeClr val="accent5">
                    <a:lumMod val="75000"/>
                  </a:schemeClr>
                </a:solidFill>
                <a:latin typeface="Agency FB" panose="020B0503020202020204" pitchFamily="34" charset="0"/>
              </a:rPr>
              <a:t>int</a:t>
            </a:r>
            <a:r>
              <a:rPr lang="en-GB" dirty="0" smtClean="0"/>
              <a:t>)		</a:t>
            </a:r>
          </a:p>
          <a:p>
            <a:r>
              <a:rPr lang="en-GB" dirty="0" smtClean="0"/>
              <a:t>Float (</a:t>
            </a:r>
            <a:r>
              <a:rPr lang="en-GB" dirty="0" smtClean="0">
                <a:solidFill>
                  <a:schemeClr val="accent5">
                    <a:lumMod val="75000"/>
                  </a:schemeClr>
                </a:solidFill>
                <a:latin typeface="Agency FB" panose="020B0503020202020204" pitchFamily="34" charset="0"/>
              </a:rPr>
              <a:t>float</a:t>
            </a:r>
            <a:r>
              <a:rPr lang="en-GB" dirty="0" smtClean="0"/>
              <a:t>)</a:t>
            </a:r>
          </a:p>
          <a:p>
            <a:r>
              <a:rPr lang="en-GB" dirty="0"/>
              <a:t>String (</a:t>
            </a:r>
            <a:r>
              <a:rPr lang="en-GB" dirty="0" err="1">
                <a:solidFill>
                  <a:schemeClr val="accent5">
                    <a:lumMod val="75000"/>
                  </a:schemeClr>
                </a:solidFill>
                <a:latin typeface="Agency FB" panose="020B0503020202020204" pitchFamily="34" charset="0"/>
              </a:rPr>
              <a:t>str</a:t>
            </a:r>
            <a:r>
              <a:rPr lang="en-GB" dirty="0" smtClean="0"/>
              <a:t>)</a:t>
            </a:r>
          </a:p>
          <a:p>
            <a:r>
              <a:rPr lang="en-GB" dirty="0" smtClean="0"/>
              <a:t>Boolean (</a:t>
            </a:r>
            <a:r>
              <a:rPr lang="en-GB" dirty="0" smtClean="0">
                <a:solidFill>
                  <a:schemeClr val="accent5">
                    <a:lumMod val="75000"/>
                  </a:schemeClr>
                </a:solidFill>
                <a:latin typeface="Agency FB" panose="020B0503020202020204" pitchFamily="34" charset="0"/>
              </a:rPr>
              <a:t>bool</a:t>
            </a:r>
            <a:r>
              <a:rPr lang="en-GB" dirty="0" smtClean="0"/>
              <a:t>)</a:t>
            </a:r>
          </a:p>
          <a:p>
            <a:r>
              <a:rPr lang="en-GB" dirty="0" smtClean="0"/>
              <a:t>Complex (</a:t>
            </a:r>
            <a:r>
              <a:rPr lang="en-GB" dirty="0" smtClean="0">
                <a:solidFill>
                  <a:schemeClr val="accent5">
                    <a:lumMod val="75000"/>
                  </a:schemeClr>
                </a:solidFill>
                <a:latin typeface="Agency FB" panose="020B0503020202020204" pitchFamily="34" charset="0"/>
              </a:rPr>
              <a:t>complex</a:t>
            </a:r>
            <a:r>
              <a:rPr lang="en-GB" dirty="0" smtClean="0"/>
              <a:t>)</a:t>
            </a:r>
          </a:p>
          <a:p>
            <a:r>
              <a:rPr lang="en-GB" dirty="0" smtClean="0"/>
              <a:t>[…]</a:t>
            </a:r>
          </a:p>
          <a:p>
            <a:r>
              <a:rPr lang="en-GB" dirty="0" smtClean="0"/>
              <a:t>User defined (</a:t>
            </a:r>
            <a:r>
              <a:rPr lang="en-GB" dirty="0" smtClean="0">
                <a:solidFill>
                  <a:schemeClr val="accent5">
                    <a:lumMod val="75000"/>
                  </a:schemeClr>
                </a:solidFill>
                <a:latin typeface="Agency FB" panose="020B0503020202020204" pitchFamily="34" charset="0"/>
              </a:rPr>
              <a:t>classes</a:t>
            </a:r>
            <a:r>
              <a:rPr lang="en-GB" dirty="0" smtClean="0"/>
              <a:t>)</a:t>
            </a:r>
          </a:p>
        </p:txBody>
      </p:sp>
      <p:sp>
        <p:nvSpPr>
          <p:cNvPr id="4" name="Rectangle 3"/>
          <p:cNvSpPr/>
          <p:nvPr/>
        </p:nvSpPr>
        <p:spPr>
          <a:xfrm>
            <a:off x="4716162" y="1502166"/>
            <a:ext cx="7129850" cy="523220"/>
          </a:xfrm>
          <a:prstGeom prst="rect">
            <a:avLst/>
          </a:prstGeom>
        </p:spPr>
        <p:txBody>
          <a:bodyPr wrap="square">
            <a:spAutoFit/>
          </a:bodyPr>
          <a:lstStyle/>
          <a:p>
            <a:pPr marL="285750" indent="-285750">
              <a:buFont typeface="Arial" panose="020B0604020202020204" pitchFamily="34" charset="0"/>
              <a:buChar char="•"/>
            </a:pPr>
            <a:r>
              <a:rPr lang="en-GB" sz="2800" dirty="0"/>
              <a:t>A variable is assigned using the </a:t>
            </a:r>
            <a:r>
              <a:rPr lang="en-GB" sz="2800" dirty="0">
                <a:solidFill>
                  <a:schemeClr val="accent5">
                    <a:lumMod val="75000"/>
                  </a:schemeClr>
                </a:solidFill>
                <a:latin typeface="Agency FB" panose="020B0503020202020204" pitchFamily="34" charset="0"/>
              </a:rPr>
              <a:t>=</a:t>
            </a:r>
            <a:r>
              <a:rPr lang="en-GB" sz="2800" dirty="0">
                <a:latin typeface="Agency FB" panose="020B0503020202020204" pitchFamily="34" charset="0"/>
              </a:rPr>
              <a:t> </a:t>
            </a:r>
            <a:r>
              <a:rPr lang="en-GB" sz="2800" dirty="0" smtClean="0"/>
              <a:t>operator; </a:t>
            </a:r>
            <a:r>
              <a:rPr lang="en-GB" sz="2800" dirty="0" err="1" smtClean="0"/>
              <a:t>i.e</a:t>
            </a:r>
            <a:r>
              <a:rPr lang="en-GB" sz="2800" dirty="0" smtClean="0"/>
              <a:t>:</a:t>
            </a:r>
          </a:p>
        </p:txBody>
      </p:sp>
      <p:pic>
        <p:nvPicPr>
          <p:cNvPr id="5" name="Picture 4"/>
          <p:cNvPicPr>
            <a:picLocks noChangeAspect="1"/>
          </p:cNvPicPr>
          <p:nvPr/>
        </p:nvPicPr>
        <p:blipFill>
          <a:blip r:embed="rId2"/>
          <a:stretch>
            <a:fillRect/>
          </a:stretch>
        </p:blipFill>
        <p:spPr>
          <a:xfrm>
            <a:off x="5408527" y="2163638"/>
            <a:ext cx="2153422" cy="1740437"/>
          </a:xfrm>
          <a:prstGeom prst="rect">
            <a:avLst/>
          </a:prstGeom>
        </p:spPr>
      </p:pic>
      <p:pic>
        <p:nvPicPr>
          <p:cNvPr id="6" name="Picture 5"/>
          <p:cNvPicPr>
            <a:picLocks noChangeAspect="1"/>
          </p:cNvPicPr>
          <p:nvPr/>
        </p:nvPicPr>
        <p:blipFill>
          <a:blip r:embed="rId3"/>
          <a:stretch>
            <a:fillRect/>
          </a:stretch>
        </p:blipFill>
        <p:spPr>
          <a:xfrm>
            <a:off x="8909222" y="2227122"/>
            <a:ext cx="1420086" cy="1153820"/>
          </a:xfrm>
          <a:prstGeom prst="rect">
            <a:avLst/>
          </a:prstGeom>
        </p:spPr>
      </p:pic>
      <p:sp>
        <p:nvSpPr>
          <p:cNvPr id="7" name="TextBox 6"/>
          <p:cNvSpPr txBox="1"/>
          <p:nvPr/>
        </p:nvSpPr>
        <p:spPr>
          <a:xfrm>
            <a:off x="5025081" y="2110922"/>
            <a:ext cx="568411" cy="369332"/>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In:</a:t>
            </a:r>
            <a:endParaRPr lang="en-GB" dirty="0">
              <a:solidFill>
                <a:schemeClr val="accent5">
                  <a:lumMod val="75000"/>
                </a:schemeClr>
              </a:solidFill>
              <a:latin typeface="Agency FB" panose="020B0503020202020204" pitchFamily="34" charset="0"/>
            </a:endParaRPr>
          </a:p>
        </p:txBody>
      </p:sp>
      <p:sp>
        <p:nvSpPr>
          <p:cNvPr id="8" name="TextBox 7"/>
          <p:cNvSpPr txBox="1"/>
          <p:nvPr/>
        </p:nvSpPr>
        <p:spPr>
          <a:xfrm>
            <a:off x="8517924" y="2163638"/>
            <a:ext cx="568411" cy="369332"/>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Out:</a:t>
            </a:r>
            <a:endParaRPr lang="en-GB" dirty="0">
              <a:solidFill>
                <a:schemeClr val="accent5">
                  <a:lumMod val="75000"/>
                </a:schemeClr>
              </a:solidFill>
              <a:latin typeface="Agency FB" panose="020B0503020202020204" pitchFamily="34" charset="0"/>
            </a:endParaRPr>
          </a:p>
        </p:txBody>
      </p:sp>
      <p:sp>
        <p:nvSpPr>
          <p:cNvPr id="9" name="Rectangle 8"/>
          <p:cNvSpPr/>
          <p:nvPr/>
        </p:nvSpPr>
        <p:spPr>
          <a:xfrm>
            <a:off x="4792362" y="4804763"/>
            <a:ext cx="7129850" cy="1815882"/>
          </a:xfrm>
          <a:prstGeom prst="rect">
            <a:avLst/>
          </a:prstGeom>
        </p:spPr>
        <p:txBody>
          <a:bodyPr wrap="square">
            <a:spAutoFit/>
          </a:bodyPr>
          <a:lstStyle/>
          <a:p>
            <a:pPr marL="285750" indent="-285750">
              <a:buFont typeface="Arial" panose="020B0604020202020204" pitchFamily="34" charset="0"/>
              <a:buChar char="•"/>
            </a:pPr>
            <a:r>
              <a:rPr lang="en-GB" sz="2800" dirty="0" smtClean="0">
                <a:solidFill>
                  <a:schemeClr val="accent2">
                    <a:lumMod val="50000"/>
                  </a:schemeClr>
                </a:solidFill>
              </a:rPr>
              <a:t>Create an integer, float, and string variable.</a:t>
            </a:r>
          </a:p>
          <a:p>
            <a:pPr marL="285750" indent="-285750">
              <a:buFont typeface="Arial" panose="020B0604020202020204" pitchFamily="34" charset="0"/>
              <a:buChar char="•"/>
            </a:pPr>
            <a:r>
              <a:rPr lang="en-GB" sz="2800" dirty="0" smtClean="0">
                <a:solidFill>
                  <a:schemeClr val="accent2">
                    <a:lumMod val="50000"/>
                  </a:schemeClr>
                </a:solidFill>
              </a:rPr>
              <a:t>Print these to the screen.</a:t>
            </a:r>
          </a:p>
          <a:p>
            <a:pPr marL="285750" indent="-285750">
              <a:buFont typeface="Arial" panose="020B0604020202020204" pitchFamily="34" charset="0"/>
              <a:buChar char="•"/>
            </a:pPr>
            <a:r>
              <a:rPr lang="en-GB" sz="2800" dirty="0" smtClean="0">
                <a:solidFill>
                  <a:schemeClr val="accent2">
                    <a:lumMod val="50000"/>
                  </a:schemeClr>
                </a:solidFill>
              </a:rPr>
              <a:t>Play around using different variable names, etc. </a:t>
            </a:r>
          </a:p>
        </p:txBody>
      </p:sp>
      <p:sp>
        <p:nvSpPr>
          <p:cNvPr id="10" name="Rectangle 9"/>
          <p:cNvSpPr/>
          <p:nvPr/>
        </p:nvSpPr>
        <p:spPr>
          <a:xfrm>
            <a:off x="4792362" y="3904075"/>
            <a:ext cx="7129850" cy="954107"/>
          </a:xfrm>
          <a:prstGeom prst="rect">
            <a:avLst/>
          </a:prstGeom>
        </p:spPr>
        <p:txBody>
          <a:bodyPr wrap="square">
            <a:spAutoFit/>
          </a:bodyPr>
          <a:lstStyle/>
          <a:p>
            <a:pPr marL="285750" indent="-285750">
              <a:buFont typeface="Arial" panose="020B0604020202020204" pitchFamily="34" charset="0"/>
              <a:buChar char="•"/>
            </a:pPr>
            <a:r>
              <a:rPr lang="en-GB" sz="2800" dirty="0" smtClean="0"/>
              <a:t>The </a:t>
            </a:r>
            <a:r>
              <a:rPr lang="en-GB" sz="2800" dirty="0" smtClean="0">
                <a:solidFill>
                  <a:schemeClr val="accent5">
                    <a:lumMod val="50000"/>
                  </a:schemeClr>
                </a:solidFill>
                <a:latin typeface="Agency FB" panose="020B0503020202020204" pitchFamily="34" charset="0"/>
              </a:rPr>
              <a:t>print() </a:t>
            </a:r>
            <a:r>
              <a:rPr lang="en-GB" sz="2800" dirty="0" smtClean="0"/>
              <a:t>function is used to print something to the screen.</a:t>
            </a:r>
          </a:p>
        </p:txBody>
      </p:sp>
    </p:spTree>
    <p:extLst>
      <p:ext uri="{BB962C8B-B14F-4D97-AF65-F5344CB8AC3E}">
        <p14:creationId xmlns:p14="http://schemas.microsoft.com/office/powerpoint/2010/main" val="9279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368425"/>
            <a:ext cx="10515600" cy="643255"/>
          </a:xfrm>
        </p:spPr>
        <p:txBody>
          <a:bodyPr/>
          <a:lstStyle/>
          <a:p>
            <a:r>
              <a:rPr lang="en-GB" dirty="0" smtClean="0"/>
              <a:t>You can always check the type of a variable using the </a:t>
            </a:r>
            <a:r>
              <a:rPr lang="en-GB" dirty="0" smtClean="0">
                <a:solidFill>
                  <a:schemeClr val="accent5">
                    <a:lumMod val="75000"/>
                  </a:schemeClr>
                </a:solidFill>
                <a:latin typeface="Agency FB" panose="020B0503020202020204" pitchFamily="34" charset="0"/>
              </a:rPr>
              <a:t>type() </a:t>
            </a:r>
            <a:r>
              <a:rPr lang="en-GB" dirty="0" smtClean="0"/>
              <a:t>function.</a:t>
            </a:r>
            <a:endParaRPr lang="en-GB" dirty="0"/>
          </a:p>
        </p:txBody>
      </p:sp>
      <p:pic>
        <p:nvPicPr>
          <p:cNvPr id="4" name="Picture 3"/>
          <p:cNvPicPr>
            <a:picLocks noChangeAspect="1"/>
          </p:cNvPicPr>
          <p:nvPr/>
        </p:nvPicPr>
        <p:blipFill>
          <a:blip r:embed="rId2"/>
          <a:stretch>
            <a:fillRect/>
          </a:stretch>
        </p:blipFill>
        <p:spPr>
          <a:xfrm>
            <a:off x="1704974" y="3120390"/>
            <a:ext cx="4156075" cy="971550"/>
          </a:xfrm>
          <a:prstGeom prst="rect">
            <a:avLst/>
          </a:prstGeom>
        </p:spPr>
      </p:pic>
      <p:pic>
        <p:nvPicPr>
          <p:cNvPr id="5" name="Picture 4"/>
          <p:cNvPicPr>
            <a:picLocks noChangeAspect="1"/>
          </p:cNvPicPr>
          <p:nvPr/>
        </p:nvPicPr>
        <p:blipFill>
          <a:blip r:embed="rId3"/>
          <a:stretch>
            <a:fillRect/>
          </a:stretch>
        </p:blipFill>
        <p:spPr>
          <a:xfrm>
            <a:off x="7553356" y="3356133"/>
            <a:ext cx="2767265" cy="547688"/>
          </a:xfrm>
          <a:prstGeom prst="rect">
            <a:avLst/>
          </a:prstGeom>
        </p:spPr>
      </p:pic>
      <p:sp>
        <p:nvSpPr>
          <p:cNvPr id="6" name="TextBox 5"/>
          <p:cNvSpPr txBox="1"/>
          <p:nvPr/>
        </p:nvSpPr>
        <p:spPr>
          <a:xfrm>
            <a:off x="1138237" y="304520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6832282" y="312039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2" name="TextBox 1"/>
          <p:cNvSpPr txBox="1"/>
          <p:nvPr/>
        </p:nvSpPr>
        <p:spPr>
          <a:xfrm>
            <a:off x="973505" y="4401889"/>
            <a:ext cx="6425514" cy="523220"/>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solidFill>
                  <a:schemeClr val="accent2">
                    <a:lumMod val="50000"/>
                  </a:schemeClr>
                </a:solidFill>
              </a:rPr>
              <a:t>Check the type of one of your variables.</a:t>
            </a:r>
            <a:endParaRPr lang="en-GB" sz="2800" dirty="0">
              <a:solidFill>
                <a:schemeClr val="accent2">
                  <a:lumMod val="50000"/>
                </a:schemeClr>
              </a:solidFill>
            </a:endParaRPr>
          </a:p>
        </p:txBody>
      </p:sp>
    </p:spTree>
    <p:extLst>
      <p:ext uri="{BB962C8B-B14F-4D97-AF65-F5344CB8AC3E}">
        <p14:creationId xmlns:p14="http://schemas.microsoft.com/office/powerpoint/2010/main" val="371554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060" y="1528445"/>
            <a:ext cx="10515600" cy="757555"/>
          </a:xfrm>
        </p:spPr>
        <p:txBody>
          <a:bodyPr/>
          <a:lstStyle/>
          <a:p>
            <a:r>
              <a:rPr lang="en-GB" dirty="0" smtClean="0"/>
              <a:t>Variables can be </a:t>
            </a:r>
            <a:r>
              <a:rPr lang="en-GB" i="1" dirty="0" smtClean="0"/>
              <a:t>cast</a:t>
            </a:r>
            <a:r>
              <a:rPr lang="en-GB" dirty="0" smtClean="0"/>
              <a:t> to a different type.</a:t>
            </a:r>
            <a:endParaRPr lang="en-GB" dirty="0"/>
          </a:p>
        </p:txBody>
      </p:sp>
      <p:sp>
        <p:nvSpPr>
          <p:cNvPr id="6" name="TextBox 5"/>
          <p:cNvSpPr txBox="1"/>
          <p:nvPr/>
        </p:nvSpPr>
        <p:spPr>
          <a:xfrm>
            <a:off x="861060" y="275087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336651" y="275087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pic>
        <p:nvPicPr>
          <p:cNvPr id="2" name="Picture 1"/>
          <p:cNvPicPr>
            <a:picLocks noChangeAspect="1"/>
          </p:cNvPicPr>
          <p:nvPr/>
        </p:nvPicPr>
        <p:blipFill>
          <a:blip r:embed="rId2"/>
          <a:stretch>
            <a:fillRect/>
          </a:stretch>
        </p:blipFill>
        <p:spPr>
          <a:xfrm>
            <a:off x="1427797" y="2893696"/>
            <a:ext cx="3757578" cy="1472357"/>
          </a:xfrm>
          <a:prstGeom prst="rect">
            <a:avLst/>
          </a:prstGeom>
        </p:spPr>
      </p:pic>
      <p:pic>
        <p:nvPicPr>
          <p:cNvPr id="8" name="Picture 7"/>
          <p:cNvPicPr>
            <a:picLocks noChangeAspect="1"/>
          </p:cNvPicPr>
          <p:nvPr/>
        </p:nvPicPr>
        <p:blipFill>
          <a:blip r:embed="rId3"/>
          <a:stretch>
            <a:fillRect/>
          </a:stretch>
        </p:blipFill>
        <p:spPr>
          <a:xfrm>
            <a:off x="8167043" y="2893696"/>
            <a:ext cx="2006740" cy="1167558"/>
          </a:xfrm>
          <a:prstGeom prst="rect">
            <a:avLst/>
          </a:prstGeom>
        </p:spPr>
      </p:pic>
    </p:spTree>
    <p:extLst>
      <p:ext uri="{BB962C8B-B14F-4D97-AF65-F5344CB8AC3E}">
        <p14:creationId xmlns:p14="http://schemas.microsoft.com/office/powerpoint/2010/main" val="1000396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Arithmetic operators</a:t>
            </a:r>
            <a:endParaRPr lang="en-GB" dirty="0"/>
          </a:p>
        </p:txBody>
      </p:sp>
      <p:sp>
        <p:nvSpPr>
          <p:cNvPr id="3" name="Content Placeholder 2"/>
          <p:cNvSpPr>
            <a:spLocks noGrp="1"/>
          </p:cNvSpPr>
          <p:nvPr>
            <p:ph idx="1"/>
          </p:nvPr>
        </p:nvSpPr>
        <p:spPr>
          <a:xfrm>
            <a:off x="838200" y="1825625"/>
            <a:ext cx="3947984" cy="4351338"/>
          </a:xfrm>
        </p:spPr>
        <p:txBody>
          <a:bodyPr/>
          <a:lstStyle/>
          <a:p>
            <a:pPr marL="0" indent="0">
              <a:buNone/>
            </a:pPr>
            <a:r>
              <a:rPr lang="en-GB" dirty="0" smtClean="0"/>
              <a:t>The arithmetic operators:</a:t>
            </a:r>
            <a:endParaRPr lang="en-GB" dirty="0"/>
          </a:p>
          <a:p>
            <a:r>
              <a:rPr lang="en-GB" dirty="0" smtClean="0"/>
              <a:t>Addition: </a:t>
            </a:r>
            <a:r>
              <a:rPr lang="en-GB" dirty="0" smtClean="0">
                <a:solidFill>
                  <a:schemeClr val="accent5">
                    <a:lumMod val="75000"/>
                  </a:schemeClr>
                </a:solidFill>
                <a:latin typeface="Agency FB" panose="020B0503020202020204" pitchFamily="34" charset="0"/>
              </a:rPr>
              <a:t>+</a:t>
            </a:r>
          </a:p>
          <a:p>
            <a:r>
              <a:rPr lang="en-GB" dirty="0" smtClean="0"/>
              <a:t>Subtract: </a:t>
            </a:r>
            <a:r>
              <a:rPr lang="en-GB" dirty="0" smtClean="0">
                <a:solidFill>
                  <a:schemeClr val="accent5">
                    <a:lumMod val="75000"/>
                  </a:schemeClr>
                </a:solidFill>
                <a:latin typeface="Agency FB" panose="020B0503020202020204" pitchFamily="34" charset="0"/>
              </a:rPr>
              <a:t>-</a:t>
            </a:r>
          </a:p>
          <a:p>
            <a:r>
              <a:rPr lang="en-GB" dirty="0" smtClean="0"/>
              <a:t>Multiplication: </a:t>
            </a:r>
            <a:r>
              <a:rPr lang="en-GB" dirty="0" smtClean="0">
                <a:solidFill>
                  <a:schemeClr val="accent5">
                    <a:lumMod val="75000"/>
                  </a:schemeClr>
                </a:solidFill>
                <a:latin typeface="Agency FB" panose="020B0503020202020204" pitchFamily="34" charset="0"/>
              </a:rPr>
              <a:t>*</a:t>
            </a:r>
          </a:p>
          <a:p>
            <a:r>
              <a:rPr lang="en-GB" dirty="0" smtClean="0"/>
              <a:t>Division: </a:t>
            </a:r>
            <a:r>
              <a:rPr lang="en-GB" dirty="0" smtClean="0">
                <a:solidFill>
                  <a:schemeClr val="accent5">
                    <a:lumMod val="75000"/>
                  </a:schemeClr>
                </a:solidFill>
                <a:latin typeface="Agency FB" panose="020B0503020202020204" pitchFamily="34" charset="0"/>
              </a:rPr>
              <a:t>/</a:t>
            </a:r>
          </a:p>
          <a:p>
            <a:r>
              <a:rPr lang="en-GB" dirty="0" smtClean="0"/>
              <a:t>Power: </a:t>
            </a:r>
            <a:r>
              <a:rPr lang="en-GB" dirty="0" smtClean="0">
                <a:solidFill>
                  <a:schemeClr val="accent5">
                    <a:lumMod val="75000"/>
                  </a:schemeClr>
                </a:solidFill>
                <a:latin typeface="Agency FB" panose="020B0503020202020204" pitchFamily="34" charset="0"/>
              </a:rPr>
              <a:t>**</a:t>
            </a:r>
            <a:endParaRPr lang="en-GB" dirty="0">
              <a:solidFill>
                <a:schemeClr val="accent5">
                  <a:lumMod val="75000"/>
                </a:schemeClr>
              </a:solidFill>
              <a:latin typeface="Agency FB" panose="020B0503020202020204" pitchFamily="34" charset="0"/>
            </a:endParaRPr>
          </a:p>
        </p:txBody>
      </p:sp>
      <p:sp>
        <p:nvSpPr>
          <p:cNvPr id="4" name="Content Placeholder 2"/>
          <p:cNvSpPr txBox="1">
            <a:spLocks/>
          </p:cNvSpPr>
          <p:nvPr/>
        </p:nvSpPr>
        <p:spPr>
          <a:xfrm>
            <a:off x="6353432" y="1928598"/>
            <a:ext cx="534429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Write a couple of operations using the arithmetic operators, and print the results to the screen.</a:t>
            </a:r>
            <a:endParaRPr lang="en-GB" dirty="0">
              <a:solidFill>
                <a:schemeClr val="accent2">
                  <a:lumMod val="50000"/>
                </a:schemeClr>
              </a:solidFill>
              <a:latin typeface="Agency FB" panose="020B0503020202020204" pitchFamily="34" charset="0"/>
            </a:endParaRPr>
          </a:p>
        </p:txBody>
      </p:sp>
      <p:pic>
        <p:nvPicPr>
          <p:cNvPr id="5" name="Picture 4"/>
          <p:cNvPicPr>
            <a:picLocks noChangeAspect="1"/>
          </p:cNvPicPr>
          <p:nvPr/>
        </p:nvPicPr>
        <p:blipFill>
          <a:blip r:embed="rId2"/>
          <a:stretch>
            <a:fillRect/>
          </a:stretch>
        </p:blipFill>
        <p:spPr>
          <a:xfrm>
            <a:off x="7125639" y="4001294"/>
            <a:ext cx="1814590" cy="1466335"/>
          </a:xfrm>
          <a:prstGeom prst="rect">
            <a:avLst/>
          </a:prstGeom>
        </p:spPr>
      </p:pic>
      <p:pic>
        <p:nvPicPr>
          <p:cNvPr id="6" name="Picture 5"/>
          <p:cNvPicPr>
            <a:picLocks noChangeAspect="1"/>
          </p:cNvPicPr>
          <p:nvPr/>
        </p:nvPicPr>
        <p:blipFill>
          <a:blip r:embed="rId3"/>
          <a:stretch>
            <a:fillRect/>
          </a:stretch>
        </p:blipFill>
        <p:spPr>
          <a:xfrm>
            <a:off x="9854286" y="4001294"/>
            <a:ext cx="1080640" cy="1206715"/>
          </a:xfrm>
          <a:prstGeom prst="rect">
            <a:avLst/>
          </a:prstGeom>
        </p:spPr>
      </p:pic>
      <p:sp>
        <p:nvSpPr>
          <p:cNvPr id="8" name="TextBox 7"/>
          <p:cNvSpPr txBox="1"/>
          <p:nvPr/>
        </p:nvSpPr>
        <p:spPr>
          <a:xfrm>
            <a:off x="6595727" y="383857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9140010" y="383857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373619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quick note on the increment operator shorthand</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Python has a common idiom that is not necessary, but which is used frequently and is therefore worth noting:</a:t>
            </a:r>
          </a:p>
          <a:p>
            <a:pPr marL="0" indent="0">
              <a:buNone/>
            </a:pPr>
            <a:r>
              <a:rPr lang="en-GB" dirty="0">
                <a:latin typeface="Agency FB" panose="020B0503020202020204" pitchFamily="34" charset="0"/>
              </a:rPr>
              <a:t>	</a:t>
            </a:r>
            <a:r>
              <a:rPr lang="en-GB" dirty="0" smtClean="0">
                <a:solidFill>
                  <a:schemeClr val="accent5">
                    <a:lumMod val="75000"/>
                  </a:schemeClr>
                </a:solidFill>
                <a:latin typeface="Agency FB" panose="020B0503020202020204" pitchFamily="34" charset="0"/>
              </a:rPr>
              <a:t>x += 1</a:t>
            </a:r>
          </a:p>
          <a:p>
            <a:pPr marL="0" indent="0">
              <a:buNone/>
            </a:pPr>
            <a:r>
              <a:rPr lang="en-GB" dirty="0" smtClean="0">
                <a:latin typeface="Agency FB" panose="020B0503020202020204" pitchFamily="34" charset="0"/>
              </a:rPr>
              <a:t>   </a:t>
            </a:r>
            <a:r>
              <a:rPr lang="en-GB" dirty="0" smtClean="0"/>
              <a:t>Is the same as:</a:t>
            </a:r>
          </a:p>
          <a:p>
            <a:pPr marL="0" indent="0">
              <a:buNone/>
            </a:pPr>
            <a:r>
              <a:rPr lang="en-GB" dirty="0">
                <a:latin typeface="Agency FB" panose="020B0503020202020204" pitchFamily="34" charset="0"/>
              </a:rPr>
              <a:t>	</a:t>
            </a:r>
            <a:r>
              <a:rPr lang="en-GB" dirty="0" smtClean="0">
                <a:solidFill>
                  <a:schemeClr val="accent5">
                    <a:lumMod val="75000"/>
                  </a:schemeClr>
                </a:solidFill>
                <a:latin typeface="Agency FB" panose="020B0503020202020204" pitchFamily="34" charset="0"/>
              </a:rPr>
              <a:t>x = x + 1</a:t>
            </a:r>
            <a:r>
              <a:rPr lang="en-GB" dirty="0" smtClean="0">
                <a:latin typeface="Agency FB" panose="020B0503020202020204" pitchFamily="34" charset="0"/>
              </a:rPr>
              <a:t/>
            </a:r>
            <a:br>
              <a:rPr lang="en-GB" dirty="0" smtClean="0">
                <a:latin typeface="Agency FB" panose="020B0503020202020204" pitchFamily="34" charset="0"/>
              </a:rPr>
            </a:br>
            <a:endParaRPr lang="en-GB" dirty="0" smtClean="0">
              <a:latin typeface="Agency FB" panose="020B0503020202020204" pitchFamily="34" charset="0"/>
            </a:endParaRPr>
          </a:p>
          <a:p>
            <a:r>
              <a:rPr lang="en-GB" dirty="0" smtClean="0"/>
              <a:t>This also works for other </a:t>
            </a:r>
            <a:r>
              <a:rPr lang="en-GB" dirty="0"/>
              <a:t>operators</a:t>
            </a:r>
            <a:r>
              <a:rPr lang="en-GB" dirty="0" smtClean="0"/>
              <a:t>:</a:t>
            </a:r>
          </a:p>
          <a:p>
            <a:pPr marL="0" indent="0">
              <a:buNone/>
            </a:pPr>
            <a:r>
              <a:rPr lang="en-GB" dirty="0" smtClean="0"/>
              <a:t>	</a:t>
            </a:r>
            <a:r>
              <a:rPr lang="en-GB" dirty="0" smtClean="0">
                <a:solidFill>
                  <a:schemeClr val="accent5">
                    <a:lumMod val="75000"/>
                  </a:schemeClr>
                </a:solidFill>
                <a:latin typeface="Agency FB" panose="020B0503020202020204" pitchFamily="34" charset="0"/>
              </a:rPr>
              <a:t>x </a:t>
            </a:r>
            <a:r>
              <a:rPr lang="en-GB" dirty="0">
                <a:solidFill>
                  <a:schemeClr val="accent5">
                    <a:lumMod val="75000"/>
                  </a:schemeClr>
                </a:solidFill>
                <a:latin typeface="Agency FB" panose="020B0503020202020204" pitchFamily="34" charset="0"/>
              </a:rPr>
              <a:t>+= y </a:t>
            </a:r>
            <a:r>
              <a:rPr lang="en-GB" dirty="0" smtClean="0">
                <a:latin typeface="Agency FB" panose="020B0503020202020204" pitchFamily="34" charset="0"/>
              </a:rPr>
              <a:t>	</a:t>
            </a:r>
            <a:r>
              <a:rPr lang="en-GB" dirty="0" smtClean="0"/>
              <a:t>	# </a:t>
            </a:r>
            <a:r>
              <a:rPr lang="en-GB" dirty="0"/>
              <a:t>adds y to the value of x </a:t>
            </a:r>
            <a:endParaRPr lang="en-GB" dirty="0" smtClean="0"/>
          </a:p>
          <a:p>
            <a:pPr marL="0" indent="0">
              <a:buNone/>
            </a:pPr>
            <a:r>
              <a:rPr lang="en-GB" dirty="0"/>
              <a:t>	</a:t>
            </a:r>
            <a:r>
              <a:rPr lang="en-GB" dirty="0" smtClean="0">
                <a:solidFill>
                  <a:schemeClr val="accent5">
                    <a:lumMod val="75000"/>
                  </a:schemeClr>
                </a:solidFill>
                <a:latin typeface="Agency FB" panose="020B0503020202020204" pitchFamily="34" charset="0"/>
              </a:rPr>
              <a:t>x </a:t>
            </a:r>
            <a:r>
              <a:rPr lang="en-GB" dirty="0">
                <a:solidFill>
                  <a:schemeClr val="accent5">
                    <a:lumMod val="75000"/>
                  </a:schemeClr>
                </a:solidFill>
                <a:latin typeface="Agency FB" panose="020B0503020202020204" pitchFamily="34" charset="0"/>
              </a:rPr>
              <a:t>*= y </a:t>
            </a:r>
            <a:r>
              <a:rPr lang="en-GB" dirty="0" smtClean="0">
                <a:latin typeface="Agency FB" panose="020B0503020202020204" pitchFamily="34" charset="0"/>
              </a:rPr>
              <a:t>	</a:t>
            </a:r>
            <a:r>
              <a:rPr lang="en-GB" dirty="0" smtClean="0"/>
              <a:t>	# </a:t>
            </a:r>
            <a:r>
              <a:rPr lang="en-GB" dirty="0"/>
              <a:t>multiplies x by the value y </a:t>
            </a:r>
            <a:endParaRPr lang="en-GB" dirty="0" smtClean="0"/>
          </a:p>
          <a:p>
            <a:pPr marL="0" indent="0">
              <a:buNone/>
            </a:pPr>
            <a:r>
              <a:rPr lang="en-GB" dirty="0"/>
              <a:t>	</a:t>
            </a:r>
            <a:r>
              <a:rPr lang="en-GB" dirty="0" smtClean="0">
                <a:solidFill>
                  <a:schemeClr val="accent5">
                    <a:lumMod val="75000"/>
                  </a:schemeClr>
                </a:solidFill>
                <a:latin typeface="Agency FB" panose="020B0503020202020204" pitchFamily="34" charset="0"/>
              </a:rPr>
              <a:t>x </a:t>
            </a:r>
            <a:r>
              <a:rPr lang="en-GB" dirty="0">
                <a:solidFill>
                  <a:schemeClr val="accent5">
                    <a:lumMod val="75000"/>
                  </a:schemeClr>
                </a:solidFill>
                <a:latin typeface="Agency FB" panose="020B0503020202020204" pitchFamily="34" charset="0"/>
              </a:rPr>
              <a:t>-= y </a:t>
            </a:r>
            <a:r>
              <a:rPr lang="en-GB" dirty="0" smtClean="0">
                <a:latin typeface="Agency FB" panose="020B0503020202020204" pitchFamily="34" charset="0"/>
              </a:rPr>
              <a:t>	</a:t>
            </a:r>
            <a:r>
              <a:rPr lang="en-GB" dirty="0" smtClean="0"/>
              <a:t>	# </a:t>
            </a:r>
            <a:r>
              <a:rPr lang="en-GB" dirty="0"/>
              <a:t>subtracts y from x </a:t>
            </a:r>
            <a:endParaRPr lang="en-GB" dirty="0" smtClean="0"/>
          </a:p>
          <a:p>
            <a:pPr marL="0" indent="0">
              <a:buNone/>
            </a:pPr>
            <a:r>
              <a:rPr lang="en-GB" dirty="0"/>
              <a:t>	</a:t>
            </a:r>
            <a:r>
              <a:rPr lang="en-GB" dirty="0" smtClean="0">
                <a:solidFill>
                  <a:schemeClr val="accent5">
                    <a:lumMod val="75000"/>
                  </a:schemeClr>
                </a:solidFill>
                <a:latin typeface="Agency FB" panose="020B0503020202020204" pitchFamily="34" charset="0"/>
              </a:rPr>
              <a:t>x </a:t>
            </a:r>
            <a:r>
              <a:rPr lang="en-GB" dirty="0">
                <a:solidFill>
                  <a:schemeClr val="accent5">
                    <a:lumMod val="75000"/>
                  </a:schemeClr>
                </a:solidFill>
                <a:latin typeface="Agency FB" panose="020B0503020202020204" pitchFamily="34" charset="0"/>
              </a:rPr>
              <a:t>/= y </a:t>
            </a:r>
            <a:r>
              <a:rPr lang="en-GB" dirty="0" smtClean="0"/>
              <a:t>		# </a:t>
            </a:r>
            <a:r>
              <a:rPr lang="en-GB" dirty="0"/>
              <a:t>divides x by y</a:t>
            </a:r>
            <a:r>
              <a:rPr lang="en-GB" dirty="0" smtClean="0"/>
              <a:t/>
            </a:r>
            <a:br>
              <a:rPr lang="en-GB" dirty="0" smtClean="0"/>
            </a:br>
            <a:endParaRPr lang="en-GB" dirty="0"/>
          </a:p>
        </p:txBody>
      </p:sp>
    </p:spTree>
    <p:extLst>
      <p:ext uri="{BB962C8B-B14F-4D97-AF65-F5344CB8AC3E}">
        <p14:creationId xmlns:p14="http://schemas.microsoft.com/office/powerpoint/2010/main" val="412068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Boolean operators</a:t>
            </a:r>
            <a:endParaRPr lang="en-GB" dirty="0"/>
          </a:p>
        </p:txBody>
      </p:sp>
      <p:sp>
        <p:nvSpPr>
          <p:cNvPr id="3" name="Content Placeholder 2"/>
          <p:cNvSpPr>
            <a:spLocks noGrp="1"/>
          </p:cNvSpPr>
          <p:nvPr>
            <p:ph idx="1"/>
          </p:nvPr>
        </p:nvSpPr>
        <p:spPr/>
        <p:txBody>
          <a:bodyPr/>
          <a:lstStyle/>
          <a:p>
            <a:r>
              <a:rPr lang="en-GB" dirty="0" smtClean="0"/>
              <a:t>Boolean operators are useful when making conditional statements, we will cover these in-depth later.</a:t>
            </a:r>
          </a:p>
          <a:p>
            <a:r>
              <a:rPr lang="en-GB" dirty="0" smtClean="0">
                <a:solidFill>
                  <a:schemeClr val="accent5">
                    <a:lumMod val="75000"/>
                  </a:schemeClr>
                </a:solidFill>
                <a:latin typeface="Agency FB" panose="020B0503020202020204" pitchFamily="34" charset="0"/>
              </a:rPr>
              <a:t>and</a:t>
            </a:r>
          </a:p>
          <a:p>
            <a:r>
              <a:rPr lang="en-GB" dirty="0" smtClean="0">
                <a:latin typeface="Agency FB" panose="020B0503020202020204" pitchFamily="34" charset="0"/>
              </a:rPr>
              <a:t> </a:t>
            </a:r>
            <a:r>
              <a:rPr lang="en-GB" dirty="0" smtClean="0">
                <a:solidFill>
                  <a:schemeClr val="accent5">
                    <a:lumMod val="75000"/>
                  </a:schemeClr>
                </a:solidFill>
                <a:latin typeface="Agency FB" panose="020B0503020202020204" pitchFamily="34" charset="0"/>
              </a:rPr>
              <a:t>or</a:t>
            </a:r>
          </a:p>
          <a:p>
            <a:r>
              <a:rPr lang="en-GB" dirty="0" smtClean="0">
                <a:latin typeface="Agency FB" panose="020B0503020202020204" pitchFamily="34" charset="0"/>
              </a:rPr>
              <a:t> </a:t>
            </a:r>
            <a:r>
              <a:rPr lang="en-GB" dirty="0" smtClean="0">
                <a:solidFill>
                  <a:schemeClr val="accent5">
                    <a:lumMod val="75000"/>
                  </a:schemeClr>
                </a:solidFill>
                <a:latin typeface="Agency FB" panose="020B0503020202020204" pitchFamily="34" charset="0"/>
              </a:rPr>
              <a:t>not</a:t>
            </a:r>
            <a:endParaRPr lang="en-GB" dirty="0">
              <a:solidFill>
                <a:schemeClr val="accent5">
                  <a:lumMod val="75000"/>
                </a:schemeClr>
              </a:solidFill>
              <a:latin typeface="Agency FB" panose="020B0503020202020204" pitchFamily="34" charset="0"/>
            </a:endParaRPr>
          </a:p>
        </p:txBody>
      </p:sp>
    </p:spTree>
    <p:extLst>
      <p:ext uri="{BB962C8B-B14F-4D97-AF65-F5344CB8AC3E}">
        <p14:creationId xmlns:p14="http://schemas.microsoft.com/office/powerpoint/2010/main" val="2809515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operators</a:t>
            </a:r>
            <a:endParaRPr lang="en-GB" dirty="0"/>
          </a:p>
        </p:txBody>
      </p:sp>
      <p:sp>
        <p:nvSpPr>
          <p:cNvPr id="3" name="Content Placeholder 2"/>
          <p:cNvSpPr>
            <a:spLocks noGrp="1"/>
          </p:cNvSpPr>
          <p:nvPr>
            <p:ph idx="1"/>
          </p:nvPr>
        </p:nvSpPr>
        <p:spPr>
          <a:xfrm>
            <a:off x="838200" y="1668635"/>
            <a:ext cx="10515600" cy="4351338"/>
          </a:xfrm>
        </p:spPr>
        <p:txBody>
          <a:bodyPr/>
          <a:lstStyle/>
          <a:p>
            <a:r>
              <a:rPr lang="en-GB" dirty="0" smtClean="0"/>
              <a:t>Greater than: </a:t>
            </a:r>
            <a:r>
              <a:rPr lang="en-GB" dirty="0" smtClean="0">
                <a:solidFill>
                  <a:schemeClr val="accent5">
                    <a:lumMod val="75000"/>
                  </a:schemeClr>
                </a:solidFill>
                <a:latin typeface="Agency FB" panose="020B0503020202020204" pitchFamily="34" charset="0"/>
              </a:rPr>
              <a:t>&gt;</a:t>
            </a:r>
          </a:p>
          <a:p>
            <a:r>
              <a:rPr lang="en-GB" dirty="0" smtClean="0"/>
              <a:t>Lesser than: </a:t>
            </a:r>
            <a:r>
              <a:rPr lang="en-GB" dirty="0" smtClean="0">
                <a:solidFill>
                  <a:schemeClr val="accent5">
                    <a:lumMod val="75000"/>
                  </a:schemeClr>
                </a:solidFill>
                <a:latin typeface="Agency FB" panose="020B0503020202020204" pitchFamily="34" charset="0"/>
              </a:rPr>
              <a:t>&lt;</a:t>
            </a:r>
          </a:p>
          <a:p>
            <a:r>
              <a:rPr lang="en-GB" dirty="0" smtClean="0"/>
              <a:t>Greater than or equal to: </a:t>
            </a:r>
            <a:r>
              <a:rPr lang="en-GB" dirty="0" smtClean="0">
                <a:solidFill>
                  <a:schemeClr val="accent5">
                    <a:lumMod val="75000"/>
                  </a:schemeClr>
                </a:solidFill>
                <a:latin typeface="Agency FB" panose="020B0503020202020204" pitchFamily="34" charset="0"/>
              </a:rPr>
              <a:t>&gt;=</a:t>
            </a:r>
          </a:p>
          <a:p>
            <a:r>
              <a:rPr lang="en-GB" dirty="0" smtClean="0"/>
              <a:t>Lesser than or equal to: </a:t>
            </a:r>
            <a:r>
              <a:rPr lang="en-GB" dirty="0" smtClean="0">
                <a:solidFill>
                  <a:schemeClr val="accent5">
                    <a:lumMod val="75000"/>
                  </a:schemeClr>
                </a:solidFill>
                <a:latin typeface="Agency FB" panose="020B0503020202020204" pitchFamily="34" charset="0"/>
              </a:rPr>
              <a:t>&lt;=</a:t>
            </a:r>
          </a:p>
          <a:p>
            <a:r>
              <a:rPr lang="en-GB" dirty="0" smtClean="0"/>
              <a:t>Is equal to: </a:t>
            </a:r>
            <a:r>
              <a:rPr lang="en-GB" dirty="0" smtClean="0">
                <a:solidFill>
                  <a:schemeClr val="accent5">
                    <a:lumMod val="75000"/>
                  </a:schemeClr>
                </a:solidFill>
                <a:latin typeface="Agency FB" panose="020B0503020202020204" pitchFamily="34" charset="0"/>
              </a:rPr>
              <a:t>==</a:t>
            </a:r>
            <a:endParaRPr lang="en-GB" dirty="0">
              <a:solidFill>
                <a:schemeClr val="accent5">
                  <a:lumMod val="75000"/>
                </a:schemeClr>
              </a:solidFill>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7929507" y="2555812"/>
            <a:ext cx="2312001" cy="2026569"/>
          </a:xfrm>
          <a:prstGeom prst="rect">
            <a:avLst/>
          </a:prstGeom>
        </p:spPr>
      </p:pic>
      <p:pic>
        <p:nvPicPr>
          <p:cNvPr id="5" name="Picture 4"/>
          <p:cNvPicPr>
            <a:picLocks noChangeAspect="1"/>
          </p:cNvPicPr>
          <p:nvPr/>
        </p:nvPicPr>
        <p:blipFill>
          <a:blip r:embed="rId3"/>
          <a:stretch>
            <a:fillRect/>
          </a:stretch>
        </p:blipFill>
        <p:spPr>
          <a:xfrm>
            <a:off x="8044837" y="5225123"/>
            <a:ext cx="1220026" cy="1039281"/>
          </a:xfrm>
          <a:prstGeom prst="rect">
            <a:avLst/>
          </a:prstGeom>
        </p:spPr>
      </p:pic>
      <p:sp>
        <p:nvSpPr>
          <p:cNvPr id="6" name="TextBox 5"/>
          <p:cNvSpPr txBox="1"/>
          <p:nvPr/>
        </p:nvSpPr>
        <p:spPr>
          <a:xfrm>
            <a:off x="7362770" y="247884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362770" y="515998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8" name="TextBox 7"/>
          <p:cNvSpPr txBox="1"/>
          <p:nvPr/>
        </p:nvSpPr>
        <p:spPr>
          <a:xfrm>
            <a:off x="6135331" y="1574511"/>
            <a:ext cx="5908387"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solidFill>
                  <a:schemeClr val="accent2">
                    <a:lumMod val="50000"/>
                  </a:schemeClr>
                </a:solidFill>
              </a:rPr>
              <a:t>Write a couple of operations using comparison operators; i.e.</a:t>
            </a:r>
            <a:endParaRPr lang="en-GB" sz="2800" dirty="0">
              <a:solidFill>
                <a:schemeClr val="accent2">
                  <a:lumMod val="50000"/>
                </a:schemeClr>
              </a:solidFill>
            </a:endParaRPr>
          </a:p>
        </p:txBody>
      </p:sp>
    </p:spTree>
    <p:extLst>
      <p:ext uri="{BB962C8B-B14F-4D97-AF65-F5344CB8AC3E}">
        <p14:creationId xmlns:p14="http://schemas.microsoft.com/office/powerpoint/2010/main" val="56627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4937" y="1855711"/>
            <a:ext cx="5475974" cy="1918335"/>
          </a:xfrm>
          <a:prstGeom prst="rect">
            <a:avLst/>
          </a:prstGeom>
        </p:spPr>
      </p:pic>
      <p:pic>
        <p:nvPicPr>
          <p:cNvPr id="5" name="Picture 4"/>
          <p:cNvPicPr>
            <a:picLocks noChangeAspect="1"/>
          </p:cNvPicPr>
          <p:nvPr/>
        </p:nvPicPr>
        <p:blipFill>
          <a:blip r:embed="rId3"/>
          <a:stretch>
            <a:fillRect/>
          </a:stretch>
        </p:blipFill>
        <p:spPr>
          <a:xfrm>
            <a:off x="8120062" y="1855711"/>
            <a:ext cx="2628900" cy="1663601"/>
          </a:xfrm>
          <a:prstGeom prst="rect">
            <a:avLst/>
          </a:prstGeom>
        </p:spPr>
      </p:pic>
      <p:sp>
        <p:nvSpPr>
          <p:cNvPr id="6" name="TextBox 5"/>
          <p:cNvSpPr txBox="1"/>
          <p:nvPr/>
        </p:nvSpPr>
        <p:spPr>
          <a:xfrm>
            <a:off x="838200" y="169068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313791" y="169068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8" name="Title 1"/>
          <p:cNvSpPr>
            <a:spLocks noGrp="1"/>
          </p:cNvSpPr>
          <p:nvPr>
            <p:ph type="title"/>
          </p:nvPr>
        </p:nvSpPr>
        <p:spPr>
          <a:xfrm>
            <a:off x="838200" y="365125"/>
            <a:ext cx="10515600" cy="1325563"/>
          </a:xfrm>
        </p:spPr>
        <p:txBody>
          <a:bodyPr/>
          <a:lstStyle/>
          <a:p>
            <a:r>
              <a:rPr lang="en-GB" dirty="0" smtClean="0"/>
              <a:t>Working with strings</a:t>
            </a:r>
            <a:endParaRPr lang="en-GB" dirty="0"/>
          </a:p>
        </p:txBody>
      </p:sp>
      <p:pic>
        <p:nvPicPr>
          <p:cNvPr id="9" name="Picture 8"/>
          <p:cNvPicPr>
            <a:picLocks noChangeAspect="1"/>
          </p:cNvPicPr>
          <p:nvPr/>
        </p:nvPicPr>
        <p:blipFill>
          <a:blip r:embed="rId4"/>
          <a:stretch>
            <a:fillRect/>
          </a:stretch>
        </p:blipFill>
        <p:spPr>
          <a:xfrm>
            <a:off x="1404937" y="3774046"/>
            <a:ext cx="3493265" cy="1307905"/>
          </a:xfrm>
          <a:prstGeom prst="rect">
            <a:avLst/>
          </a:prstGeom>
        </p:spPr>
      </p:pic>
      <p:pic>
        <p:nvPicPr>
          <p:cNvPr id="10" name="Picture 9"/>
          <p:cNvPicPr>
            <a:picLocks noChangeAspect="1"/>
          </p:cNvPicPr>
          <p:nvPr/>
        </p:nvPicPr>
        <p:blipFill>
          <a:blip r:embed="rId5"/>
          <a:stretch>
            <a:fillRect/>
          </a:stretch>
        </p:blipFill>
        <p:spPr>
          <a:xfrm>
            <a:off x="8142923" y="3395428"/>
            <a:ext cx="2766060" cy="672825"/>
          </a:xfrm>
          <a:prstGeom prst="rect">
            <a:avLst/>
          </a:prstGeom>
        </p:spPr>
      </p:pic>
      <p:sp>
        <p:nvSpPr>
          <p:cNvPr id="11" name="TextBox 10"/>
          <p:cNvSpPr txBox="1"/>
          <p:nvPr/>
        </p:nvSpPr>
        <p:spPr>
          <a:xfrm>
            <a:off x="838200" y="5313763"/>
            <a:ext cx="10694773"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solidFill>
                  <a:schemeClr val="accent2">
                    <a:lumMod val="50000"/>
                  </a:schemeClr>
                </a:solidFill>
              </a:rPr>
              <a:t>Create a string variable.</a:t>
            </a:r>
          </a:p>
          <a:p>
            <a:pPr marL="285750" indent="-285750">
              <a:buFont typeface="Arial" panose="020B0604020202020204" pitchFamily="34" charset="0"/>
              <a:buChar char="•"/>
            </a:pPr>
            <a:r>
              <a:rPr lang="en-GB" sz="2800" dirty="0" smtClean="0">
                <a:solidFill>
                  <a:schemeClr val="accent2">
                    <a:lumMod val="50000"/>
                  </a:schemeClr>
                </a:solidFill>
              </a:rPr>
              <a:t>Work out the length of the string.</a:t>
            </a:r>
          </a:p>
        </p:txBody>
      </p:sp>
    </p:spTree>
    <p:extLst>
      <p:ext uri="{BB962C8B-B14F-4D97-AF65-F5344CB8AC3E}">
        <p14:creationId xmlns:p14="http://schemas.microsoft.com/office/powerpoint/2010/main" val="30961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Housekeeping</a:t>
            </a:r>
            <a:endParaRPr lang="en-GB" dirty="0"/>
          </a:p>
        </p:txBody>
      </p:sp>
      <p:sp>
        <p:nvSpPr>
          <p:cNvPr id="3" name="Content Placeholder 2"/>
          <p:cNvSpPr>
            <a:spLocks noGrp="1"/>
          </p:cNvSpPr>
          <p:nvPr>
            <p:ph idx="1"/>
          </p:nvPr>
        </p:nvSpPr>
        <p:spPr/>
        <p:txBody>
          <a:bodyPr/>
          <a:lstStyle/>
          <a:p>
            <a:r>
              <a:rPr lang="en-GB" dirty="0" smtClean="0"/>
              <a:t>This is a whistle-stop tour.</a:t>
            </a:r>
          </a:p>
          <a:p>
            <a:r>
              <a:rPr lang="en-GB" dirty="0" smtClean="0"/>
              <a:t>Focus on the more “common” aspects of Python programming.</a:t>
            </a:r>
          </a:p>
          <a:p>
            <a:r>
              <a:rPr lang="en-GB" dirty="0" smtClean="0"/>
              <a:t>Today is intended to be the first of a two-part workshop:</a:t>
            </a:r>
          </a:p>
          <a:p>
            <a:pPr marL="0" indent="0">
              <a:buNone/>
            </a:pPr>
            <a:r>
              <a:rPr lang="en-GB" dirty="0"/>
              <a:t>	</a:t>
            </a:r>
            <a:r>
              <a:rPr lang="en-GB" dirty="0" smtClean="0"/>
              <a:t>- Today: Absolute basics of Python.</a:t>
            </a:r>
          </a:p>
          <a:p>
            <a:pPr marL="0" indent="0">
              <a:buNone/>
            </a:pPr>
            <a:r>
              <a:rPr lang="en-GB" dirty="0"/>
              <a:t>	</a:t>
            </a:r>
            <a:r>
              <a:rPr lang="en-GB" dirty="0" smtClean="0"/>
              <a:t>- Workshop on </a:t>
            </a:r>
            <a:r>
              <a:rPr lang="en-GB" dirty="0" smtClean="0"/>
              <a:t>06/11/2019</a:t>
            </a:r>
            <a:r>
              <a:rPr lang="en-GB" dirty="0"/>
              <a:t>: Data Analysis and visualisation with </a:t>
            </a:r>
            <a:r>
              <a:rPr lang="en-GB" dirty="0" smtClean="0"/>
              <a:t>	Python</a:t>
            </a:r>
            <a:r>
              <a:rPr lang="en-GB" dirty="0"/>
              <a:t>.</a:t>
            </a:r>
            <a:endParaRPr lang="en-GB" dirty="0" smtClean="0"/>
          </a:p>
          <a:p>
            <a:r>
              <a:rPr lang="en-GB" dirty="0" smtClean="0"/>
              <a:t>Learning a language is all about practice.</a:t>
            </a:r>
          </a:p>
          <a:p>
            <a:r>
              <a:rPr lang="en-GB" dirty="0" smtClean="0"/>
              <a:t>Google is your best friend.</a:t>
            </a:r>
            <a:endParaRPr lang="en-GB" dirty="0"/>
          </a:p>
        </p:txBody>
      </p:sp>
    </p:spTree>
    <p:extLst>
      <p:ext uri="{BB962C8B-B14F-4D97-AF65-F5344CB8AC3E}">
        <p14:creationId xmlns:p14="http://schemas.microsoft.com/office/powerpoint/2010/main" val="758190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Dictionaries</a:t>
            </a:r>
            <a:endParaRPr lang="en-GB" dirty="0"/>
          </a:p>
        </p:txBody>
      </p:sp>
      <p:sp>
        <p:nvSpPr>
          <p:cNvPr id="3" name="Content Placeholder 2"/>
          <p:cNvSpPr>
            <a:spLocks noGrp="1"/>
          </p:cNvSpPr>
          <p:nvPr>
            <p:ph idx="1"/>
          </p:nvPr>
        </p:nvSpPr>
        <p:spPr>
          <a:xfrm>
            <a:off x="838200" y="1552576"/>
            <a:ext cx="10515600" cy="664844"/>
          </a:xfrm>
        </p:spPr>
        <p:txBody>
          <a:bodyPr/>
          <a:lstStyle/>
          <a:p>
            <a:r>
              <a:rPr lang="en-GB" dirty="0" smtClean="0"/>
              <a:t>Dictionaries are lists of key-valued pairs.</a:t>
            </a:r>
            <a:endParaRPr lang="en-GB" dirty="0"/>
          </a:p>
        </p:txBody>
      </p:sp>
      <p:pic>
        <p:nvPicPr>
          <p:cNvPr id="4" name="Picture 3"/>
          <p:cNvPicPr>
            <a:picLocks noChangeAspect="1"/>
          </p:cNvPicPr>
          <p:nvPr/>
        </p:nvPicPr>
        <p:blipFill>
          <a:blip r:embed="rId2"/>
          <a:stretch>
            <a:fillRect/>
          </a:stretch>
        </p:blipFill>
        <p:spPr>
          <a:xfrm>
            <a:off x="2452687" y="2287588"/>
            <a:ext cx="6821304" cy="2234565"/>
          </a:xfrm>
          <a:prstGeom prst="rect">
            <a:avLst/>
          </a:prstGeom>
        </p:spPr>
      </p:pic>
      <p:pic>
        <p:nvPicPr>
          <p:cNvPr id="5" name="Picture 4"/>
          <p:cNvPicPr>
            <a:picLocks noChangeAspect="1"/>
          </p:cNvPicPr>
          <p:nvPr/>
        </p:nvPicPr>
        <p:blipFill>
          <a:blip r:embed="rId3"/>
          <a:stretch>
            <a:fillRect/>
          </a:stretch>
        </p:blipFill>
        <p:spPr>
          <a:xfrm>
            <a:off x="2452687" y="4952684"/>
            <a:ext cx="8346758" cy="1314450"/>
          </a:xfrm>
          <a:prstGeom prst="rect">
            <a:avLst/>
          </a:prstGeom>
        </p:spPr>
      </p:pic>
      <p:sp>
        <p:nvSpPr>
          <p:cNvPr id="6" name="TextBox 5"/>
          <p:cNvSpPr txBox="1"/>
          <p:nvPr/>
        </p:nvSpPr>
        <p:spPr>
          <a:xfrm>
            <a:off x="1885950" y="211959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1885950" y="473802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1051164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Indexing</a:t>
            </a:r>
            <a:endParaRPr lang="en-GB" dirty="0"/>
          </a:p>
        </p:txBody>
      </p:sp>
      <p:sp>
        <p:nvSpPr>
          <p:cNvPr id="3" name="Content Placeholder 2"/>
          <p:cNvSpPr>
            <a:spLocks noGrp="1"/>
          </p:cNvSpPr>
          <p:nvPr>
            <p:ph idx="1"/>
          </p:nvPr>
        </p:nvSpPr>
        <p:spPr>
          <a:xfrm>
            <a:off x="838200" y="1690688"/>
            <a:ext cx="10515600" cy="1397635"/>
          </a:xfrm>
        </p:spPr>
        <p:txBody>
          <a:bodyPr>
            <a:normAutofit/>
          </a:bodyPr>
          <a:lstStyle/>
          <a:p>
            <a:r>
              <a:rPr lang="en-GB" dirty="0" smtClean="0"/>
              <a:t>Indexing in Python is 0-based, meaning that the first element in a string, list, array, </a:t>
            </a:r>
            <a:r>
              <a:rPr lang="en-GB" dirty="0" err="1" smtClean="0"/>
              <a:t>etc</a:t>
            </a:r>
            <a:r>
              <a:rPr lang="en-GB" dirty="0" smtClean="0"/>
              <a:t>, has an index of 0. The second element then has an index of 1, and so on.</a:t>
            </a:r>
            <a:endParaRPr lang="en-GB" dirty="0"/>
          </a:p>
        </p:txBody>
      </p:sp>
      <p:sp>
        <p:nvSpPr>
          <p:cNvPr id="6" name="TextBox 5"/>
          <p:cNvSpPr txBox="1"/>
          <p:nvPr/>
        </p:nvSpPr>
        <p:spPr>
          <a:xfrm>
            <a:off x="949642" y="289007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425233" y="2890073"/>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8" name="Content Placeholder 2"/>
          <p:cNvSpPr txBox="1">
            <a:spLocks/>
          </p:cNvSpPr>
          <p:nvPr/>
        </p:nvSpPr>
        <p:spPr>
          <a:xfrm>
            <a:off x="949642" y="4233357"/>
            <a:ext cx="10515600" cy="93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You can cycle backwards through a list, string, array, </a:t>
            </a:r>
            <a:r>
              <a:rPr lang="en-GB" dirty="0" err="1" smtClean="0"/>
              <a:t>etc</a:t>
            </a:r>
            <a:r>
              <a:rPr lang="en-GB" dirty="0" smtClean="0"/>
              <a:t>, by placing a minus symbol in front of the index location.</a:t>
            </a:r>
            <a:endParaRPr lang="en-GB" dirty="0"/>
          </a:p>
        </p:txBody>
      </p:sp>
      <p:sp>
        <p:nvSpPr>
          <p:cNvPr id="11" name="TextBox 10"/>
          <p:cNvSpPr txBox="1"/>
          <p:nvPr/>
        </p:nvSpPr>
        <p:spPr>
          <a:xfrm>
            <a:off x="1017766" y="5180143"/>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2" name="TextBox 11"/>
          <p:cNvSpPr txBox="1"/>
          <p:nvPr/>
        </p:nvSpPr>
        <p:spPr>
          <a:xfrm>
            <a:off x="7493357" y="518014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pic>
        <p:nvPicPr>
          <p:cNvPr id="13" name="Picture 12"/>
          <p:cNvPicPr>
            <a:picLocks noChangeAspect="1"/>
          </p:cNvPicPr>
          <p:nvPr/>
        </p:nvPicPr>
        <p:blipFill>
          <a:blip r:embed="rId2"/>
          <a:stretch>
            <a:fillRect/>
          </a:stretch>
        </p:blipFill>
        <p:spPr>
          <a:xfrm>
            <a:off x="1453201" y="3016251"/>
            <a:ext cx="4259314" cy="758508"/>
          </a:xfrm>
          <a:prstGeom prst="rect">
            <a:avLst/>
          </a:prstGeom>
        </p:spPr>
      </p:pic>
      <p:pic>
        <p:nvPicPr>
          <p:cNvPr id="14" name="Picture 13"/>
          <p:cNvPicPr>
            <a:picLocks noChangeAspect="1"/>
          </p:cNvPicPr>
          <p:nvPr/>
        </p:nvPicPr>
        <p:blipFill>
          <a:blip r:embed="rId3"/>
          <a:stretch>
            <a:fillRect/>
          </a:stretch>
        </p:blipFill>
        <p:spPr>
          <a:xfrm>
            <a:off x="8152498" y="3016251"/>
            <a:ext cx="2611848" cy="620079"/>
          </a:xfrm>
          <a:prstGeom prst="rect">
            <a:avLst/>
          </a:prstGeom>
        </p:spPr>
      </p:pic>
      <p:pic>
        <p:nvPicPr>
          <p:cNvPr id="15" name="Picture 14"/>
          <p:cNvPicPr>
            <a:picLocks noChangeAspect="1"/>
          </p:cNvPicPr>
          <p:nvPr/>
        </p:nvPicPr>
        <p:blipFill>
          <a:blip r:embed="rId4"/>
          <a:stretch>
            <a:fillRect/>
          </a:stretch>
        </p:blipFill>
        <p:spPr>
          <a:xfrm>
            <a:off x="1453201" y="5180142"/>
            <a:ext cx="5284762" cy="750760"/>
          </a:xfrm>
          <a:prstGeom prst="rect">
            <a:avLst/>
          </a:prstGeom>
        </p:spPr>
      </p:pic>
      <p:pic>
        <p:nvPicPr>
          <p:cNvPr id="16" name="Picture 15"/>
          <p:cNvPicPr>
            <a:picLocks noChangeAspect="1"/>
          </p:cNvPicPr>
          <p:nvPr/>
        </p:nvPicPr>
        <p:blipFill>
          <a:blip r:embed="rId5"/>
          <a:stretch>
            <a:fillRect/>
          </a:stretch>
        </p:blipFill>
        <p:spPr>
          <a:xfrm>
            <a:off x="8207953" y="5296316"/>
            <a:ext cx="3224383" cy="634586"/>
          </a:xfrm>
          <a:prstGeom prst="rect">
            <a:avLst/>
          </a:prstGeom>
        </p:spPr>
      </p:pic>
    </p:spTree>
    <p:extLst>
      <p:ext uri="{BB962C8B-B14F-4D97-AF65-F5344CB8AC3E}">
        <p14:creationId xmlns:p14="http://schemas.microsoft.com/office/powerpoint/2010/main" val="2559790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5740" y="1000511"/>
            <a:ext cx="4721107" cy="737673"/>
          </a:xfrm>
          <a:prstGeom prst="rect">
            <a:avLst/>
          </a:prstGeom>
        </p:spPr>
      </p:pic>
      <p:pic>
        <p:nvPicPr>
          <p:cNvPr id="5" name="Picture 4"/>
          <p:cNvPicPr>
            <a:picLocks noChangeAspect="1"/>
          </p:cNvPicPr>
          <p:nvPr/>
        </p:nvPicPr>
        <p:blipFill>
          <a:blip r:embed="rId3"/>
          <a:stretch>
            <a:fillRect/>
          </a:stretch>
        </p:blipFill>
        <p:spPr>
          <a:xfrm>
            <a:off x="7264052" y="1102712"/>
            <a:ext cx="4379604" cy="635472"/>
          </a:xfrm>
          <a:prstGeom prst="rect">
            <a:avLst/>
          </a:prstGeom>
        </p:spPr>
      </p:pic>
      <p:sp>
        <p:nvSpPr>
          <p:cNvPr id="6" name="TextBox 5"/>
          <p:cNvSpPr txBox="1"/>
          <p:nvPr/>
        </p:nvSpPr>
        <p:spPr>
          <a:xfrm>
            <a:off x="1032020" y="90475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6580567" y="90475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pic>
        <p:nvPicPr>
          <p:cNvPr id="9" name="Picture 8"/>
          <p:cNvPicPr>
            <a:picLocks noChangeAspect="1"/>
          </p:cNvPicPr>
          <p:nvPr/>
        </p:nvPicPr>
        <p:blipFill>
          <a:blip r:embed="rId4"/>
          <a:stretch>
            <a:fillRect/>
          </a:stretch>
        </p:blipFill>
        <p:spPr>
          <a:xfrm>
            <a:off x="1445740" y="2362200"/>
            <a:ext cx="5323634" cy="562232"/>
          </a:xfrm>
          <a:prstGeom prst="rect">
            <a:avLst/>
          </a:prstGeom>
        </p:spPr>
      </p:pic>
      <p:pic>
        <p:nvPicPr>
          <p:cNvPr id="10" name="Picture 9"/>
          <p:cNvPicPr>
            <a:picLocks noChangeAspect="1"/>
          </p:cNvPicPr>
          <p:nvPr/>
        </p:nvPicPr>
        <p:blipFill>
          <a:blip r:embed="rId5"/>
          <a:stretch>
            <a:fillRect/>
          </a:stretch>
        </p:blipFill>
        <p:spPr>
          <a:xfrm>
            <a:off x="7264052" y="2262831"/>
            <a:ext cx="1204715" cy="463352"/>
          </a:xfrm>
          <a:prstGeom prst="rect">
            <a:avLst/>
          </a:prstGeom>
        </p:spPr>
      </p:pic>
      <p:sp>
        <p:nvSpPr>
          <p:cNvPr id="11" name="TextBox 10"/>
          <p:cNvSpPr txBox="1"/>
          <p:nvPr/>
        </p:nvSpPr>
        <p:spPr>
          <a:xfrm>
            <a:off x="1032020" y="2262831"/>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2" name="TextBox 11"/>
          <p:cNvSpPr txBox="1"/>
          <p:nvPr/>
        </p:nvSpPr>
        <p:spPr>
          <a:xfrm>
            <a:off x="6616357" y="214140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3" name="TextBox 12"/>
          <p:cNvSpPr txBox="1"/>
          <p:nvPr/>
        </p:nvSpPr>
        <p:spPr>
          <a:xfrm>
            <a:off x="1032020" y="3620907"/>
            <a:ext cx="10694773"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solidFill>
                  <a:schemeClr val="accent2">
                    <a:lumMod val="50000"/>
                  </a:schemeClr>
                </a:solidFill>
              </a:rPr>
              <a:t>Create a string that is 10 characters in length.</a:t>
            </a:r>
          </a:p>
          <a:p>
            <a:pPr marL="285750" indent="-285750">
              <a:buFont typeface="Arial" panose="020B0604020202020204" pitchFamily="34" charset="0"/>
              <a:buChar char="•"/>
            </a:pPr>
            <a:r>
              <a:rPr lang="en-GB" sz="2800" dirty="0" smtClean="0">
                <a:solidFill>
                  <a:schemeClr val="accent2">
                    <a:lumMod val="50000"/>
                  </a:schemeClr>
                </a:solidFill>
              </a:rPr>
              <a:t>Print the second character to the screen.</a:t>
            </a:r>
          </a:p>
          <a:p>
            <a:pPr marL="285750" indent="-285750">
              <a:buFont typeface="Arial" panose="020B0604020202020204" pitchFamily="34" charset="0"/>
              <a:buChar char="•"/>
            </a:pPr>
            <a:r>
              <a:rPr lang="en-GB" sz="2800" dirty="0" smtClean="0">
                <a:solidFill>
                  <a:schemeClr val="accent2">
                    <a:lumMod val="50000"/>
                  </a:schemeClr>
                </a:solidFill>
              </a:rPr>
              <a:t>Print the third to last character to the screen.</a:t>
            </a:r>
          </a:p>
          <a:p>
            <a:pPr marL="285750" indent="-285750">
              <a:buFont typeface="Arial" panose="020B0604020202020204" pitchFamily="34" charset="0"/>
              <a:buChar char="•"/>
            </a:pPr>
            <a:r>
              <a:rPr lang="en-GB" sz="2800" dirty="0" smtClean="0">
                <a:solidFill>
                  <a:schemeClr val="accent2">
                    <a:lumMod val="50000"/>
                  </a:schemeClr>
                </a:solidFill>
              </a:rPr>
              <a:t>Print all characters after the fourth character.</a:t>
            </a:r>
          </a:p>
          <a:p>
            <a:pPr marL="285750" indent="-285750">
              <a:buFont typeface="Arial" panose="020B0604020202020204" pitchFamily="34" charset="0"/>
              <a:buChar char="•"/>
            </a:pPr>
            <a:r>
              <a:rPr lang="en-GB" sz="2800" dirty="0" smtClean="0">
                <a:solidFill>
                  <a:schemeClr val="accent2">
                    <a:lumMod val="50000"/>
                  </a:schemeClr>
                </a:solidFill>
              </a:rPr>
              <a:t>Print characters 2-8.</a:t>
            </a:r>
            <a:endParaRPr lang="en-GB" sz="2800" dirty="0">
              <a:solidFill>
                <a:schemeClr val="accent2">
                  <a:lumMod val="50000"/>
                </a:schemeClr>
              </a:solidFill>
            </a:endParaRPr>
          </a:p>
        </p:txBody>
      </p:sp>
    </p:spTree>
    <p:extLst>
      <p:ext uri="{BB962C8B-B14F-4D97-AF65-F5344CB8AC3E}">
        <p14:creationId xmlns:p14="http://schemas.microsoft.com/office/powerpoint/2010/main" val="26889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Tuples</a:t>
            </a:r>
            <a:endParaRPr lang="en-GB" dirty="0"/>
          </a:p>
        </p:txBody>
      </p:sp>
      <p:sp>
        <p:nvSpPr>
          <p:cNvPr id="3" name="Content Placeholder 2"/>
          <p:cNvSpPr>
            <a:spLocks noGrp="1"/>
          </p:cNvSpPr>
          <p:nvPr>
            <p:ph idx="1"/>
          </p:nvPr>
        </p:nvSpPr>
        <p:spPr>
          <a:xfrm>
            <a:off x="838200" y="1690688"/>
            <a:ext cx="10515600" cy="1125085"/>
          </a:xfrm>
        </p:spPr>
        <p:txBody>
          <a:bodyPr/>
          <a:lstStyle/>
          <a:p>
            <a:r>
              <a:rPr lang="en-GB" dirty="0" smtClean="0"/>
              <a:t>Tuples are containers that are immutable; i.e. their contents cannot be altered once created.</a:t>
            </a:r>
          </a:p>
        </p:txBody>
      </p:sp>
      <p:pic>
        <p:nvPicPr>
          <p:cNvPr id="4" name="Picture 3"/>
          <p:cNvPicPr>
            <a:picLocks noChangeAspect="1"/>
          </p:cNvPicPr>
          <p:nvPr/>
        </p:nvPicPr>
        <p:blipFill>
          <a:blip r:embed="rId2"/>
          <a:stretch>
            <a:fillRect/>
          </a:stretch>
        </p:blipFill>
        <p:spPr>
          <a:xfrm>
            <a:off x="1393507" y="3339783"/>
            <a:ext cx="4155254" cy="1124903"/>
          </a:xfrm>
          <a:prstGeom prst="rect">
            <a:avLst/>
          </a:prstGeom>
        </p:spPr>
      </p:pic>
      <p:pic>
        <p:nvPicPr>
          <p:cNvPr id="5" name="Picture 4"/>
          <p:cNvPicPr>
            <a:picLocks noChangeAspect="1"/>
          </p:cNvPicPr>
          <p:nvPr/>
        </p:nvPicPr>
        <p:blipFill>
          <a:blip r:embed="rId3"/>
          <a:stretch>
            <a:fillRect/>
          </a:stretch>
        </p:blipFill>
        <p:spPr>
          <a:xfrm>
            <a:off x="6472237" y="3342006"/>
            <a:ext cx="3435064" cy="877571"/>
          </a:xfrm>
          <a:prstGeom prst="rect">
            <a:avLst/>
          </a:prstGeom>
        </p:spPr>
      </p:pic>
      <p:pic>
        <p:nvPicPr>
          <p:cNvPr id="6" name="Picture 5"/>
          <p:cNvPicPr>
            <a:picLocks noChangeAspect="1"/>
          </p:cNvPicPr>
          <p:nvPr/>
        </p:nvPicPr>
        <p:blipFill>
          <a:blip r:embed="rId4"/>
          <a:stretch>
            <a:fillRect/>
          </a:stretch>
        </p:blipFill>
        <p:spPr>
          <a:xfrm>
            <a:off x="1393507" y="4944170"/>
            <a:ext cx="2309813" cy="434519"/>
          </a:xfrm>
          <a:prstGeom prst="rect">
            <a:avLst/>
          </a:prstGeom>
        </p:spPr>
      </p:pic>
      <p:pic>
        <p:nvPicPr>
          <p:cNvPr id="7" name="Picture 6"/>
          <p:cNvPicPr>
            <a:picLocks noChangeAspect="1"/>
          </p:cNvPicPr>
          <p:nvPr/>
        </p:nvPicPr>
        <p:blipFill>
          <a:blip r:embed="rId5"/>
          <a:stretch>
            <a:fillRect/>
          </a:stretch>
        </p:blipFill>
        <p:spPr>
          <a:xfrm>
            <a:off x="4526280" y="4976268"/>
            <a:ext cx="7665720" cy="370324"/>
          </a:xfrm>
          <a:prstGeom prst="rect">
            <a:avLst/>
          </a:prstGeom>
        </p:spPr>
      </p:pic>
      <p:sp>
        <p:nvSpPr>
          <p:cNvPr id="8" name="TextBox 7"/>
          <p:cNvSpPr txBox="1"/>
          <p:nvPr/>
        </p:nvSpPr>
        <p:spPr>
          <a:xfrm>
            <a:off x="838200" y="3193033"/>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5905500" y="326640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0" name="TextBox 9"/>
          <p:cNvSpPr txBox="1"/>
          <p:nvPr/>
        </p:nvSpPr>
        <p:spPr>
          <a:xfrm>
            <a:off x="821054" y="472497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1" name="TextBox 10"/>
          <p:cNvSpPr txBox="1"/>
          <p:nvPr/>
        </p:nvSpPr>
        <p:spPr>
          <a:xfrm>
            <a:off x="3795713" y="479996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39699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Lists</a:t>
            </a:r>
            <a:endParaRPr lang="en-GB" dirty="0"/>
          </a:p>
        </p:txBody>
      </p:sp>
      <p:sp>
        <p:nvSpPr>
          <p:cNvPr id="3" name="Content Placeholder 2"/>
          <p:cNvSpPr>
            <a:spLocks noGrp="1"/>
          </p:cNvSpPr>
          <p:nvPr>
            <p:ph idx="1"/>
          </p:nvPr>
        </p:nvSpPr>
        <p:spPr>
          <a:xfrm>
            <a:off x="838199" y="1492849"/>
            <a:ext cx="4753097" cy="5365151"/>
          </a:xfrm>
        </p:spPr>
        <p:txBody>
          <a:bodyPr>
            <a:normAutofit fontScale="92500" lnSpcReduction="10000"/>
          </a:bodyPr>
          <a:lstStyle/>
          <a:p>
            <a:r>
              <a:rPr lang="en-GB" dirty="0" smtClean="0"/>
              <a:t>Lists are essentially containers of arbitrary type.</a:t>
            </a:r>
          </a:p>
          <a:p>
            <a:r>
              <a:rPr lang="en-GB" dirty="0" smtClean="0"/>
              <a:t>They are probably the container that you will use most frequently.</a:t>
            </a:r>
          </a:p>
          <a:p>
            <a:r>
              <a:rPr lang="en-GB" dirty="0" smtClean="0"/>
              <a:t>The elements of a list can be of different types.</a:t>
            </a:r>
          </a:p>
          <a:p>
            <a:r>
              <a:rPr lang="en-GB" dirty="0"/>
              <a:t>The difference between tuples and lists is in performance; it is much faster to ‘grab’ </a:t>
            </a:r>
            <a:r>
              <a:rPr lang="en-GB" dirty="0" smtClean="0"/>
              <a:t>an </a:t>
            </a:r>
            <a:r>
              <a:rPr lang="en-GB" dirty="0"/>
              <a:t>element stored in a </a:t>
            </a:r>
            <a:r>
              <a:rPr lang="en-GB" dirty="0" smtClean="0"/>
              <a:t>tuple, but lists are much more versatile.</a:t>
            </a:r>
            <a:endParaRPr lang="en-GB" dirty="0"/>
          </a:p>
          <a:p>
            <a:r>
              <a:rPr lang="en-GB" dirty="0"/>
              <a:t>Note that </a:t>
            </a:r>
            <a:r>
              <a:rPr lang="en-GB" dirty="0" smtClean="0"/>
              <a:t>lists are denoted by </a:t>
            </a:r>
            <a:r>
              <a:rPr lang="en-GB" dirty="0" smtClean="0">
                <a:solidFill>
                  <a:schemeClr val="accent5">
                    <a:lumMod val="75000"/>
                  </a:schemeClr>
                </a:solidFill>
              </a:rPr>
              <a:t>[]</a:t>
            </a:r>
            <a:r>
              <a:rPr lang="en-GB" dirty="0" smtClean="0"/>
              <a:t> and not the </a:t>
            </a:r>
            <a:r>
              <a:rPr lang="en-GB" dirty="0" smtClean="0">
                <a:solidFill>
                  <a:schemeClr val="accent5">
                    <a:lumMod val="75000"/>
                  </a:schemeClr>
                </a:solidFill>
              </a:rPr>
              <a:t>()</a:t>
            </a:r>
            <a:r>
              <a:rPr lang="en-GB" dirty="0" smtClean="0"/>
              <a:t> used by tuples.</a:t>
            </a:r>
            <a:endParaRPr lang="en-GB" dirty="0"/>
          </a:p>
          <a:p>
            <a:endParaRPr lang="en-GB" dirty="0"/>
          </a:p>
        </p:txBody>
      </p:sp>
      <p:pic>
        <p:nvPicPr>
          <p:cNvPr id="4" name="Picture 3"/>
          <p:cNvPicPr>
            <a:picLocks noChangeAspect="1"/>
          </p:cNvPicPr>
          <p:nvPr/>
        </p:nvPicPr>
        <p:blipFill>
          <a:blip r:embed="rId2"/>
          <a:stretch>
            <a:fillRect/>
          </a:stretch>
        </p:blipFill>
        <p:spPr>
          <a:xfrm>
            <a:off x="6194502" y="1539194"/>
            <a:ext cx="5997498" cy="1526356"/>
          </a:xfrm>
          <a:prstGeom prst="rect">
            <a:avLst/>
          </a:prstGeom>
        </p:spPr>
      </p:pic>
      <p:pic>
        <p:nvPicPr>
          <p:cNvPr id="5" name="Picture 4"/>
          <p:cNvPicPr>
            <a:picLocks noChangeAspect="1"/>
          </p:cNvPicPr>
          <p:nvPr/>
        </p:nvPicPr>
        <p:blipFill>
          <a:blip r:embed="rId3"/>
          <a:stretch>
            <a:fillRect/>
          </a:stretch>
        </p:blipFill>
        <p:spPr>
          <a:xfrm>
            <a:off x="6502499" y="3598052"/>
            <a:ext cx="5381503" cy="1283134"/>
          </a:xfrm>
          <a:prstGeom prst="rect">
            <a:avLst/>
          </a:prstGeom>
        </p:spPr>
      </p:pic>
      <p:sp>
        <p:nvSpPr>
          <p:cNvPr id="6" name="TextBox 5"/>
          <p:cNvSpPr txBox="1"/>
          <p:nvPr/>
        </p:nvSpPr>
        <p:spPr>
          <a:xfrm>
            <a:off x="5591297" y="149284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5591297" y="353500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8" name="Content Placeholder 2"/>
          <p:cNvSpPr txBox="1">
            <a:spLocks/>
          </p:cNvSpPr>
          <p:nvPr/>
        </p:nvSpPr>
        <p:spPr>
          <a:xfrm>
            <a:off x="5709464" y="5295106"/>
            <a:ext cx="5765844" cy="916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Create a list and populate it with some elements.</a:t>
            </a:r>
            <a:endParaRPr lang="en-GB" dirty="0">
              <a:solidFill>
                <a:schemeClr val="accent2">
                  <a:lumMod val="50000"/>
                </a:schemeClr>
              </a:solidFill>
            </a:endParaRPr>
          </a:p>
        </p:txBody>
      </p:sp>
    </p:spTree>
    <p:extLst>
      <p:ext uri="{BB962C8B-B14F-4D97-AF65-F5344CB8AC3E}">
        <p14:creationId xmlns:p14="http://schemas.microsoft.com/office/powerpoint/2010/main" val="361974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871344"/>
            <a:ext cx="10515600" cy="1728468"/>
          </a:xfrm>
        </p:spPr>
        <p:txBody>
          <a:bodyPr>
            <a:normAutofit lnSpcReduction="10000"/>
          </a:bodyPr>
          <a:lstStyle/>
          <a:p>
            <a:r>
              <a:rPr lang="en-GB" dirty="0"/>
              <a:t>Lists are mutable; i.e. their contents can be </a:t>
            </a:r>
            <a:r>
              <a:rPr lang="en-GB" dirty="0" smtClean="0"/>
              <a:t>changed. This can be done in a number of ways.</a:t>
            </a:r>
          </a:p>
          <a:p>
            <a:r>
              <a:rPr lang="en-GB" dirty="0" smtClean="0"/>
              <a:t>With the use of an index to replace a current element with a new one.</a:t>
            </a:r>
            <a:endParaRPr lang="en-GB" dirty="0"/>
          </a:p>
          <a:p>
            <a:endParaRPr lang="en-GB" dirty="0"/>
          </a:p>
        </p:txBody>
      </p:sp>
      <p:pic>
        <p:nvPicPr>
          <p:cNvPr id="4" name="Picture 3"/>
          <p:cNvPicPr>
            <a:picLocks noChangeAspect="1"/>
          </p:cNvPicPr>
          <p:nvPr/>
        </p:nvPicPr>
        <p:blipFill>
          <a:blip r:embed="rId2"/>
          <a:stretch>
            <a:fillRect/>
          </a:stretch>
        </p:blipFill>
        <p:spPr>
          <a:xfrm>
            <a:off x="1450657" y="3599812"/>
            <a:ext cx="5464324" cy="1535430"/>
          </a:xfrm>
          <a:prstGeom prst="rect">
            <a:avLst/>
          </a:prstGeom>
        </p:spPr>
      </p:pic>
      <p:pic>
        <p:nvPicPr>
          <p:cNvPr id="5" name="Picture 4"/>
          <p:cNvPicPr>
            <a:picLocks noChangeAspect="1"/>
          </p:cNvPicPr>
          <p:nvPr/>
        </p:nvPicPr>
        <p:blipFill>
          <a:blip r:embed="rId3"/>
          <a:stretch>
            <a:fillRect/>
          </a:stretch>
        </p:blipFill>
        <p:spPr>
          <a:xfrm>
            <a:off x="7071438" y="3525974"/>
            <a:ext cx="4894819" cy="921068"/>
          </a:xfrm>
          <a:prstGeom prst="rect">
            <a:avLst/>
          </a:prstGeom>
        </p:spPr>
      </p:pic>
      <p:sp>
        <p:nvSpPr>
          <p:cNvPr id="7" name="TextBox 6"/>
          <p:cNvSpPr txBox="1"/>
          <p:nvPr/>
        </p:nvSpPr>
        <p:spPr>
          <a:xfrm>
            <a:off x="883920" y="339368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6504701" y="345224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4" name="Title 1"/>
          <p:cNvSpPr>
            <a:spLocks noGrp="1"/>
          </p:cNvSpPr>
          <p:nvPr>
            <p:ph type="title"/>
          </p:nvPr>
        </p:nvSpPr>
        <p:spPr>
          <a:xfrm>
            <a:off x="838200" y="365125"/>
            <a:ext cx="10515600" cy="1325563"/>
          </a:xfrm>
        </p:spPr>
        <p:txBody>
          <a:bodyPr/>
          <a:lstStyle/>
          <a:p>
            <a:r>
              <a:rPr lang="en-GB" dirty="0" smtClean="0"/>
              <a:t>Adding elements to a list</a:t>
            </a:r>
            <a:endParaRPr lang="en-GB" dirty="0"/>
          </a:p>
        </p:txBody>
      </p:sp>
      <p:sp>
        <p:nvSpPr>
          <p:cNvPr id="9" name="Content Placeholder 2"/>
          <p:cNvSpPr txBox="1">
            <a:spLocks/>
          </p:cNvSpPr>
          <p:nvPr/>
        </p:nvSpPr>
        <p:spPr>
          <a:xfrm>
            <a:off x="883920" y="5278865"/>
            <a:ext cx="10515600" cy="1728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Replace the second element in your string with the integer 2.</a:t>
            </a:r>
          </a:p>
          <a:p>
            <a:endParaRPr lang="en-GB" dirty="0"/>
          </a:p>
        </p:txBody>
      </p:sp>
    </p:spTree>
    <p:extLst>
      <p:ext uri="{BB962C8B-B14F-4D97-AF65-F5344CB8AC3E}">
        <p14:creationId xmlns:p14="http://schemas.microsoft.com/office/powerpoint/2010/main" val="82840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705571" y="1250768"/>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You can use the </a:t>
            </a:r>
            <a:r>
              <a:rPr lang="en-GB" dirty="0" smtClean="0">
                <a:solidFill>
                  <a:schemeClr val="accent5">
                    <a:lumMod val="75000"/>
                  </a:schemeClr>
                </a:solidFill>
                <a:latin typeface="Agency FB" panose="020B0503020202020204" pitchFamily="34" charset="0"/>
              </a:rPr>
              <a:t>insert() </a:t>
            </a:r>
            <a:r>
              <a:rPr lang="en-GB" dirty="0" smtClean="0"/>
              <a:t>function in order to add an element to a list at a specific indexed location, without overwriting any of the original elements.</a:t>
            </a:r>
            <a:endParaRPr lang="en-GB" dirty="0"/>
          </a:p>
        </p:txBody>
      </p:sp>
      <p:pic>
        <p:nvPicPr>
          <p:cNvPr id="9" name="Picture 8"/>
          <p:cNvPicPr>
            <a:picLocks noChangeAspect="1"/>
          </p:cNvPicPr>
          <p:nvPr/>
        </p:nvPicPr>
        <p:blipFill>
          <a:blip r:embed="rId2"/>
          <a:stretch>
            <a:fillRect/>
          </a:stretch>
        </p:blipFill>
        <p:spPr>
          <a:xfrm>
            <a:off x="1272308" y="2588352"/>
            <a:ext cx="4679068" cy="1232347"/>
          </a:xfrm>
          <a:prstGeom prst="rect">
            <a:avLst/>
          </a:prstGeom>
        </p:spPr>
      </p:pic>
      <p:pic>
        <p:nvPicPr>
          <p:cNvPr id="10" name="Picture 9"/>
          <p:cNvPicPr>
            <a:picLocks noChangeAspect="1"/>
          </p:cNvPicPr>
          <p:nvPr/>
        </p:nvPicPr>
        <p:blipFill>
          <a:blip r:embed="rId3"/>
          <a:stretch>
            <a:fillRect/>
          </a:stretch>
        </p:blipFill>
        <p:spPr>
          <a:xfrm>
            <a:off x="6846848" y="2864888"/>
            <a:ext cx="4987300" cy="679274"/>
          </a:xfrm>
          <a:prstGeom prst="rect">
            <a:avLst/>
          </a:prstGeom>
        </p:spPr>
      </p:pic>
      <p:sp>
        <p:nvSpPr>
          <p:cNvPr id="11" name="TextBox 10"/>
          <p:cNvSpPr txBox="1"/>
          <p:nvPr/>
        </p:nvSpPr>
        <p:spPr>
          <a:xfrm>
            <a:off x="711285" y="2449106"/>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2" name="TextBox 11"/>
          <p:cNvSpPr txBox="1"/>
          <p:nvPr/>
        </p:nvSpPr>
        <p:spPr>
          <a:xfrm>
            <a:off x="6169895" y="257760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3" name="Content Placeholder 2"/>
          <p:cNvSpPr txBox="1">
            <a:spLocks/>
          </p:cNvSpPr>
          <p:nvPr/>
        </p:nvSpPr>
        <p:spPr>
          <a:xfrm>
            <a:off x="705571" y="3892724"/>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Use </a:t>
            </a:r>
            <a:r>
              <a:rPr lang="en-GB" dirty="0">
                <a:solidFill>
                  <a:schemeClr val="accent5">
                    <a:lumMod val="75000"/>
                  </a:schemeClr>
                </a:solidFill>
                <a:latin typeface="Agency FB" panose="020B0503020202020204" pitchFamily="34" charset="0"/>
              </a:rPr>
              <a:t>insert</a:t>
            </a:r>
            <a:r>
              <a:rPr lang="en-GB" dirty="0" smtClean="0">
                <a:solidFill>
                  <a:schemeClr val="accent5">
                    <a:lumMod val="75000"/>
                  </a:schemeClr>
                </a:solidFill>
                <a:latin typeface="Agency FB" panose="020B0503020202020204" pitchFamily="34" charset="0"/>
              </a:rPr>
              <a:t>() </a:t>
            </a:r>
            <a:r>
              <a:rPr lang="en-GB" dirty="0" smtClean="0">
                <a:solidFill>
                  <a:schemeClr val="accent2">
                    <a:lumMod val="50000"/>
                  </a:schemeClr>
                </a:solidFill>
              </a:rPr>
              <a:t>to put the integer 3 after the 2 that you just added to your string. </a:t>
            </a:r>
            <a:endParaRPr lang="en-GB" dirty="0">
              <a:solidFill>
                <a:schemeClr val="accent2">
                  <a:lumMod val="50000"/>
                </a:schemeClr>
              </a:solidFill>
            </a:endParaRPr>
          </a:p>
        </p:txBody>
      </p:sp>
    </p:spTree>
    <p:extLst>
      <p:ext uri="{BB962C8B-B14F-4D97-AF65-F5344CB8AC3E}">
        <p14:creationId xmlns:p14="http://schemas.microsoft.com/office/powerpoint/2010/main" val="175876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93575" y="1809635"/>
            <a:ext cx="10515600" cy="734695"/>
          </a:xfrm>
        </p:spPr>
        <p:txBody>
          <a:bodyPr/>
          <a:lstStyle/>
          <a:p>
            <a:r>
              <a:rPr lang="en-GB" dirty="0" smtClean="0"/>
              <a:t>You can add an element to the end of a list using the </a:t>
            </a:r>
            <a:r>
              <a:rPr lang="en-GB" dirty="0" smtClean="0">
                <a:solidFill>
                  <a:schemeClr val="accent5">
                    <a:lumMod val="75000"/>
                  </a:schemeClr>
                </a:solidFill>
                <a:latin typeface="Agency FB" panose="020B0503020202020204" pitchFamily="34" charset="0"/>
              </a:rPr>
              <a:t>append() </a:t>
            </a:r>
            <a:r>
              <a:rPr lang="en-GB" dirty="0" smtClean="0"/>
              <a:t>function.</a:t>
            </a:r>
            <a:endParaRPr lang="en-GB" dirty="0"/>
          </a:p>
        </p:txBody>
      </p:sp>
      <p:pic>
        <p:nvPicPr>
          <p:cNvPr id="5" name="Picture 4"/>
          <p:cNvPicPr>
            <a:picLocks noChangeAspect="1"/>
          </p:cNvPicPr>
          <p:nvPr/>
        </p:nvPicPr>
        <p:blipFill>
          <a:blip r:embed="rId2"/>
          <a:stretch>
            <a:fillRect/>
          </a:stretch>
        </p:blipFill>
        <p:spPr>
          <a:xfrm>
            <a:off x="1362230" y="2544330"/>
            <a:ext cx="5280660" cy="1440180"/>
          </a:xfrm>
          <a:prstGeom prst="rect">
            <a:avLst/>
          </a:prstGeom>
        </p:spPr>
      </p:pic>
      <p:pic>
        <p:nvPicPr>
          <p:cNvPr id="6" name="Picture 5"/>
          <p:cNvPicPr>
            <a:picLocks noChangeAspect="1"/>
          </p:cNvPicPr>
          <p:nvPr/>
        </p:nvPicPr>
        <p:blipFill>
          <a:blip r:embed="rId3"/>
          <a:stretch>
            <a:fillRect/>
          </a:stretch>
        </p:blipFill>
        <p:spPr>
          <a:xfrm>
            <a:off x="7209627" y="2614755"/>
            <a:ext cx="4688840" cy="811530"/>
          </a:xfrm>
          <a:prstGeom prst="rect">
            <a:avLst/>
          </a:prstGeom>
        </p:spPr>
      </p:pic>
      <p:sp>
        <p:nvSpPr>
          <p:cNvPr id="7" name="TextBox 6"/>
          <p:cNvSpPr txBox="1"/>
          <p:nvPr/>
        </p:nvSpPr>
        <p:spPr>
          <a:xfrm>
            <a:off x="795493" y="243574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6416274" y="249429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9" name="Content Placeholder 2"/>
          <p:cNvSpPr txBox="1">
            <a:spLocks/>
          </p:cNvSpPr>
          <p:nvPr/>
        </p:nvSpPr>
        <p:spPr>
          <a:xfrm>
            <a:off x="693575" y="4329330"/>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Use </a:t>
            </a:r>
            <a:r>
              <a:rPr lang="en-GB" dirty="0" smtClean="0">
                <a:solidFill>
                  <a:schemeClr val="accent5">
                    <a:lumMod val="75000"/>
                  </a:schemeClr>
                </a:solidFill>
                <a:latin typeface="Agency FB" panose="020B0503020202020204" pitchFamily="34" charset="0"/>
              </a:rPr>
              <a:t>append() </a:t>
            </a:r>
            <a:r>
              <a:rPr lang="en-GB" dirty="0" smtClean="0">
                <a:solidFill>
                  <a:schemeClr val="accent2">
                    <a:lumMod val="50000"/>
                  </a:schemeClr>
                </a:solidFill>
              </a:rPr>
              <a:t>to add the string “end” as the last element in your list.</a:t>
            </a:r>
            <a:endParaRPr lang="en-GB" dirty="0">
              <a:solidFill>
                <a:schemeClr val="accent2">
                  <a:lumMod val="50000"/>
                </a:schemeClr>
              </a:solidFill>
            </a:endParaRPr>
          </a:p>
        </p:txBody>
      </p:sp>
    </p:spTree>
    <p:extLst>
      <p:ext uri="{BB962C8B-B14F-4D97-AF65-F5344CB8AC3E}">
        <p14:creationId xmlns:p14="http://schemas.microsoft.com/office/powerpoint/2010/main" val="1740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Removing elements from a list</a:t>
            </a:r>
            <a:endParaRPr lang="en-GB" dirty="0"/>
          </a:p>
        </p:txBody>
      </p:sp>
      <p:sp>
        <p:nvSpPr>
          <p:cNvPr id="3" name="Content Placeholder 2"/>
          <p:cNvSpPr>
            <a:spLocks noGrp="1"/>
          </p:cNvSpPr>
          <p:nvPr>
            <p:ph idx="1"/>
          </p:nvPr>
        </p:nvSpPr>
        <p:spPr>
          <a:xfrm>
            <a:off x="838200" y="1553174"/>
            <a:ext cx="10515600" cy="1466215"/>
          </a:xfrm>
        </p:spPr>
        <p:txBody>
          <a:bodyPr/>
          <a:lstStyle/>
          <a:p>
            <a:r>
              <a:rPr lang="en-GB" dirty="0" smtClean="0"/>
              <a:t>You can remove an element from a list based upon the element value.</a:t>
            </a:r>
          </a:p>
          <a:p>
            <a:r>
              <a:rPr lang="en-GB" dirty="0" smtClean="0"/>
              <a:t>Remember: If there is more than one element with this value, only the first occurrence will be removed.</a:t>
            </a:r>
            <a:endParaRPr lang="en-GB" dirty="0"/>
          </a:p>
        </p:txBody>
      </p:sp>
      <p:pic>
        <p:nvPicPr>
          <p:cNvPr id="4" name="Picture 3"/>
          <p:cNvPicPr>
            <a:picLocks noChangeAspect="1"/>
          </p:cNvPicPr>
          <p:nvPr/>
        </p:nvPicPr>
        <p:blipFill>
          <a:blip r:embed="rId2"/>
          <a:stretch>
            <a:fillRect/>
          </a:stretch>
        </p:blipFill>
        <p:spPr>
          <a:xfrm>
            <a:off x="1346969" y="3772854"/>
            <a:ext cx="4520431" cy="1191578"/>
          </a:xfrm>
          <a:prstGeom prst="rect">
            <a:avLst/>
          </a:prstGeom>
        </p:spPr>
      </p:pic>
      <p:pic>
        <p:nvPicPr>
          <p:cNvPr id="5" name="Picture 4"/>
          <p:cNvPicPr>
            <a:picLocks noChangeAspect="1"/>
          </p:cNvPicPr>
          <p:nvPr/>
        </p:nvPicPr>
        <p:blipFill>
          <a:blip r:embed="rId3"/>
          <a:stretch>
            <a:fillRect/>
          </a:stretch>
        </p:blipFill>
        <p:spPr>
          <a:xfrm>
            <a:off x="7103745" y="3793808"/>
            <a:ext cx="3790386" cy="770573"/>
          </a:xfrm>
          <a:prstGeom prst="rect">
            <a:avLst/>
          </a:prstGeom>
        </p:spPr>
      </p:pic>
      <p:sp>
        <p:nvSpPr>
          <p:cNvPr id="6" name="TextBox 5"/>
          <p:cNvSpPr txBox="1"/>
          <p:nvPr/>
        </p:nvSpPr>
        <p:spPr>
          <a:xfrm>
            <a:off x="838200" y="352231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6458981" y="3580863"/>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4172523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75360" y="1443993"/>
            <a:ext cx="10515600" cy="1002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It is better practice to remove elements by their index using the </a:t>
            </a:r>
            <a:r>
              <a:rPr lang="en-GB" dirty="0" smtClean="0">
                <a:solidFill>
                  <a:schemeClr val="accent5">
                    <a:lumMod val="75000"/>
                  </a:schemeClr>
                </a:solidFill>
                <a:latin typeface="Agency FB" panose="020B0503020202020204" pitchFamily="34" charset="0"/>
              </a:rPr>
              <a:t>del</a:t>
            </a:r>
            <a:r>
              <a:rPr lang="en-GB" dirty="0" smtClean="0">
                <a:latin typeface="Agency FB" panose="020B0503020202020204" pitchFamily="34" charset="0"/>
              </a:rPr>
              <a:t> </a:t>
            </a:r>
            <a:r>
              <a:rPr lang="en-GB" dirty="0" smtClean="0"/>
              <a:t>function.</a:t>
            </a:r>
            <a:endParaRPr lang="en-GB" dirty="0"/>
          </a:p>
        </p:txBody>
      </p:sp>
      <p:pic>
        <p:nvPicPr>
          <p:cNvPr id="5" name="Picture 4"/>
          <p:cNvPicPr>
            <a:picLocks noChangeAspect="1"/>
          </p:cNvPicPr>
          <p:nvPr/>
        </p:nvPicPr>
        <p:blipFill>
          <a:blip r:embed="rId2"/>
          <a:stretch>
            <a:fillRect/>
          </a:stretch>
        </p:blipFill>
        <p:spPr>
          <a:xfrm>
            <a:off x="1656397" y="2963227"/>
            <a:ext cx="3797263" cy="1496379"/>
          </a:xfrm>
          <a:prstGeom prst="rect">
            <a:avLst/>
          </a:prstGeom>
        </p:spPr>
      </p:pic>
      <p:pic>
        <p:nvPicPr>
          <p:cNvPr id="6" name="Picture 5"/>
          <p:cNvPicPr>
            <a:picLocks noChangeAspect="1"/>
          </p:cNvPicPr>
          <p:nvPr/>
        </p:nvPicPr>
        <p:blipFill>
          <a:blip r:embed="rId3"/>
          <a:stretch>
            <a:fillRect/>
          </a:stretch>
        </p:blipFill>
        <p:spPr>
          <a:xfrm>
            <a:off x="7455217" y="2963227"/>
            <a:ext cx="3672269" cy="992505"/>
          </a:xfrm>
          <a:prstGeom prst="rect">
            <a:avLst/>
          </a:prstGeom>
        </p:spPr>
      </p:pic>
      <p:sp>
        <p:nvSpPr>
          <p:cNvPr id="7" name="TextBox 6"/>
          <p:cNvSpPr txBox="1"/>
          <p:nvPr/>
        </p:nvSpPr>
        <p:spPr>
          <a:xfrm>
            <a:off x="1089660" y="280415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6710441" y="286271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9" name="Content Placeholder 2"/>
          <p:cNvSpPr txBox="1">
            <a:spLocks/>
          </p:cNvSpPr>
          <p:nvPr/>
        </p:nvSpPr>
        <p:spPr>
          <a:xfrm>
            <a:off x="975360" y="5223213"/>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Use </a:t>
            </a:r>
            <a:r>
              <a:rPr lang="en-GB" dirty="0" smtClean="0">
                <a:solidFill>
                  <a:schemeClr val="accent5">
                    <a:lumMod val="75000"/>
                  </a:schemeClr>
                </a:solidFill>
                <a:latin typeface="Agency FB" panose="020B0503020202020204" pitchFamily="34" charset="0"/>
              </a:rPr>
              <a:t>del </a:t>
            </a:r>
            <a:r>
              <a:rPr lang="en-GB" dirty="0" smtClean="0">
                <a:solidFill>
                  <a:schemeClr val="accent2">
                    <a:lumMod val="50000"/>
                  </a:schemeClr>
                </a:solidFill>
              </a:rPr>
              <a:t>to remove the 3 that you added to the list earlier.</a:t>
            </a:r>
            <a:endParaRPr lang="en-GB" dirty="0">
              <a:solidFill>
                <a:schemeClr val="accent2">
                  <a:lumMod val="50000"/>
                </a:schemeClr>
              </a:solidFill>
            </a:endParaRPr>
          </a:p>
        </p:txBody>
      </p:sp>
    </p:spTree>
    <p:extLst>
      <p:ext uri="{BB962C8B-B14F-4D97-AF65-F5344CB8AC3E}">
        <p14:creationId xmlns:p14="http://schemas.microsoft.com/office/powerpoint/2010/main" val="376935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introduction to coding with Python</a:t>
            </a:r>
            <a:endParaRPr lang="en-GB" dirty="0"/>
          </a:p>
        </p:txBody>
      </p:sp>
      <p:pic>
        <p:nvPicPr>
          <p:cNvPr id="5" name="Picture 4"/>
          <p:cNvPicPr>
            <a:picLocks noChangeAspect="1"/>
          </p:cNvPicPr>
          <p:nvPr/>
        </p:nvPicPr>
        <p:blipFill>
          <a:blip r:embed="rId2"/>
          <a:stretch>
            <a:fillRect/>
          </a:stretch>
        </p:blipFill>
        <p:spPr>
          <a:xfrm>
            <a:off x="2675911" y="1608310"/>
            <a:ext cx="5932630" cy="4340466"/>
          </a:xfrm>
          <a:prstGeom prst="rect">
            <a:avLst/>
          </a:prstGeom>
        </p:spPr>
      </p:pic>
      <p:sp>
        <p:nvSpPr>
          <p:cNvPr id="6" name="TextBox 5"/>
          <p:cNvSpPr txBox="1"/>
          <p:nvPr/>
        </p:nvSpPr>
        <p:spPr>
          <a:xfrm>
            <a:off x="3092615" y="6038289"/>
            <a:ext cx="5099222" cy="369332"/>
          </a:xfrm>
          <a:prstGeom prst="rect">
            <a:avLst/>
          </a:prstGeom>
          <a:noFill/>
        </p:spPr>
        <p:txBody>
          <a:bodyPr wrap="square" rtlCol="0">
            <a:spAutoFit/>
          </a:bodyPr>
          <a:lstStyle/>
          <a:p>
            <a:r>
              <a:rPr lang="en-GB" dirty="0" smtClean="0"/>
              <a:t>An introductory coding course with Python…</a:t>
            </a:r>
            <a:endParaRPr lang="en-GB" dirty="0"/>
          </a:p>
        </p:txBody>
      </p:sp>
    </p:spTree>
    <p:extLst>
      <p:ext uri="{BB962C8B-B14F-4D97-AF65-F5344CB8AC3E}">
        <p14:creationId xmlns:p14="http://schemas.microsoft.com/office/powerpoint/2010/main" val="2348325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loops</a:t>
            </a:r>
            <a:endParaRPr lang="en-GB" dirty="0"/>
          </a:p>
        </p:txBody>
      </p:sp>
      <p:sp>
        <p:nvSpPr>
          <p:cNvPr id="3" name="Content Placeholder 2"/>
          <p:cNvSpPr>
            <a:spLocks noGrp="1"/>
          </p:cNvSpPr>
          <p:nvPr>
            <p:ph idx="1"/>
          </p:nvPr>
        </p:nvSpPr>
        <p:spPr/>
        <p:txBody>
          <a:bodyPr/>
          <a:lstStyle/>
          <a:p>
            <a:r>
              <a:rPr lang="en-GB" dirty="0" smtClean="0"/>
              <a:t>The for loop is used to iterate over elements in a sequence, and is often used when you have a piece of code that you want to repeat a number of times.</a:t>
            </a:r>
          </a:p>
          <a:p>
            <a:r>
              <a:rPr lang="en-GB" dirty="0" smtClean="0"/>
              <a:t>For loops essentially say:</a:t>
            </a:r>
            <a:br>
              <a:rPr lang="en-GB" dirty="0" smtClean="0"/>
            </a:br>
            <a:r>
              <a:rPr lang="en-GB" dirty="0" smtClean="0"/>
              <a:t/>
            </a:r>
            <a:br>
              <a:rPr lang="en-GB" dirty="0" smtClean="0"/>
            </a:br>
            <a:r>
              <a:rPr lang="en-GB" dirty="0" smtClean="0"/>
              <a:t>		</a:t>
            </a:r>
            <a:r>
              <a:rPr lang="en-GB" i="1" dirty="0" smtClean="0"/>
              <a:t>“For all elements in a sequence, do something”</a:t>
            </a:r>
            <a:endParaRPr lang="en-GB" i="1" dirty="0"/>
          </a:p>
        </p:txBody>
      </p:sp>
    </p:spTree>
    <p:extLst>
      <p:ext uri="{BB962C8B-B14F-4D97-AF65-F5344CB8AC3E}">
        <p14:creationId xmlns:p14="http://schemas.microsoft.com/office/powerpoint/2010/main" val="2401729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a:t>
            </a:r>
            <a:endParaRPr lang="en-GB" dirty="0"/>
          </a:p>
        </p:txBody>
      </p:sp>
      <p:sp>
        <p:nvSpPr>
          <p:cNvPr id="6" name="TextBox 5"/>
          <p:cNvSpPr txBox="1"/>
          <p:nvPr/>
        </p:nvSpPr>
        <p:spPr>
          <a:xfrm>
            <a:off x="838200" y="1778150"/>
            <a:ext cx="5562600"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We have a list of species:</a:t>
            </a:r>
            <a:endParaRPr lang="en-GB" sz="2400" dirty="0"/>
          </a:p>
        </p:txBody>
      </p:sp>
      <p:sp>
        <p:nvSpPr>
          <p:cNvPr id="7" name="TextBox 6"/>
          <p:cNvSpPr txBox="1"/>
          <p:nvPr/>
        </p:nvSpPr>
        <p:spPr>
          <a:xfrm>
            <a:off x="758756" y="3375497"/>
            <a:ext cx="10848358" cy="1200329"/>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The command underneath the list then cycles through each entry in the species list and prints the animal’s name to the screen. Note: The </a:t>
            </a:r>
            <a:r>
              <a:rPr lang="en-GB" sz="2400" dirty="0" err="1" smtClean="0">
                <a:solidFill>
                  <a:schemeClr val="accent5">
                    <a:lumMod val="75000"/>
                  </a:schemeClr>
                </a:solidFill>
                <a:latin typeface="Agency FB" panose="020B0503020202020204" pitchFamily="34" charset="0"/>
              </a:rPr>
              <a:t>i</a:t>
            </a:r>
            <a:r>
              <a:rPr lang="en-GB" sz="2400" dirty="0" smtClean="0"/>
              <a:t> is quite arbitrary. You could just as easily replace it with ‘animal’, ‘t’, or anything else.</a:t>
            </a:r>
            <a:endParaRPr lang="en-GB" sz="2400" dirty="0"/>
          </a:p>
        </p:txBody>
      </p:sp>
      <p:pic>
        <p:nvPicPr>
          <p:cNvPr id="8" name="Picture 7"/>
          <p:cNvPicPr>
            <a:picLocks noChangeAspect="1"/>
          </p:cNvPicPr>
          <p:nvPr/>
        </p:nvPicPr>
        <p:blipFill>
          <a:blip r:embed="rId2"/>
          <a:stretch>
            <a:fillRect/>
          </a:stretch>
        </p:blipFill>
        <p:spPr>
          <a:xfrm>
            <a:off x="970005" y="4689821"/>
            <a:ext cx="2313562" cy="1823271"/>
          </a:xfrm>
          <a:prstGeom prst="rect">
            <a:avLst/>
          </a:prstGeom>
        </p:spPr>
      </p:pic>
      <p:pic>
        <p:nvPicPr>
          <p:cNvPr id="3" name="Picture 2"/>
          <p:cNvPicPr>
            <a:picLocks noChangeAspect="1"/>
          </p:cNvPicPr>
          <p:nvPr/>
        </p:nvPicPr>
        <p:blipFill>
          <a:blip r:embed="rId3"/>
          <a:stretch>
            <a:fillRect/>
          </a:stretch>
        </p:blipFill>
        <p:spPr>
          <a:xfrm>
            <a:off x="1049779" y="2469518"/>
            <a:ext cx="7581900" cy="676275"/>
          </a:xfrm>
          <a:prstGeom prst="rect">
            <a:avLst/>
          </a:prstGeom>
        </p:spPr>
      </p:pic>
    </p:spTree>
    <p:extLst>
      <p:ext uri="{BB962C8B-B14F-4D97-AF65-F5344CB8AC3E}">
        <p14:creationId xmlns:p14="http://schemas.microsoft.com/office/powerpoint/2010/main" val="572394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a:t>
            </a:r>
            <a:endParaRPr lang="en-GB" dirty="0"/>
          </a:p>
        </p:txBody>
      </p:sp>
      <p:sp>
        <p:nvSpPr>
          <p:cNvPr id="3" name="Content Placeholder 2"/>
          <p:cNvSpPr>
            <a:spLocks noGrp="1"/>
          </p:cNvSpPr>
          <p:nvPr>
            <p:ph idx="1"/>
          </p:nvPr>
        </p:nvSpPr>
        <p:spPr>
          <a:xfrm>
            <a:off x="838200" y="1825625"/>
            <a:ext cx="10515600" cy="810571"/>
          </a:xfrm>
        </p:spPr>
        <p:txBody>
          <a:bodyPr>
            <a:normAutofit lnSpcReduction="10000"/>
          </a:bodyPr>
          <a:lstStyle/>
          <a:p>
            <a:r>
              <a:rPr lang="en-GB" dirty="0" smtClean="0"/>
              <a:t>We can also use for loops for operations other than printing to a screen. For example:</a:t>
            </a:r>
            <a:endParaRPr lang="en-GB" dirty="0"/>
          </a:p>
        </p:txBody>
      </p:sp>
      <p:pic>
        <p:nvPicPr>
          <p:cNvPr id="5" name="Picture 4"/>
          <p:cNvPicPr>
            <a:picLocks noChangeAspect="1"/>
          </p:cNvPicPr>
          <p:nvPr/>
        </p:nvPicPr>
        <p:blipFill>
          <a:blip r:embed="rId2"/>
          <a:stretch>
            <a:fillRect/>
          </a:stretch>
        </p:blipFill>
        <p:spPr>
          <a:xfrm>
            <a:off x="1119390" y="4311515"/>
            <a:ext cx="3003839" cy="1017048"/>
          </a:xfrm>
          <a:prstGeom prst="rect">
            <a:avLst/>
          </a:prstGeom>
        </p:spPr>
      </p:pic>
      <p:sp>
        <p:nvSpPr>
          <p:cNvPr id="6" name="Content Placeholder 2"/>
          <p:cNvSpPr txBox="1">
            <a:spLocks/>
          </p:cNvSpPr>
          <p:nvPr/>
        </p:nvSpPr>
        <p:spPr>
          <a:xfrm>
            <a:off x="838200" y="5328563"/>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Using the list you made a moment ago, use a for loop to print each element of the list to the screen in turn.</a:t>
            </a:r>
            <a:endParaRPr lang="en-GB" dirty="0">
              <a:solidFill>
                <a:schemeClr val="accent2">
                  <a:lumMod val="50000"/>
                </a:schemeClr>
              </a:solidFill>
            </a:endParaRPr>
          </a:p>
        </p:txBody>
      </p:sp>
      <p:pic>
        <p:nvPicPr>
          <p:cNvPr id="7" name="Picture 6"/>
          <p:cNvPicPr>
            <a:picLocks noChangeAspect="1"/>
          </p:cNvPicPr>
          <p:nvPr/>
        </p:nvPicPr>
        <p:blipFill>
          <a:blip r:embed="rId3"/>
          <a:stretch>
            <a:fillRect/>
          </a:stretch>
        </p:blipFill>
        <p:spPr>
          <a:xfrm>
            <a:off x="1081514" y="2726577"/>
            <a:ext cx="4285299" cy="1278859"/>
          </a:xfrm>
          <a:prstGeom prst="rect">
            <a:avLst/>
          </a:prstGeom>
        </p:spPr>
      </p:pic>
    </p:spTree>
    <p:extLst>
      <p:ext uri="{BB962C8B-B14F-4D97-AF65-F5344CB8AC3E}">
        <p14:creationId xmlns:p14="http://schemas.microsoft.com/office/powerpoint/2010/main" val="262650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807" y="-80408"/>
            <a:ext cx="10515600" cy="1325563"/>
          </a:xfrm>
        </p:spPr>
        <p:txBody>
          <a:bodyPr/>
          <a:lstStyle/>
          <a:p>
            <a:r>
              <a:rPr lang="en-GB" dirty="0" smtClean="0"/>
              <a:t>The </a:t>
            </a:r>
            <a:r>
              <a:rPr lang="en-GB" dirty="0" smtClean="0">
                <a:latin typeface="Agency FB" panose="020B0503020202020204" pitchFamily="34" charset="0"/>
              </a:rPr>
              <a:t>range()</a:t>
            </a:r>
            <a:r>
              <a:rPr lang="en-GB" dirty="0" smtClean="0"/>
              <a:t> function</a:t>
            </a:r>
            <a:endParaRPr lang="en-GB" dirty="0"/>
          </a:p>
        </p:txBody>
      </p:sp>
      <p:sp>
        <p:nvSpPr>
          <p:cNvPr id="3" name="Content Placeholder 2"/>
          <p:cNvSpPr>
            <a:spLocks noGrp="1"/>
          </p:cNvSpPr>
          <p:nvPr>
            <p:ph idx="1"/>
          </p:nvPr>
        </p:nvSpPr>
        <p:spPr>
          <a:xfrm>
            <a:off x="869749" y="992244"/>
            <a:ext cx="10737716" cy="1347473"/>
          </a:xfrm>
        </p:spPr>
        <p:txBody>
          <a:bodyPr>
            <a:normAutofit/>
          </a:bodyPr>
          <a:lstStyle/>
          <a:p>
            <a:r>
              <a:rPr lang="en-GB" sz="2400" dirty="0" smtClean="0"/>
              <a:t>The </a:t>
            </a:r>
            <a:r>
              <a:rPr lang="en-GB" sz="2400" dirty="0" smtClean="0">
                <a:solidFill>
                  <a:schemeClr val="accent5">
                    <a:lumMod val="75000"/>
                  </a:schemeClr>
                </a:solidFill>
                <a:latin typeface="Agency FB" panose="020B0503020202020204" pitchFamily="34" charset="0"/>
              </a:rPr>
              <a:t>range() </a:t>
            </a:r>
            <a:r>
              <a:rPr lang="en-GB" sz="2400" dirty="0" smtClean="0"/>
              <a:t>function generates a list of numbers, which is generally used to iterate over within for loops.</a:t>
            </a:r>
          </a:p>
          <a:p>
            <a:r>
              <a:rPr lang="en-GB" sz="2400" dirty="0" smtClean="0"/>
              <a:t>The </a:t>
            </a:r>
            <a:r>
              <a:rPr lang="en-GB" sz="2400" dirty="0" smtClean="0">
                <a:solidFill>
                  <a:schemeClr val="accent5">
                    <a:lumMod val="75000"/>
                  </a:schemeClr>
                </a:solidFill>
                <a:latin typeface="Agency FB" panose="020B0503020202020204" pitchFamily="34" charset="0"/>
              </a:rPr>
              <a:t>range() </a:t>
            </a:r>
            <a:r>
              <a:rPr lang="en-GB" sz="2400" dirty="0" smtClean="0"/>
              <a:t>function has two sets of parameters to follow:</a:t>
            </a:r>
            <a:endParaRPr lang="en-GB" sz="2400" dirty="0"/>
          </a:p>
        </p:txBody>
      </p:sp>
      <p:sp>
        <p:nvSpPr>
          <p:cNvPr id="7" name="TextBox 6"/>
          <p:cNvSpPr txBox="1"/>
          <p:nvPr/>
        </p:nvSpPr>
        <p:spPr>
          <a:xfrm>
            <a:off x="1185340" y="2212040"/>
            <a:ext cx="4727642" cy="1200329"/>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range(stop)</a:t>
            </a:r>
          </a:p>
          <a:p>
            <a:r>
              <a:rPr lang="en-GB" dirty="0" smtClean="0"/>
              <a:t>stop: Number of integers </a:t>
            </a:r>
          </a:p>
          <a:p>
            <a:r>
              <a:rPr lang="en-GB" dirty="0" smtClean="0"/>
              <a:t>(whole numbers) to generate, </a:t>
            </a:r>
          </a:p>
          <a:p>
            <a:r>
              <a:rPr lang="en-GB" dirty="0" smtClean="0"/>
              <a:t>starting from zero. </a:t>
            </a:r>
            <a:r>
              <a:rPr lang="en-GB" dirty="0" err="1" smtClean="0"/>
              <a:t>i.e</a:t>
            </a:r>
            <a:r>
              <a:rPr lang="en-GB" dirty="0" smtClean="0"/>
              <a:t>:</a:t>
            </a:r>
            <a:endParaRPr lang="en-GB" dirty="0"/>
          </a:p>
        </p:txBody>
      </p:sp>
      <p:sp>
        <p:nvSpPr>
          <p:cNvPr id="8" name="TextBox 7"/>
          <p:cNvSpPr txBox="1"/>
          <p:nvPr/>
        </p:nvSpPr>
        <p:spPr>
          <a:xfrm>
            <a:off x="5666764" y="2136974"/>
            <a:ext cx="6050072" cy="1477328"/>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range([start], stop[, step])</a:t>
            </a:r>
          </a:p>
          <a:p>
            <a:r>
              <a:rPr lang="en-GB" dirty="0" smtClean="0"/>
              <a:t>start: Starting number of the sequence.</a:t>
            </a:r>
          </a:p>
          <a:p>
            <a:r>
              <a:rPr lang="en-GB" dirty="0" smtClean="0"/>
              <a:t>stop: Generate numbers up to, but not including this number.</a:t>
            </a:r>
          </a:p>
          <a:p>
            <a:r>
              <a:rPr lang="en-GB" dirty="0" smtClean="0"/>
              <a:t>step: Difference between each number in the sequence</a:t>
            </a:r>
          </a:p>
          <a:p>
            <a:r>
              <a:rPr lang="en-GB" dirty="0" smtClean="0"/>
              <a:t>i.e.:</a:t>
            </a:r>
          </a:p>
        </p:txBody>
      </p:sp>
      <p:pic>
        <p:nvPicPr>
          <p:cNvPr id="10" name="Picture 9"/>
          <p:cNvPicPr>
            <a:picLocks noChangeAspect="1"/>
          </p:cNvPicPr>
          <p:nvPr/>
        </p:nvPicPr>
        <p:blipFill>
          <a:blip r:embed="rId2"/>
          <a:stretch>
            <a:fillRect/>
          </a:stretch>
        </p:blipFill>
        <p:spPr>
          <a:xfrm>
            <a:off x="1269785" y="4006972"/>
            <a:ext cx="1648512" cy="1272080"/>
          </a:xfrm>
          <a:prstGeom prst="rect">
            <a:avLst/>
          </a:prstGeom>
        </p:spPr>
      </p:pic>
      <p:pic>
        <p:nvPicPr>
          <p:cNvPr id="12" name="Picture 11"/>
          <p:cNvPicPr>
            <a:picLocks noChangeAspect="1"/>
          </p:cNvPicPr>
          <p:nvPr/>
        </p:nvPicPr>
        <p:blipFill>
          <a:blip r:embed="rId3"/>
          <a:stretch>
            <a:fillRect/>
          </a:stretch>
        </p:blipFill>
        <p:spPr>
          <a:xfrm>
            <a:off x="5676491" y="4241613"/>
            <a:ext cx="1706802" cy="860016"/>
          </a:xfrm>
          <a:prstGeom prst="rect">
            <a:avLst/>
          </a:prstGeom>
        </p:spPr>
      </p:pic>
      <p:pic>
        <p:nvPicPr>
          <p:cNvPr id="14" name="Picture 13"/>
          <p:cNvPicPr>
            <a:picLocks noChangeAspect="1"/>
          </p:cNvPicPr>
          <p:nvPr/>
        </p:nvPicPr>
        <p:blipFill>
          <a:blip r:embed="rId4"/>
          <a:stretch>
            <a:fillRect/>
          </a:stretch>
        </p:blipFill>
        <p:spPr>
          <a:xfrm>
            <a:off x="9229243" y="4143833"/>
            <a:ext cx="1555193" cy="980752"/>
          </a:xfrm>
          <a:prstGeom prst="rect">
            <a:avLst/>
          </a:prstGeom>
        </p:spPr>
      </p:pic>
      <p:sp>
        <p:nvSpPr>
          <p:cNvPr id="15" name="TextBox 14"/>
          <p:cNvSpPr txBox="1"/>
          <p:nvPr/>
        </p:nvSpPr>
        <p:spPr>
          <a:xfrm>
            <a:off x="510758" y="5124585"/>
            <a:ext cx="11455698" cy="1754326"/>
          </a:xfrm>
          <a:prstGeom prst="rect">
            <a:avLst/>
          </a:prstGeom>
          <a:noFill/>
        </p:spPr>
        <p:txBody>
          <a:bodyPr wrap="square" rtlCol="0">
            <a:spAutoFit/>
          </a:bodyPr>
          <a:lstStyle/>
          <a:p>
            <a:r>
              <a:rPr lang="en-GB" b="1" dirty="0" smtClean="0"/>
              <a:t>Note:</a:t>
            </a:r>
            <a:endParaRPr lang="en-GB" b="1" dirty="0"/>
          </a:p>
          <a:p>
            <a:pPr marL="285750" indent="-285750">
              <a:buFont typeface="Arial" panose="020B0604020202020204" pitchFamily="34" charset="0"/>
              <a:buChar char="•"/>
            </a:pPr>
            <a:r>
              <a:rPr lang="en-GB" dirty="0" smtClean="0"/>
              <a:t>All parameters must be integers.</a:t>
            </a:r>
          </a:p>
          <a:p>
            <a:pPr marL="285750" indent="-285750">
              <a:buFont typeface="Arial" panose="020B0604020202020204" pitchFamily="34" charset="0"/>
              <a:buChar char="•"/>
            </a:pPr>
            <a:r>
              <a:rPr lang="en-GB" dirty="0"/>
              <a:t>P</a:t>
            </a:r>
            <a:r>
              <a:rPr lang="en-GB" dirty="0" smtClean="0"/>
              <a:t>arameters can be positive or negative.</a:t>
            </a:r>
          </a:p>
          <a:p>
            <a:pPr marL="285750" indent="-285750">
              <a:buFont typeface="Arial" panose="020B0604020202020204" pitchFamily="34" charset="0"/>
              <a:buChar char="•"/>
            </a:pPr>
            <a:r>
              <a:rPr lang="en-GB" dirty="0" smtClean="0"/>
              <a:t>The</a:t>
            </a:r>
            <a:r>
              <a:rPr lang="en-GB" dirty="0" smtClean="0">
                <a:latin typeface="Agency FB" panose="020B0503020202020204" pitchFamily="34" charset="0"/>
              </a:rPr>
              <a:t> </a:t>
            </a:r>
            <a:r>
              <a:rPr lang="en-GB" dirty="0" smtClean="0">
                <a:solidFill>
                  <a:schemeClr val="accent5">
                    <a:lumMod val="75000"/>
                  </a:schemeClr>
                </a:solidFill>
                <a:latin typeface="Agency FB" panose="020B0503020202020204" pitchFamily="34" charset="0"/>
              </a:rPr>
              <a:t>range() </a:t>
            </a:r>
            <a:r>
              <a:rPr lang="en-GB" dirty="0" smtClean="0"/>
              <a:t>function</a:t>
            </a:r>
            <a:r>
              <a:rPr lang="en-GB" dirty="0" smtClean="0">
                <a:latin typeface="Agency FB" panose="020B0503020202020204" pitchFamily="34" charset="0"/>
              </a:rPr>
              <a:t> </a:t>
            </a:r>
            <a:r>
              <a:rPr lang="en-GB" dirty="0" smtClean="0"/>
              <a:t>(and Python in general) is 0-index based, meaning list indexes start at 0, not 1. </a:t>
            </a:r>
            <a:r>
              <a:rPr lang="en-GB" dirty="0" err="1" smtClean="0"/>
              <a:t>eg</a:t>
            </a:r>
            <a:r>
              <a:rPr lang="en-GB" dirty="0" smtClean="0"/>
              <a:t>. The syntax to access the first element of a list is </a:t>
            </a:r>
            <a:r>
              <a:rPr lang="en-GB" dirty="0" err="1" smtClean="0">
                <a:solidFill>
                  <a:schemeClr val="accent5">
                    <a:lumMod val="75000"/>
                  </a:schemeClr>
                </a:solidFill>
              </a:rPr>
              <a:t>mylist</a:t>
            </a:r>
            <a:r>
              <a:rPr lang="en-GB" dirty="0" smtClean="0">
                <a:solidFill>
                  <a:schemeClr val="accent5">
                    <a:lumMod val="75000"/>
                  </a:schemeClr>
                </a:solidFill>
              </a:rPr>
              <a:t>[0]</a:t>
            </a:r>
            <a:r>
              <a:rPr lang="en-GB" dirty="0" smtClean="0"/>
              <a:t>. Therefore the last integer generated by </a:t>
            </a:r>
            <a:r>
              <a:rPr lang="en-GB" dirty="0" smtClean="0">
                <a:solidFill>
                  <a:schemeClr val="accent5">
                    <a:lumMod val="75000"/>
                  </a:schemeClr>
                </a:solidFill>
                <a:latin typeface="Agency FB" panose="020B0503020202020204" pitchFamily="34" charset="0"/>
              </a:rPr>
              <a:t>range() </a:t>
            </a:r>
            <a:r>
              <a:rPr lang="en-GB" dirty="0" smtClean="0"/>
              <a:t>is up to, but not including, stop.</a:t>
            </a:r>
            <a:endParaRPr lang="en-GB" dirty="0"/>
          </a:p>
        </p:txBody>
      </p:sp>
      <p:pic>
        <p:nvPicPr>
          <p:cNvPr id="4" name="Picture 3"/>
          <p:cNvPicPr>
            <a:picLocks noChangeAspect="1"/>
          </p:cNvPicPr>
          <p:nvPr/>
        </p:nvPicPr>
        <p:blipFill>
          <a:blip r:embed="rId5"/>
          <a:stretch>
            <a:fillRect/>
          </a:stretch>
        </p:blipFill>
        <p:spPr>
          <a:xfrm>
            <a:off x="1185340" y="3412198"/>
            <a:ext cx="2133600" cy="533400"/>
          </a:xfrm>
          <a:prstGeom prst="rect">
            <a:avLst/>
          </a:prstGeom>
        </p:spPr>
      </p:pic>
      <p:pic>
        <p:nvPicPr>
          <p:cNvPr id="6" name="Picture 5"/>
          <p:cNvPicPr>
            <a:picLocks noChangeAspect="1"/>
          </p:cNvPicPr>
          <p:nvPr/>
        </p:nvPicPr>
        <p:blipFill>
          <a:blip r:embed="rId6"/>
          <a:stretch>
            <a:fillRect/>
          </a:stretch>
        </p:blipFill>
        <p:spPr>
          <a:xfrm>
            <a:off x="5666764" y="3624292"/>
            <a:ext cx="2362200" cy="495300"/>
          </a:xfrm>
          <a:prstGeom prst="rect">
            <a:avLst/>
          </a:prstGeom>
        </p:spPr>
      </p:pic>
      <p:pic>
        <p:nvPicPr>
          <p:cNvPr id="9" name="Picture 8"/>
          <p:cNvPicPr>
            <a:picLocks noChangeAspect="1"/>
          </p:cNvPicPr>
          <p:nvPr/>
        </p:nvPicPr>
        <p:blipFill>
          <a:blip r:embed="rId7"/>
          <a:stretch>
            <a:fillRect/>
          </a:stretch>
        </p:blipFill>
        <p:spPr>
          <a:xfrm>
            <a:off x="9174322" y="3614767"/>
            <a:ext cx="2857500" cy="504825"/>
          </a:xfrm>
          <a:prstGeom prst="rect">
            <a:avLst/>
          </a:prstGeom>
        </p:spPr>
      </p:pic>
    </p:spTree>
    <p:extLst>
      <p:ext uri="{BB962C8B-B14F-4D97-AF65-F5344CB8AC3E}">
        <p14:creationId xmlns:p14="http://schemas.microsoft.com/office/powerpoint/2010/main" val="1449411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297" y="902987"/>
            <a:ext cx="10515600" cy="472732"/>
          </a:xfrm>
        </p:spPr>
        <p:txBody>
          <a:bodyPr>
            <a:normAutofit lnSpcReduction="10000"/>
          </a:bodyPr>
          <a:lstStyle/>
          <a:p>
            <a:r>
              <a:rPr lang="en-GB" dirty="0" smtClean="0">
                <a:solidFill>
                  <a:schemeClr val="accent2">
                    <a:lumMod val="50000"/>
                  </a:schemeClr>
                </a:solidFill>
              </a:rPr>
              <a:t>Create an empty list.</a:t>
            </a:r>
            <a:endParaRPr lang="en-GB" dirty="0">
              <a:solidFill>
                <a:schemeClr val="accent2">
                  <a:lumMod val="50000"/>
                </a:schemeClr>
              </a:solidFill>
            </a:endParaRPr>
          </a:p>
        </p:txBody>
      </p:sp>
      <p:sp>
        <p:nvSpPr>
          <p:cNvPr id="4" name="Content Placeholder 2"/>
          <p:cNvSpPr txBox="1">
            <a:spLocks/>
          </p:cNvSpPr>
          <p:nvPr/>
        </p:nvSpPr>
        <p:spPr>
          <a:xfrm>
            <a:off x="772297" y="2389916"/>
            <a:ext cx="10515600" cy="472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Use the range() and append() functions to add the integers 1-20 to the empty list.</a:t>
            </a:r>
            <a:endParaRPr lang="en-GB" dirty="0">
              <a:solidFill>
                <a:schemeClr val="accent2">
                  <a:lumMod val="50000"/>
                </a:schemeClr>
              </a:solidFill>
            </a:endParaRPr>
          </a:p>
        </p:txBody>
      </p:sp>
      <p:sp>
        <p:nvSpPr>
          <p:cNvPr id="5" name="Content Placeholder 2"/>
          <p:cNvSpPr txBox="1">
            <a:spLocks/>
          </p:cNvSpPr>
          <p:nvPr/>
        </p:nvSpPr>
        <p:spPr>
          <a:xfrm>
            <a:off x="772297" y="4601775"/>
            <a:ext cx="10515600" cy="4727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Print the list to the screen, what do you have?</a:t>
            </a:r>
            <a:endParaRPr lang="en-GB" dirty="0">
              <a:solidFill>
                <a:schemeClr val="accent2">
                  <a:lumMod val="50000"/>
                </a:schemeClr>
              </a:solidFill>
            </a:endParaRPr>
          </a:p>
        </p:txBody>
      </p:sp>
      <p:pic>
        <p:nvPicPr>
          <p:cNvPr id="6" name="Picture 5"/>
          <p:cNvPicPr>
            <a:picLocks noChangeAspect="1"/>
          </p:cNvPicPr>
          <p:nvPr/>
        </p:nvPicPr>
        <p:blipFill>
          <a:blip r:embed="rId2"/>
          <a:stretch>
            <a:fillRect/>
          </a:stretch>
        </p:blipFill>
        <p:spPr>
          <a:xfrm>
            <a:off x="1174793" y="1444153"/>
            <a:ext cx="2012072" cy="318744"/>
          </a:xfrm>
          <a:prstGeom prst="rect">
            <a:avLst/>
          </a:prstGeom>
        </p:spPr>
      </p:pic>
      <p:pic>
        <p:nvPicPr>
          <p:cNvPr id="7" name="Picture 6"/>
          <p:cNvPicPr>
            <a:picLocks noChangeAspect="1"/>
          </p:cNvPicPr>
          <p:nvPr/>
        </p:nvPicPr>
        <p:blipFill>
          <a:blip r:embed="rId3"/>
          <a:stretch>
            <a:fillRect/>
          </a:stretch>
        </p:blipFill>
        <p:spPr>
          <a:xfrm>
            <a:off x="1257171" y="3436936"/>
            <a:ext cx="2972209" cy="558415"/>
          </a:xfrm>
          <a:prstGeom prst="rect">
            <a:avLst/>
          </a:prstGeom>
        </p:spPr>
      </p:pic>
      <p:pic>
        <p:nvPicPr>
          <p:cNvPr id="8" name="Picture 7"/>
          <p:cNvPicPr>
            <a:picLocks noChangeAspect="1"/>
          </p:cNvPicPr>
          <p:nvPr/>
        </p:nvPicPr>
        <p:blipFill>
          <a:blip r:embed="rId4"/>
          <a:stretch>
            <a:fillRect/>
          </a:stretch>
        </p:blipFill>
        <p:spPr>
          <a:xfrm>
            <a:off x="1257170" y="5253765"/>
            <a:ext cx="1929695" cy="327359"/>
          </a:xfrm>
          <a:prstGeom prst="rect">
            <a:avLst/>
          </a:prstGeom>
        </p:spPr>
      </p:pic>
      <p:pic>
        <p:nvPicPr>
          <p:cNvPr id="9" name="Picture 8"/>
          <p:cNvPicPr>
            <a:picLocks noChangeAspect="1"/>
          </p:cNvPicPr>
          <p:nvPr/>
        </p:nvPicPr>
        <p:blipFill>
          <a:blip r:embed="rId5"/>
          <a:stretch>
            <a:fillRect/>
          </a:stretch>
        </p:blipFill>
        <p:spPr>
          <a:xfrm>
            <a:off x="4167833" y="6153665"/>
            <a:ext cx="7199096" cy="338781"/>
          </a:xfrm>
          <a:prstGeom prst="rect">
            <a:avLst/>
          </a:prstGeom>
        </p:spPr>
      </p:pic>
      <p:sp>
        <p:nvSpPr>
          <p:cNvPr id="10" name="TextBox 9"/>
          <p:cNvSpPr txBox="1"/>
          <p:nvPr/>
        </p:nvSpPr>
        <p:spPr>
          <a:xfrm>
            <a:off x="3034359" y="603066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Output: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66083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break()</a:t>
            </a:r>
            <a:r>
              <a:rPr lang="en-GB" dirty="0" smtClean="0"/>
              <a:t> function</a:t>
            </a:r>
            <a:endParaRPr lang="en-GB" dirty="0"/>
          </a:p>
        </p:txBody>
      </p:sp>
      <p:sp>
        <p:nvSpPr>
          <p:cNvPr id="3" name="Content Placeholder 2"/>
          <p:cNvSpPr>
            <a:spLocks noGrp="1"/>
          </p:cNvSpPr>
          <p:nvPr>
            <p:ph idx="1"/>
          </p:nvPr>
        </p:nvSpPr>
        <p:spPr>
          <a:xfrm>
            <a:off x="838200" y="1825625"/>
            <a:ext cx="10515600" cy="1647149"/>
          </a:xfrm>
        </p:spPr>
        <p:txBody>
          <a:bodyPr/>
          <a:lstStyle/>
          <a:p>
            <a:r>
              <a:rPr lang="en-GB" dirty="0" smtClean="0"/>
              <a:t>To terminate</a:t>
            </a:r>
            <a:r>
              <a:rPr lang="en-GB" dirty="0" smtClean="0">
                <a:latin typeface="Agency FB" panose="020B0503020202020204" pitchFamily="34" charset="0"/>
              </a:rPr>
              <a:t> </a:t>
            </a:r>
            <a:r>
              <a:rPr lang="en-GB" dirty="0" smtClean="0"/>
              <a:t>a loop, you can use the </a:t>
            </a:r>
            <a:r>
              <a:rPr lang="en-GB" dirty="0" smtClean="0">
                <a:solidFill>
                  <a:schemeClr val="accent5">
                    <a:lumMod val="75000"/>
                  </a:schemeClr>
                </a:solidFill>
                <a:latin typeface="Agency FB" panose="020B0503020202020204" pitchFamily="34" charset="0"/>
              </a:rPr>
              <a:t>break() </a:t>
            </a:r>
            <a:r>
              <a:rPr lang="en-GB" dirty="0" smtClean="0"/>
              <a:t>function.</a:t>
            </a:r>
          </a:p>
          <a:p>
            <a:r>
              <a:rPr lang="en-GB" dirty="0" smtClean="0"/>
              <a:t>The </a:t>
            </a:r>
            <a:r>
              <a:rPr lang="en-GB" dirty="0" smtClean="0">
                <a:solidFill>
                  <a:schemeClr val="accent5">
                    <a:lumMod val="75000"/>
                  </a:schemeClr>
                </a:solidFill>
                <a:latin typeface="Agency FB" panose="020B0503020202020204" pitchFamily="34" charset="0"/>
              </a:rPr>
              <a:t>break() </a:t>
            </a:r>
            <a:r>
              <a:rPr lang="en-GB" dirty="0" smtClean="0"/>
              <a:t>statement breaks out of the innermost enclosing </a:t>
            </a:r>
            <a:r>
              <a:rPr lang="en-GB" dirty="0" smtClean="0">
                <a:solidFill>
                  <a:schemeClr val="accent5">
                    <a:lumMod val="75000"/>
                  </a:schemeClr>
                </a:solidFill>
                <a:latin typeface="Agency FB" panose="020B0503020202020204" pitchFamily="34" charset="0"/>
              </a:rPr>
              <a:t>for</a:t>
            </a:r>
            <a:r>
              <a:rPr lang="en-GB" dirty="0" smtClean="0"/>
              <a:t> or </a:t>
            </a:r>
            <a:r>
              <a:rPr lang="en-GB" dirty="0" smtClean="0">
                <a:solidFill>
                  <a:schemeClr val="accent5">
                    <a:lumMod val="75000"/>
                  </a:schemeClr>
                </a:solidFill>
                <a:latin typeface="Agency FB" panose="020B0503020202020204" pitchFamily="34" charset="0"/>
              </a:rPr>
              <a:t>while</a:t>
            </a:r>
            <a:r>
              <a:rPr lang="en-GB" dirty="0" smtClean="0"/>
              <a:t> loop.</a:t>
            </a:r>
            <a:endParaRPr lang="en-GB" dirty="0"/>
          </a:p>
        </p:txBody>
      </p:sp>
      <p:pic>
        <p:nvPicPr>
          <p:cNvPr id="7" name="Picture 6"/>
          <p:cNvPicPr>
            <a:picLocks noChangeAspect="1"/>
          </p:cNvPicPr>
          <p:nvPr/>
        </p:nvPicPr>
        <p:blipFill>
          <a:blip r:embed="rId2"/>
          <a:stretch>
            <a:fillRect/>
          </a:stretch>
        </p:blipFill>
        <p:spPr>
          <a:xfrm>
            <a:off x="4362449" y="4975931"/>
            <a:ext cx="3092655" cy="1296920"/>
          </a:xfrm>
          <a:prstGeom prst="rect">
            <a:avLst/>
          </a:prstGeom>
        </p:spPr>
      </p:pic>
      <p:pic>
        <p:nvPicPr>
          <p:cNvPr id="4" name="Picture 3"/>
          <p:cNvPicPr>
            <a:picLocks noChangeAspect="1"/>
          </p:cNvPicPr>
          <p:nvPr/>
        </p:nvPicPr>
        <p:blipFill>
          <a:blip r:embed="rId3"/>
          <a:stretch>
            <a:fillRect/>
          </a:stretch>
        </p:blipFill>
        <p:spPr>
          <a:xfrm>
            <a:off x="4362448" y="3413951"/>
            <a:ext cx="3093071" cy="1282493"/>
          </a:xfrm>
          <a:prstGeom prst="rect">
            <a:avLst/>
          </a:prstGeom>
        </p:spPr>
      </p:pic>
    </p:spTree>
    <p:extLst>
      <p:ext uri="{BB962C8B-B14F-4D97-AF65-F5344CB8AC3E}">
        <p14:creationId xmlns:p14="http://schemas.microsoft.com/office/powerpoint/2010/main" val="985056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306681"/>
          </a:xfrm>
        </p:spPr>
        <p:txBody>
          <a:bodyPr/>
          <a:lstStyle/>
          <a:p>
            <a:r>
              <a:rPr lang="en-GB" dirty="0" smtClean="0"/>
              <a:t>The </a:t>
            </a:r>
            <a:r>
              <a:rPr lang="en-GB" dirty="0" smtClean="0">
                <a:solidFill>
                  <a:schemeClr val="accent5">
                    <a:lumMod val="75000"/>
                  </a:schemeClr>
                </a:solidFill>
                <a:latin typeface="Agency FB" panose="020B0503020202020204" pitchFamily="34" charset="0"/>
              </a:rPr>
              <a:t>continue() </a:t>
            </a:r>
            <a:r>
              <a:rPr lang="en-GB" dirty="0" smtClean="0"/>
              <a:t>statement is used to tell Python to skip the rest of the statements in the current loop block, and then to continue to the next iteration of the loop.</a:t>
            </a:r>
            <a:endParaRPr lang="en-GB" dirty="0"/>
          </a:p>
        </p:txBody>
      </p:sp>
      <p:sp>
        <p:nvSpPr>
          <p:cNvPr id="4" name="Title 1"/>
          <p:cNvSpPr>
            <a:spLocks noGrp="1"/>
          </p:cNvSpPr>
          <p:nvPr>
            <p:ph type="title"/>
          </p:nvPr>
        </p:nvSpPr>
        <p:spPr/>
        <p:txBody>
          <a:bodyPr/>
          <a:lstStyle/>
          <a:p>
            <a:r>
              <a:rPr lang="en-GB" dirty="0" smtClean="0"/>
              <a:t>The </a:t>
            </a:r>
            <a:r>
              <a:rPr lang="en-GB" dirty="0" smtClean="0">
                <a:latin typeface="Agency FB" panose="020B0503020202020204" pitchFamily="34" charset="0"/>
              </a:rPr>
              <a:t>continue ()</a:t>
            </a:r>
            <a:r>
              <a:rPr lang="en-GB" dirty="0" smtClean="0"/>
              <a:t> function</a:t>
            </a:r>
            <a:endParaRPr lang="en-GB" dirty="0"/>
          </a:p>
        </p:txBody>
      </p:sp>
      <p:pic>
        <p:nvPicPr>
          <p:cNvPr id="7" name="Picture 6"/>
          <p:cNvPicPr>
            <a:picLocks noChangeAspect="1"/>
          </p:cNvPicPr>
          <p:nvPr/>
        </p:nvPicPr>
        <p:blipFill>
          <a:blip r:embed="rId2"/>
          <a:stretch>
            <a:fillRect/>
          </a:stretch>
        </p:blipFill>
        <p:spPr>
          <a:xfrm>
            <a:off x="3906827" y="4731763"/>
            <a:ext cx="2281542" cy="2013954"/>
          </a:xfrm>
          <a:prstGeom prst="rect">
            <a:avLst/>
          </a:prstGeom>
        </p:spPr>
      </p:pic>
      <p:pic>
        <p:nvPicPr>
          <p:cNvPr id="2" name="Picture 1"/>
          <p:cNvPicPr>
            <a:picLocks noChangeAspect="1"/>
          </p:cNvPicPr>
          <p:nvPr/>
        </p:nvPicPr>
        <p:blipFill>
          <a:blip r:embed="rId3"/>
          <a:stretch>
            <a:fillRect/>
          </a:stretch>
        </p:blipFill>
        <p:spPr>
          <a:xfrm>
            <a:off x="3725572" y="3364833"/>
            <a:ext cx="2997812" cy="1115186"/>
          </a:xfrm>
          <a:prstGeom prst="rect">
            <a:avLst/>
          </a:prstGeom>
        </p:spPr>
      </p:pic>
    </p:spTree>
    <p:extLst>
      <p:ext uri="{BB962C8B-B14F-4D97-AF65-F5344CB8AC3E}">
        <p14:creationId xmlns:p14="http://schemas.microsoft.com/office/powerpoint/2010/main" val="23193582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While loops</a:t>
            </a:r>
            <a:endParaRPr lang="en-GB" dirty="0"/>
          </a:p>
        </p:txBody>
      </p:sp>
      <p:sp>
        <p:nvSpPr>
          <p:cNvPr id="3" name="Content Placeholder 2"/>
          <p:cNvSpPr>
            <a:spLocks noGrp="1"/>
          </p:cNvSpPr>
          <p:nvPr>
            <p:ph idx="1"/>
          </p:nvPr>
        </p:nvSpPr>
        <p:spPr>
          <a:xfrm>
            <a:off x="838200" y="1584541"/>
            <a:ext cx="10515600" cy="4906876"/>
          </a:xfrm>
        </p:spPr>
        <p:txBody>
          <a:bodyPr>
            <a:normAutofit lnSpcReduction="10000"/>
          </a:bodyPr>
          <a:lstStyle/>
          <a:p>
            <a:r>
              <a:rPr lang="en-GB" dirty="0" smtClean="0"/>
              <a:t>The while loop tells the computer to do something as long as a specific condition is met.</a:t>
            </a:r>
          </a:p>
          <a:p>
            <a:r>
              <a:rPr lang="en-GB" dirty="0" smtClean="0"/>
              <a:t>It essentially says:</a:t>
            </a:r>
          </a:p>
          <a:p>
            <a:pPr marL="0" indent="0">
              <a:buNone/>
            </a:pPr>
            <a:r>
              <a:rPr lang="en-GB" dirty="0" smtClean="0"/>
              <a:t/>
            </a:r>
            <a:br>
              <a:rPr lang="en-GB" dirty="0" smtClean="0"/>
            </a:br>
            <a:r>
              <a:rPr lang="en-GB" dirty="0" smtClean="0"/>
              <a:t>		</a:t>
            </a:r>
            <a:r>
              <a:rPr lang="en-GB" i="1" dirty="0" smtClean="0"/>
              <a:t>“while this is true, do this.”</a:t>
            </a:r>
          </a:p>
          <a:p>
            <a:pPr marL="0" indent="0">
              <a:buNone/>
            </a:pPr>
            <a:endParaRPr lang="en-GB" i="1" dirty="0" smtClean="0"/>
          </a:p>
          <a:p>
            <a:r>
              <a:rPr lang="en-GB" dirty="0" smtClean="0"/>
              <a:t>When working with while loops, its important to remember the nature of various operators.</a:t>
            </a:r>
          </a:p>
          <a:p>
            <a:r>
              <a:rPr lang="en-GB" dirty="0" smtClean="0"/>
              <a:t>While loops use the </a:t>
            </a:r>
            <a:r>
              <a:rPr lang="en-GB" dirty="0" smtClean="0">
                <a:solidFill>
                  <a:schemeClr val="accent5">
                    <a:lumMod val="75000"/>
                  </a:schemeClr>
                </a:solidFill>
                <a:latin typeface="Agency FB" panose="020B0503020202020204" pitchFamily="34" charset="0"/>
              </a:rPr>
              <a:t>break()</a:t>
            </a:r>
            <a:r>
              <a:rPr lang="en-GB" dirty="0" smtClean="0">
                <a:latin typeface="Agency FB" panose="020B0503020202020204" pitchFamily="34" charset="0"/>
              </a:rPr>
              <a:t> </a:t>
            </a:r>
            <a:r>
              <a:rPr lang="en-GB" dirty="0" smtClean="0"/>
              <a:t>and </a:t>
            </a:r>
            <a:r>
              <a:rPr lang="en-GB" dirty="0" smtClean="0">
                <a:solidFill>
                  <a:schemeClr val="accent5">
                    <a:lumMod val="75000"/>
                  </a:schemeClr>
                </a:solidFill>
                <a:latin typeface="Agency FB" panose="020B0503020202020204" pitchFamily="34" charset="0"/>
              </a:rPr>
              <a:t>continue() </a:t>
            </a:r>
            <a:r>
              <a:rPr lang="en-GB" dirty="0" smtClean="0"/>
              <a:t>functions in the same way as a for loop does.</a:t>
            </a:r>
            <a:br>
              <a:rPr lang="en-GB" dirty="0" smtClean="0"/>
            </a:br>
            <a:r>
              <a:rPr lang="en-GB" dirty="0" smtClean="0"/>
              <a:t/>
            </a:r>
            <a:br>
              <a:rPr lang="en-GB" dirty="0" smtClean="0"/>
            </a:br>
            <a:endParaRPr lang="en-GB" dirty="0" smtClean="0"/>
          </a:p>
          <a:p>
            <a:pPr marL="0" indent="0">
              <a:buNone/>
            </a:pPr>
            <a:endParaRPr lang="en-GB" i="1" dirty="0"/>
          </a:p>
        </p:txBody>
      </p:sp>
    </p:spTree>
    <p:extLst>
      <p:ext uri="{BB962C8B-B14F-4D97-AF65-F5344CB8AC3E}">
        <p14:creationId xmlns:p14="http://schemas.microsoft.com/office/powerpoint/2010/main" val="3811455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a:t>
            </a:r>
            <a:endParaRPr lang="en-GB" dirty="0"/>
          </a:p>
        </p:txBody>
      </p:sp>
      <p:pic>
        <p:nvPicPr>
          <p:cNvPr id="5" name="Picture 4"/>
          <p:cNvPicPr>
            <a:picLocks noChangeAspect="1"/>
          </p:cNvPicPr>
          <p:nvPr/>
        </p:nvPicPr>
        <p:blipFill>
          <a:blip r:embed="rId2"/>
          <a:stretch>
            <a:fillRect/>
          </a:stretch>
        </p:blipFill>
        <p:spPr>
          <a:xfrm>
            <a:off x="3260387" y="4369689"/>
            <a:ext cx="2566481" cy="1199913"/>
          </a:xfrm>
          <a:prstGeom prst="rect">
            <a:avLst/>
          </a:prstGeom>
        </p:spPr>
      </p:pic>
      <p:pic>
        <p:nvPicPr>
          <p:cNvPr id="3" name="Picture 2"/>
          <p:cNvPicPr>
            <a:picLocks noChangeAspect="1"/>
          </p:cNvPicPr>
          <p:nvPr/>
        </p:nvPicPr>
        <p:blipFill>
          <a:blip r:embed="rId3"/>
          <a:stretch>
            <a:fillRect/>
          </a:stretch>
        </p:blipFill>
        <p:spPr>
          <a:xfrm>
            <a:off x="3140234" y="2564902"/>
            <a:ext cx="7610475" cy="1057275"/>
          </a:xfrm>
          <a:prstGeom prst="rect">
            <a:avLst/>
          </a:prstGeom>
        </p:spPr>
      </p:pic>
    </p:spTree>
    <p:extLst>
      <p:ext uri="{BB962C8B-B14F-4D97-AF65-F5344CB8AC3E}">
        <p14:creationId xmlns:p14="http://schemas.microsoft.com/office/powerpoint/2010/main" val="2543683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bad example</a:t>
            </a:r>
            <a:endParaRPr lang="en-GB" dirty="0"/>
          </a:p>
        </p:txBody>
      </p:sp>
      <p:pic>
        <p:nvPicPr>
          <p:cNvPr id="3" name="Picture 2"/>
          <p:cNvPicPr>
            <a:picLocks noChangeAspect="1"/>
          </p:cNvPicPr>
          <p:nvPr/>
        </p:nvPicPr>
        <p:blipFill>
          <a:blip r:embed="rId2"/>
          <a:stretch>
            <a:fillRect/>
          </a:stretch>
        </p:blipFill>
        <p:spPr>
          <a:xfrm>
            <a:off x="3493324" y="2580346"/>
            <a:ext cx="4320708" cy="1647270"/>
          </a:xfrm>
          <a:prstGeom prst="rect">
            <a:avLst/>
          </a:prstGeom>
        </p:spPr>
      </p:pic>
    </p:spTree>
    <p:extLst>
      <p:ext uri="{BB962C8B-B14F-4D97-AF65-F5344CB8AC3E}">
        <p14:creationId xmlns:p14="http://schemas.microsoft.com/office/powerpoint/2010/main" val="2012578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Interpretive vs compiled languages</a:t>
            </a:r>
            <a:endParaRPr lang="en-GB" dirty="0"/>
          </a:p>
        </p:txBody>
      </p:sp>
      <p:sp>
        <p:nvSpPr>
          <p:cNvPr id="3" name="Content Placeholder 2"/>
          <p:cNvSpPr>
            <a:spLocks noGrp="1"/>
          </p:cNvSpPr>
          <p:nvPr>
            <p:ph idx="1"/>
          </p:nvPr>
        </p:nvSpPr>
        <p:spPr/>
        <p:txBody>
          <a:bodyPr>
            <a:normAutofit lnSpcReduction="10000"/>
          </a:bodyPr>
          <a:lstStyle/>
          <a:p>
            <a:r>
              <a:rPr lang="en-GB" dirty="0" smtClean="0"/>
              <a:t>Python is an interpretive language.</a:t>
            </a:r>
          </a:p>
          <a:p>
            <a:r>
              <a:rPr lang="en-GB" sz="2800" dirty="0" smtClean="0"/>
              <a:t>This means that your code is not directly run by the hardware. It is instead passed to a </a:t>
            </a:r>
            <a:r>
              <a:rPr lang="en-GB" sz="2800" i="1" dirty="0" smtClean="0"/>
              <a:t>virtual machine</a:t>
            </a:r>
            <a:r>
              <a:rPr lang="en-GB" sz="2800" dirty="0" smtClean="0"/>
              <a:t>, which is just another programme that reads and interprets your code. If your code used the ‘</a:t>
            </a:r>
            <a:r>
              <a:rPr lang="en-GB" sz="2800" dirty="0" smtClean="0">
                <a:solidFill>
                  <a:schemeClr val="accent5">
                    <a:lumMod val="75000"/>
                  </a:schemeClr>
                </a:solidFill>
                <a:latin typeface="Agency FB" panose="020B0503020202020204" pitchFamily="34" charset="0"/>
              </a:rPr>
              <a:t>+</a:t>
            </a:r>
            <a:r>
              <a:rPr lang="en-GB" sz="2800" dirty="0" smtClean="0"/>
              <a:t>’ operation, this would be recognised by the interpreter at run time, which would then call its own internal function ‘</a:t>
            </a:r>
            <a:r>
              <a:rPr lang="en-GB" sz="2800" dirty="0" smtClean="0">
                <a:solidFill>
                  <a:schemeClr val="accent5">
                    <a:lumMod val="75000"/>
                  </a:schemeClr>
                </a:solidFill>
                <a:latin typeface="Agency FB" panose="020B0503020202020204" pitchFamily="34" charset="0"/>
              </a:rPr>
              <a:t>add(</a:t>
            </a:r>
            <a:r>
              <a:rPr lang="en-GB" sz="2800" dirty="0" err="1" smtClean="0">
                <a:solidFill>
                  <a:schemeClr val="accent5">
                    <a:lumMod val="75000"/>
                  </a:schemeClr>
                </a:solidFill>
                <a:latin typeface="Agency FB" panose="020B0503020202020204" pitchFamily="34" charset="0"/>
              </a:rPr>
              <a:t>a,b</a:t>
            </a:r>
            <a:r>
              <a:rPr lang="en-GB" sz="2800" dirty="0" smtClean="0">
                <a:solidFill>
                  <a:schemeClr val="accent5">
                    <a:lumMod val="75000"/>
                  </a:schemeClr>
                </a:solidFill>
                <a:latin typeface="Agency FB" panose="020B0503020202020204" pitchFamily="34" charset="0"/>
              </a:rPr>
              <a:t>)</a:t>
            </a:r>
            <a:r>
              <a:rPr lang="en-GB" sz="2800" dirty="0" smtClean="0"/>
              <a:t>’, which would then execute the machine code ‘</a:t>
            </a:r>
            <a:r>
              <a:rPr lang="en-GB" sz="2800" dirty="0" smtClean="0">
                <a:solidFill>
                  <a:schemeClr val="accent5">
                    <a:lumMod val="75000"/>
                  </a:schemeClr>
                </a:solidFill>
                <a:latin typeface="Agency FB" panose="020B0503020202020204" pitchFamily="34" charset="0"/>
              </a:rPr>
              <a:t>ADD</a:t>
            </a:r>
            <a:r>
              <a:rPr lang="en-GB" sz="2800" dirty="0" smtClean="0"/>
              <a:t>’.</a:t>
            </a:r>
          </a:p>
          <a:p>
            <a:r>
              <a:rPr lang="en-GB" sz="2800" dirty="0" smtClean="0"/>
              <a:t>This is in contrast to compiled languages, where your code is translated into native machine instructions, which are then directly executed by the hardware. Here, the ‘</a:t>
            </a:r>
            <a:r>
              <a:rPr lang="en-GB" sz="2800" dirty="0" smtClean="0">
                <a:solidFill>
                  <a:schemeClr val="accent5">
                    <a:lumMod val="75000"/>
                  </a:schemeClr>
                </a:solidFill>
                <a:latin typeface="Agency FB" panose="020B0503020202020204" pitchFamily="34" charset="0"/>
              </a:rPr>
              <a:t>+</a:t>
            </a:r>
            <a:r>
              <a:rPr lang="en-GB" sz="2800" dirty="0" smtClean="0"/>
              <a:t>’ in your code would be translated directly in the ‘</a:t>
            </a:r>
            <a:r>
              <a:rPr lang="en-GB" sz="2800" dirty="0" smtClean="0">
                <a:solidFill>
                  <a:schemeClr val="accent5">
                    <a:lumMod val="75000"/>
                  </a:schemeClr>
                </a:solidFill>
                <a:latin typeface="Agency FB" panose="020B0503020202020204" pitchFamily="34" charset="0"/>
              </a:rPr>
              <a:t>ADD</a:t>
            </a:r>
            <a:r>
              <a:rPr lang="en-GB" sz="2800" dirty="0" smtClean="0"/>
              <a:t>’ machine code.</a:t>
            </a:r>
          </a:p>
        </p:txBody>
      </p:sp>
    </p:spTree>
    <p:extLst>
      <p:ext uri="{BB962C8B-B14F-4D97-AF65-F5344CB8AC3E}">
        <p14:creationId xmlns:p14="http://schemas.microsoft.com/office/powerpoint/2010/main" val="15965249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254" y="853561"/>
            <a:ext cx="10515600" cy="1370656"/>
          </a:xfrm>
        </p:spPr>
        <p:txBody>
          <a:bodyPr/>
          <a:lstStyle/>
          <a:p>
            <a:r>
              <a:rPr lang="en-GB" dirty="0" smtClean="0">
                <a:solidFill>
                  <a:schemeClr val="accent2">
                    <a:lumMod val="50000"/>
                  </a:schemeClr>
                </a:solidFill>
              </a:rPr>
              <a:t>Create a variable and set it to zero.</a:t>
            </a:r>
          </a:p>
          <a:p>
            <a:r>
              <a:rPr lang="en-GB" dirty="0" smtClean="0">
                <a:solidFill>
                  <a:schemeClr val="accent2">
                    <a:lumMod val="50000"/>
                  </a:schemeClr>
                </a:solidFill>
              </a:rPr>
              <a:t>Write a while loop that states that, while the variable is less than 250, add 1 to the variable and print the variable to the screen.</a:t>
            </a:r>
          </a:p>
          <a:p>
            <a:endParaRPr lang="en-GB" dirty="0">
              <a:solidFill>
                <a:schemeClr val="accent2">
                  <a:lumMod val="50000"/>
                </a:schemeClr>
              </a:solidFill>
            </a:endParaRPr>
          </a:p>
          <a:p>
            <a:endParaRPr lang="en-GB" dirty="0" smtClean="0">
              <a:solidFill>
                <a:schemeClr val="accent2">
                  <a:lumMod val="50000"/>
                </a:schemeClr>
              </a:solidFill>
            </a:endParaRPr>
          </a:p>
          <a:p>
            <a:endParaRPr lang="en-GB" dirty="0">
              <a:solidFill>
                <a:schemeClr val="accent2">
                  <a:lumMod val="50000"/>
                </a:schemeClr>
              </a:solidFill>
            </a:endParaRPr>
          </a:p>
          <a:p>
            <a:endParaRPr lang="en-GB" dirty="0" smtClean="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p:txBody>
      </p:sp>
      <p:pic>
        <p:nvPicPr>
          <p:cNvPr id="4" name="Picture 3"/>
          <p:cNvPicPr>
            <a:picLocks noChangeAspect="1"/>
          </p:cNvPicPr>
          <p:nvPr/>
        </p:nvPicPr>
        <p:blipFill>
          <a:blip r:embed="rId2"/>
          <a:stretch>
            <a:fillRect/>
          </a:stretch>
        </p:blipFill>
        <p:spPr>
          <a:xfrm>
            <a:off x="1430937" y="2684247"/>
            <a:ext cx="2407895" cy="1307599"/>
          </a:xfrm>
          <a:prstGeom prst="rect">
            <a:avLst/>
          </a:prstGeom>
        </p:spPr>
      </p:pic>
      <p:pic>
        <p:nvPicPr>
          <p:cNvPr id="5" name="Picture 4"/>
          <p:cNvPicPr>
            <a:picLocks noChangeAspect="1"/>
          </p:cNvPicPr>
          <p:nvPr/>
        </p:nvPicPr>
        <p:blipFill>
          <a:blip r:embed="rId3"/>
          <a:stretch>
            <a:fillRect/>
          </a:stretch>
        </p:blipFill>
        <p:spPr>
          <a:xfrm>
            <a:off x="7845253" y="2684247"/>
            <a:ext cx="862141" cy="2079281"/>
          </a:xfrm>
          <a:prstGeom prst="rect">
            <a:avLst/>
          </a:prstGeom>
        </p:spPr>
      </p:pic>
      <p:sp>
        <p:nvSpPr>
          <p:cNvPr id="6" name="Content Placeholder 2"/>
          <p:cNvSpPr txBox="1">
            <a:spLocks/>
          </p:cNvSpPr>
          <p:nvPr/>
        </p:nvSpPr>
        <p:spPr>
          <a:xfrm>
            <a:off x="784654" y="4763528"/>
            <a:ext cx="10515600" cy="1370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2">
                    <a:lumMod val="50000"/>
                  </a:schemeClr>
                </a:solidFill>
              </a:rPr>
              <a:t>Replace the </a:t>
            </a:r>
            <a:r>
              <a:rPr lang="en-GB" dirty="0" smtClean="0">
                <a:solidFill>
                  <a:schemeClr val="accent5">
                    <a:lumMod val="50000"/>
                  </a:schemeClr>
                </a:solidFill>
                <a:latin typeface="Agency FB" panose="020B0503020202020204" pitchFamily="34" charset="0"/>
              </a:rPr>
              <a:t>&lt;</a:t>
            </a:r>
            <a:r>
              <a:rPr lang="en-GB" dirty="0" smtClean="0">
                <a:solidFill>
                  <a:schemeClr val="accent2">
                    <a:lumMod val="50000"/>
                  </a:schemeClr>
                </a:solidFill>
              </a:rPr>
              <a:t> with </a:t>
            </a:r>
            <a:r>
              <a:rPr lang="en-GB" dirty="0" smtClean="0">
                <a:solidFill>
                  <a:schemeClr val="accent5">
                    <a:lumMod val="50000"/>
                  </a:schemeClr>
                </a:solidFill>
                <a:latin typeface="Agency FB" panose="020B0503020202020204" pitchFamily="34" charset="0"/>
              </a:rPr>
              <a:t>&lt;=</a:t>
            </a:r>
            <a:r>
              <a:rPr lang="en-GB" dirty="0" smtClean="0">
                <a:solidFill>
                  <a:schemeClr val="accent2">
                    <a:lumMod val="50000"/>
                  </a:schemeClr>
                </a:solidFill>
              </a:rPr>
              <a:t>, what happens?</a:t>
            </a:r>
          </a:p>
          <a:p>
            <a:endParaRPr lang="en-GB" dirty="0" smtClean="0">
              <a:solidFill>
                <a:schemeClr val="accent2">
                  <a:lumMod val="50000"/>
                </a:schemeClr>
              </a:solidFill>
            </a:endParaRPr>
          </a:p>
          <a:p>
            <a:endParaRPr lang="en-GB" dirty="0" smtClean="0">
              <a:solidFill>
                <a:schemeClr val="accent2">
                  <a:lumMod val="50000"/>
                </a:schemeClr>
              </a:solidFill>
            </a:endParaRPr>
          </a:p>
          <a:p>
            <a:endParaRPr lang="en-GB" dirty="0" smtClean="0">
              <a:solidFill>
                <a:schemeClr val="accent2">
                  <a:lumMod val="50000"/>
                </a:schemeClr>
              </a:solidFill>
            </a:endParaRPr>
          </a:p>
          <a:p>
            <a:endParaRPr lang="en-GB" dirty="0" smtClean="0">
              <a:solidFill>
                <a:schemeClr val="accent2">
                  <a:lumMod val="50000"/>
                </a:schemeClr>
              </a:solidFill>
            </a:endParaRPr>
          </a:p>
          <a:p>
            <a:endParaRPr lang="en-GB" dirty="0" smtClean="0">
              <a:solidFill>
                <a:schemeClr val="accent2">
                  <a:lumMod val="50000"/>
                </a:schemeClr>
              </a:solidFill>
            </a:endParaRPr>
          </a:p>
          <a:p>
            <a:endParaRPr lang="en-GB" dirty="0">
              <a:solidFill>
                <a:schemeClr val="accent2">
                  <a:lumMod val="50000"/>
                </a:schemeClr>
              </a:solidFill>
            </a:endParaRPr>
          </a:p>
        </p:txBody>
      </p:sp>
      <p:pic>
        <p:nvPicPr>
          <p:cNvPr id="7" name="Picture 6"/>
          <p:cNvPicPr>
            <a:picLocks noChangeAspect="1"/>
          </p:cNvPicPr>
          <p:nvPr/>
        </p:nvPicPr>
        <p:blipFill>
          <a:blip r:embed="rId4"/>
          <a:stretch>
            <a:fillRect/>
          </a:stretch>
        </p:blipFill>
        <p:spPr>
          <a:xfrm>
            <a:off x="3838832" y="5448856"/>
            <a:ext cx="720811" cy="1103742"/>
          </a:xfrm>
          <a:prstGeom prst="rect">
            <a:avLst/>
          </a:prstGeom>
        </p:spPr>
      </p:pic>
      <p:sp>
        <p:nvSpPr>
          <p:cNvPr id="8" name="TextBox 7"/>
          <p:cNvSpPr txBox="1"/>
          <p:nvPr/>
        </p:nvSpPr>
        <p:spPr>
          <a:xfrm>
            <a:off x="937826" y="252888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7011688" y="271183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144778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loop vs. while loop</a:t>
            </a:r>
            <a:endParaRPr lang="en-GB" dirty="0"/>
          </a:p>
        </p:txBody>
      </p:sp>
      <p:sp>
        <p:nvSpPr>
          <p:cNvPr id="3" name="Content Placeholder 2"/>
          <p:cNvSpPr>
            <a:spLocks noGrp="1"/>
          </p:cNvSpPr>
          <p:nvPr>
            <p:ph idx="1"/>
          </p:nvPr>
        </p:nvSpPr>
        <p:spPr/>
        <p:txBody>
          <a:bodyPr/>
          <a:lstStyle/>
          <a:p>
            <a:r>
              <a:rPr lang="en-GB" dirty="0" smtClean="0"/>
              <a:t>You will use for loops more often than while loops.</a:t>
            </a:r>
          </a:p>
          <a:p>
            <a:r>
              <a:rPr lang="en-GB" dirty="0" smtClean="0"/>
              <a:t>The for loop is the natural choice for </a:t>
            </a:r>
            <a:r>
              <a:rPr lang="en-GB" dirty="0"/>
              <a:t>cycling through a list, characters in a string, </a:t>
            </a:r>
            <a:r>
              <a:rPr lang="en-GB" dirty="0" err="1" smtClean="0"/>
              <a:t>etc</a:t>
            </a:r>
            <a:r>
              <a:rPr lang="en-GB" dirty="0" smtClean="0"/>
              <a:t>; basically, anything </a:t>
            </a:r>
            <a:r>
              <a:rPr lang="en-GB" dirty="0"/>
              <a:t>of </a:t>
            </a:r>
            <a:r>
              <a:rPr lang="en-GB" i="1" dirty="0"/>
              <a:t>determinate</a:t>
            </a:r>
            <a:r>
              <a:rPr lang="en-GB" dirty="0"/>
              <a:t> </a:t>
            </a:r>
            <a:r>
              <a:rPr lang="en-GB" dirty="0" smtClean="0"/>
              <a:t>size.</a:t>
            </a:r>
          </a:p>
          <a:p>
            <a:r>
              <a:rPr lang="en-GB" dirty="0" smtClean="0"/>
              <a:t>The while loop is the natural choice if you are cycling through something, such as </a:t>
            </a:r>
            <a:r>
              <a:rPr lang="en-GB" dirty="0"/>
              <a:t>a sequence of numbers, an </a:t>
            </a:r>
            <a:r>
              <a:rPr lang="en-GB" i="1" dirty="0"/>
              <a:t>indeterminate</a:t>
            </a:r>
            <a:r>
              <a:rPr lang="en-GB" dirty="0"/>
              <a:t> number of times until some condition is met.</a:t>
            </a:r>
          </a:p>
        </p:txBody>
      </p:sp>
    </p:spTree>
    <p:extLst>
      <p:ext uri="{BB962C8B-B14F-4D97-AF65-F5344CB8AC3E}">
        <p14:creationId xmlns:p14="http://schemas.microsoft.com/office/powerpoint/2010/main" val="711624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loops</a:t>
            </a:r>
            <a:endParaRPr lang="en-GB" dirty="0"/>
          </a:p>
        </p:txBody>
      </p:sp>
      <p:sp>
        <p:nvSpPr>
          <p:cNvPr id="3" name="Content Placeholder 2"/>
          <p:cNvSpPr>
            <a:spLocks noGrp="1"/>
          </p:cNvSpPr>
          <p:nvPr>
            <p:ph idx="1"/>
          </p:nvPr>
        </p:nvSpPr>
        <p:spPr>
          <a:xfrm>
            <a:off x="838200" y="1825625"/>
            <a:ext cx="10515600" cy="1044035"/>
          </a:xfrm>
        </p:spPr>
        <p:txBody>
          <a:bodyPr/>
          <a:lstStyle/>
          <a:p>
            <a:r>
              <a:rPr lang="en-GB" dirty="0" smtClean="0"/>
              <a:t>In some situations, you may want a loop within a loop; this is known as a nested loop.</a:t>
            </a:r>
            <a:endParaRPr lang="en-GB" dirty="0"/>
          </a:p>
        </p:txBody>
      </p:sp>
      <p:pic>
        <p:nvPicPr>
          <p:cNvPr id="6" name="Picture 5"/>
          <p:cNvPicPr>
            <a:picLocks noChangeAspect="1"/>
          </p:cNvPicPr>
          <p:nvPr/>
        </p:nvPicPr>
        <p:blipFill>
          <a:blip r:embed="rId2"/>
          <a:stretch>
            <a:fillRect/>
          </a:stretch>
        </p:blipFill>
        <p:spPr>
          <a:xfrm>
            <a:off x="7205351" y="4697754"/>
            <a:ext cx="2429787" cy="1888115"/>
          </a:xfrm>
          <a:prstGeom prst="rect">
            <a:avLst/>
          </a:prstGeom>
        </p:spPr>
      </p:pic>
      <p:sp>
        <p:nvSpPr>
          <p:cNvPr id="7" name="TextBox 6"/>
          <p:cNvSpPr txBox="1"/>
          <p:nvPr/>
        </p:nvSpPr>
        <p:spPr>
          <a:xfrm>
            <a:off x="6459056" y="300459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6507892" y="457644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4" name="TextBox 3"/>
          <p:cNvSpPr txBox="1"/>
          <p:nvPr/>
        </p:nvSpPr>
        <p:spPr>
          <a:xfrm>
            <a:off x="838200" y="2900618"/>
            <a:ext cx="5354595"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solidFill>
                  <a:schemeClr val="accent2">
                    <a:lumMod val="50000"/>
                  </a:schemeClr>
                </a:solidFill>
              </a:rPr>
              <a:t>What will the code on the right produce?</a:t>
            </a:r>
          </a:p>
          <a:p>
            <a:pPr marL="285750" indent="-285750">
              <a:buFont typeface="Arial" panose="020B0604020202020204" pitchFamily="34" charset="0"/>
              <a:buChar char="•"/>
            </a:pPr>
            <a:r>
              <a:rPr lang="en-GB" sz="2400" dirty="0" smtClean="0">
                <a:solidFill>
                  <a:schemeClr val="accent2">
                    <a:lumMod val="50000"/>
                  </a:schemeClr>
                </a:solidFill>
              </a:rPr>
              <a:t>Recreate this code and run it, what do you get?</a:t>
            </a:r>
            <a:endParaRPr lang="en-GB" sz="2400" dirty="0">
              <a:solidFill>
                <a:schemeClr val="accent2">
                  <a:lumMod val="50000"/>
                </a:schemeClr>
              </a:solidFill>
            </a:endParaRPr>
          </a:p>
        </p:txBody>
      </p:sp>
      <p:pic>
        <p:nvPicPr>
          <p:cNvPr id="9" name="Picture 8"/>
          <p:cNvPicPr>
            <a:picLocks noChangeAspect="1"/>
          </p:cNvPicPr>
          <p:nvPr/>
        </p:nvPicPr>
        <p:blipFill>
          <a:blip r:embed="rId3"/>
          <a:stretch>
            <a:fillRect/>
          </a:stretch>
        </p:blipFill>
        <p:spPr>
          <a:xfrm>
            <a:off x="6911825" y="3208372"/>
            <a:ext cx="4514850" cy="762000"/>
          </a:xfrm>
          <a:prstGeom prst="rect">
            <a:avLst/>
          </a:prstGeom>
        </p:spPr>
      </p:pic>
    </p:spTree>
    <p:extLst>
      <p:ext uri="{BB962C8B-B14F-4D97-AF65-F5344CB8AC3E}">
        <p14:creationId xmlns:p14="http://schemas.microsoft.com/office/powerpoint/2010/main" val="164743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Conditionals</a:t>
            </a:r>
            <a:endParaRPr lang="en-GB" dirty="0"/>
          </a:p>
        </p:txBody>
      </p:sp>
      <p:sp>
        <p:nvSpPr>
          <p:cNvPr id="3" name="Content Placeholder 2"/>
          <p:cNvSpPr>
            <a:spLocks noGrp="1"/>
          </p:cNvSpPr>
          <p:nvPr>
            <p:ph idx="1"/>
          </p:nvPr>
        </p:nvSpPr>
        <p:spPr>
          <a:xfrm>
            <a:off x="838200" y="1825625"/>
            <a:ext cx="10515600" cy="1191895"/>
          </a:xfrm>
        </p:spPr>
        <p:txBody>
          <a:bodyPr/>
          <a:lstStyle/>
          <a:p>
            <a:r>
              <a:rPr lang="en-GB" dirty="0" smtClean="0"/>
              <a:t>There are three main conditional statements in Python; </a:t>
            </a:r>
            <a:r>
              <a:rPr lang="en-GB" dirty="0" smtClean="0">
                <a:solidFill>
                  <a:schemeClr val="accent5">
                    <a:lumMod val="75000"/>
                  </a:schemeClr>
                </a:solidFill>
                <a:latin typeface="Agency FB" panose="020B0503020202020204" pitchFamily="34" charset="0"/>
              </a:rPr>
              <a:t>if</a:t>
            </a:r>
            <a:r>
              <a:rPr lang="en-GB" dirty="0" smtClean="0">
                <a:latin typeface="Agency FB" panose="020B0503020202020204" pitchFamily="34" charset="0"/>
              </a:rPr>
              <a:t>, </a:t>
            </a:r>
            <a:r>
              <a:rPr lang="en-GB" dirty="0" smtClean="0">
                <a:solidFill>
                  <a:schemeClr val="accent5">
                    <a:lumMod val="75000"/>
                  </a:schemeClr>
                </a:solidFill>
                <a:latin typeface="Agency FB" panose="020B0503020202020204" pitchFamily="34" charset="0"/>
              </a:rPr>
              <a:t>else</a:t>
            </a:r>
            <a:r>
              <a:rPr lang="en-GB" dirty="0" smtClean="0">
                <a:latin typeface="Agency FB" panose="020B0503020202020204" pitchFamily="34" charset="0"/>
              </a:rPr>
              <a:t>, </a:t>
            </a:r>
            <a:r>
              <a:rPr lang="en-GB" dirty="0" err="1" smtClean="0">
                <a:solidFill>
                  <a:schemeClr val="accent5">
                    <a:lumMod val="75000"/>
                  </a:schemeClr>
                </a:solidFill>
                <a:latin typeface="Agency FB" panose="020B0503020202020204" pitchFamily="34" charset="0"/>
              </a:rPr>
              <a:t>elif</a:t>
            </a:r>
            <a:r>
              <a:rPr lang="en-GB" dirty="0" smtClean="0"/>
              <a:t>.</a:t>
            </a:r>
          </a:p>
          <a:p>
            <a:r>
              <a:rPr lang="en-GB" dirty="0" smtClean="0"/>
              <a:t>We have already used </a:t>
            </a:r>
            <a:r>
              <a:rPr lang="en-GB" dirty="0" smtClean="0">
                <a:solidFill>
                  <a:schemeClr val="accent5">
                    <a:lumMod val="75000"/>
                  </a:schemeClr>
                </a:solidFill>
                <a:latin typeface="Agency FB" panose="020B0503020202020204" pitchFamily="34" charset="0"/>
              </a:rPr>
              <a:t>if</a:t>
            </a:r>
            <a:r>
              <a:rPr lang="en-GB" dirty="0" smtClean="0">
                <a:latin typeface="Agency FB" panose="020B0503020202020204" pitchFamily="34" charset="0"/>
              </a:rPr>
              <a:t> </a:t>
            </a:r>
            <a:r>
              <a:rPr lang="en-GB" dirty="0" smtClean="0"/>
              <a:t>when looking at </a:t>
            </a:r>
            <a:r>
              <a:rPr lang="en-GB" dirty="0" smtClean="0">
                <a:solidFill>
                  <a:schemeClr val="accent5">
                    <a:lumMod val="75000"/>
                  </a:schemeClr>
                </a:solidFill>
                <a:latin typeface="Agency FB" panose="020B0503020202020204" pitchFamily="34" charset="0"/>
              </a:rPr>
              <a:t>while</a:t>
            </a:r>
            <a:r>
              <a:rPr lang="en-GB" dirty="0" smtClean="0">
                <a:latin typeface="Agency FB" panose="020B0503020202020204" pitchFamily="34" charset="0"/>
              </a:rPr>
              <a:t> </a:t>
            </a:r>
            <a:r>
              <a:rPr lang="en-GB" dirty="0" smtClean="0"/>
              <a:t>loops.</a:t>
            </a:r>
            <a:endParaRPr lang="en-GB" dirty="0"/>
          </a:p>
        </p:txBody>
      </p:sp>
      <p:pic>
        <p:nvPicPr>
          <p:cNvPr id="4" name="Picture 3"/>
          <p:cNvPicPr>
            <a:picLocks noChangeAspect="1"/>
          </p:cNvPicPr>
          <p:nvPr/>
        </p:nvPicPr>
        <p:blipFill>
          <a:blip r:embed="rId2"/>
          <a:stretch>
            <a:fillRect/>
          </a:stretch>
        </p:blipFill>
        <p:spPr>
          <a:xfrm>
            <a:off x="1326832" y="3152457"/>
            <a:ext cx="3420999" cy="1249680"/>
          </a:xfrm>
          <a:prstGeom prst="rect">
            <a:avLst/>
          </a:prstGeom>
        </p:spPr>
      </p:pic>
      <p:pic>
        <p:nvPicPr>
          <p:cNvPr id="5" name="Picture 4"/>
          <p:cNvPicPr>
            <a:picLocks noChangeAspect="1"/>
          </p:cNvPicPr>
          <p:nvPr/>
        </p:nvPicPr>
        <p:blipFill>
          <a:blip r:embed="rId3"/>
          <a:stretch>
            <a:fillRect/>
          </a:stretch>
        </p:blipFill>
        <p:spPr>
          <a:xfrm>
            <a:off x="7147122" y="3151756"/>
            <a:ext cx="1550670" cy="387668"/>
          </a:xfrm>
          <a:prstGeom prst="rect">
            <a:avLst/>
          </a:prstGeom>
        </p:spPr>
      </p:pic>
      <p:pic>
        <p:nvPicPr>
          <p:cNvPr id="6" name="Picture 5"/>
          <p:cNvPicPr>
            <a:picLocks noChangeAspect="1"/>
          </p:cNvPicPr>
          <p:nvPr/>
        </p:nvPicPr>
        <p:blipFill>
          <a:blip r:embed="rId4"/>
          <a:stretch>
            <a:fillRect/>
          </a:stretch>
        </p:blipFill>
        <p:spPr>
          <a:xfrm>
            <a:off x="1326832" y="4941570"/>
            <a:ext cx="3595537" cy="1253490"/>
          </a:xfrm>
          <a:prstGeom prst="rect">
            <a:avLst/>
          </a:prstGeom>
        </p:spPr>
      </p:pic>
      <p:pic>
        <p:nvPicPr>
          <p:cNvPr id="7" name="Picture 6"/>
          <p:cNvPicPr>
            <a:picLocks noChangeAspect="1"/>
          </p:cNvPicPr>
          <p:nvPr/>
        </p:nvPicPr>
        <p:blipFill>
          <a:blip r:embed="rId5"/>
          <a:stretch>
            <a:fillRect/>
          </a:stretch>
        </p:blipFill>
        <p:spPr>
          <a:xfrm>
            <a:off x="7180974" y="4908283"/>
            <a:ext cx="3006124" cy="446222"/>
          </a:xfrm>
          <a:prstGeom prst="rect">
            <a:avLst/>
          </a:prstGeom>
        </p:spPr>
      </p:pic>
      <p:sp>
        <p:nvSpPr>
          <p:cNvPr id="8" name="TextBox 7"/>
          <p:cNvSpPr txBox="1"/>
          <p:nvPr/>
        </p:nvSpPr>
        <p:spPr>
          <a:xfrm>
            <a:off x="838200" y="295934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6458981" y="301789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10" name="TextBox 9"/>
          <p:cNvSpPr txBox="1"/>
          <p:nvPr/>
        </p:nvSpPr>
        <p:spPr>
          <a:xfrm>
            <a:off x="838200" y="471117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11" name="TextBox 10"/>
          <p:cNvSpPr txBox="1"/>
          <p:nvPr/>
        </p:nvSpPr>
        <p:spPr>
          <a:xfrm>
            <a:off x="6458981" y="476973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12803709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 of </a:t>
            </a:r>
            <a:r>
              <a:rPr lang="en-GB" dirty="0" err="1" smtClean="0">
                <a:latin typeface="Agency FB" panose="020B0503020202020204" pitchFamily="34" charset="0"/>
              </a:rPr>
              <a:t>elif</a:t>
            </a:r>
            <a:endParaRPr lang="en-GB" dirty="0"/>
          </a:p>
        </p:txBody>
      </p:sp>
      <p:pic>
        <p:nvPicPr>
          <p:cNvPr id="4" name="Picture 3"/>
          <p:cNvPicPr>
            <a:picLocks noChangeAspect="1"/>
          </p:cNvPicPr>
          <p:nvPr/>
        </p:nvPicPr>
        <p:blipFill>
          <a:blip r:embed="rId2"/>
          <a:stretch>
            <a:fillRect/>
          </a:stretch>
        </p:blipFill>
        <p:spPr>
          <a:xfrm>
            <a:off x="1618297" y="2577464"/>
            <a:ext cx="5161325" cy="2611755"/>
          </a:xfrm>
          <a:prstGeom prst="rect">
            <a:avLst/>
          </a:prstGeom>
        </p:spPr>
      </p:pic>
      <p:pic>
        <p:nvPicPr>
          <p:cNvPr id="5" name="Picture 4"/>
          <p:cNvPicPr>
            <a:picLocks noChangeAspect="1"/>
          </p:cNvPicPr>
          <p:nvPr/>
        </p:nvPicPr>
        <p:blipFill>
          <a:blip r:embed="rId3"/>
          <a:stretch>
            <a:fillRect/>
          </a:stretch>
        </p:blipFill>
        <p:spPr>
          <a:xfrm>
            <a:off x="7532370" y="2577464"/>
            <a:ext cx="3351530" cy="520065"/>
          </a:xfrm>
          <a:prstGeom prst="rect">
            <a:avLst/>
          </a:prstGeom>
        </p:spPr>
      </p:pic>
      <p:sp>
        <p:nvSpPr>
          <p:cNvPr id="6" name="TextBox 5"/>
          <p:cNvSpPr txBox="1"/>
          <p:nvPr/>
        </p:nvSpPr>
        <p:spPr>
          <a:xfrm>
            <a:off x="1158841" y="2454201"/>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6779622" y="251275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5215596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a:t>
            </a:r>
            <a:endParaRPr lang="en-GB" dirty="0"/>
          </a:p>
        </p:txBody>
      </p:sp>
      <p:sp>
        <p:nvSpPr>
          <p:cNvPr id="3" name="Content Placeholder 2"/>
          <p:cNvSpPr>
            <a:spLocks noGrp="1"/>
          </p:cNvSpPr>
          <p:nvPr>
            <p:ph idx="1"/>
          </p:nvPr>
        </p:nvSpPr>
        <p:spPr>
          <a:xfrm>
            <a:off x="838200" y="1825625"/>
            <a:ext cx="5471160" cy="4529455"/>
          </a:xfrm>
        </p:spPr>
        <p:txBody>
          <a:bodyPr>
            <a:normAutofit lnSpcReduction="10000"/>
          </a:bodyPr>
          <a:lstStyle/>
          <a:p>
            <a:r>
              <a:rPr lang="en-GB" dirty="0"/>
              <a:t>A function is a block of code which only runs when it is called</a:t>
            </a:r>
            <a:r>
              <a:rPr lang="en-GB" dirty="0" smtClean="0"/>
              <a:t>.</a:t>
            </a:r>
          </a:p>
          <a:p>
            <a:r>
              <a:rPr lang="en-GB" dirty="0" smtClean="0"/>
              <a:t>They are really useful if you have operations that need to be done repeatedly; i.e. calculations.</a:t>
            </a:r>
          </a:p>
          <a:p>
            <a:r>
              <a:rPr lang="en-GB" dirty="0" smtClean="0"/>
              <a:t>The function must be defined before it is called. In other words, the block of code that makes up the function must come before the block of code that makes use of the function.</a:t>
            </a:r>
            <a:endParaRPr lang="en-GB" dirty="0"/>
          </a:p>
        </p:txBody>
      </p:sp>
      <p:pic>
        <p:nvPicPr>
          <p:cNvPr id="5" name="Picture 4"/>
          <p:cNvPicPr>
            <a:picLocks noChangeAspect="1"/>
          </p:cNvPicPr>
          <p:nvPr/>
        </p:nvPicPr>
        <p:blipFill>
          <a:blip r:embed="rId2"/>
          <a:stretch>
            <a:fillRect/>
          </a:stretch>
        </p:blipFill>
        <p:spPr>
          <a:xfrm>
            <a:off x="7874039" y="1825625"/>
            <a:ext cx="3701548" cy="1708407"/>
          </a:xfrm>
          <a:prstGeom prst="rect">
            <a:avLst/>
          </a:prstGeom>
        </p:spPr>
      </p:pic>
      <p:pic>
        <p:nvPicPr>
          <p:cNvPr id="6" name="Picture 5"/>
          <p:cNvPicPr>
            <a:picLocks noChangeAspect="1"/>
          </p:cNvPicPr>
          <p:nvPr/>
        </p:nvPicPr>
        <p:blipFill>
          <a:blip r:embed="rId3"/>
          <a:stretch>
            <a:fillRect/>
          </a:stretch>
        </p:blipFill>
        <p:spPr>
          <a:xfrm>
            <a:off x="7874039" y="4267013"/>
            <a:ext cx="1637187" cy="760713"/>
          </a:xfrm>
          <a:prstGeom prst="rect">
            <a:avLst/>
          </a:prstGeom>
        </p:spPr>
      </p:pic>
      <p:sp>
        <p:nvSpPr>
          <p:cNvPr id="7" name="TextBox 6"/>
          <p:cNvSpPr txBox="1"/>
          <p:nvPr/>
        </p:nvSpPr>
        <p:spPr>
          <a:xfrm>
            <a:off x="7101532" y="169068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TextBox 7"/>
          <p:cNvSpPr txBox="1"/>
          <p:nvPr/>
        </p:nvSpPr>
        <p:spPr>
          <a:xfrm>
            <a:off x="7101532" y="4062595"/>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506432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1020" y="3996626"/>
            <a:ext cx="6868758" cy="2432685"/>
          </a:xfrm>
          <a:prstGeom prst="rect">
            <a:avLst/>
          </a:prstGeom>
        </p:spPr>
      </p:pic>
      <p:pic>
        <p:nvPicPr>
          <p:cNvPr id="5" name="Picture 4"/>
          <p:cNvPicPr>
            <a:picLocks noChangeAspect="1"/>
          </p:cNvPicPr>
          <p:nvPr/>
        </p:nvPicPr>
        <p:blipFill>
          <a:blip r:embed="rId3"/>
          <a:stretch>
            <a:fillRect/>
          </a:stretch>
        </p:blipFill>
        <p:spPr>
          <a:xfrm>
            <a:off x="8583661" y="4136558"/>
            <a:ext cx="2745957" cy="1947388"/>
          </a:xfrm>
          <a:prstGeom prst="rect">
            <a:avLst/>
          </a:prstGeom>
        </p:spPr>
      </p:pic>
      <p:sp>
        <p:nvSpPr>
          <p:cNvPr id="6" name="TextBox 5"/>
          <p:cNvSpPr txBox="1"/>
          <p:nvPr/>
        </p:nvSpPr>
        <p:spPr>
          <a:xfrm>
            <a:off x="954283" y="384417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713797" y="4070656"/>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
        <p:nvSpPr>
          <p:cNvPr id="2" name="TextBox 1"/>
          <p:cNvSpPr txBox="1"/>
          <p:nvPr/>
        </p:nvSpPr>
        <p:spPr>
          <a:xfrm>
            <a:off x="815545" y="322181"/>
            <a:ext cx="9630033"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solidFill>
                  <a:schemeClr val="accent2">
                    <a:lumMod val="50000"/>
                  </a:schemeClr>
                </a:solidFill>
              </a:rPr>
              <a:t>Create a function that takes two inputs, multiplies them, and then returns the result. It should look some like:</a:t>
            </a:r>
            <a:br>
              <a:rPr lang="en-GB" dirty="0" smtClean="0">
                <a:solidFill>
                  <a:schemeClr val="accent2">
                    <a:lumMod val="50000"/>
                  </a:schemeClr>
                </a:solidFill>
              </a:rPr>
            </a:br>
            <a:r>
              <a:rPr lang="en-GB" dirty="0" smtClean="0">
                <a:solidFill>
                  <a:schemeClr val="accent2">
                    <a:lumMod val="50000"/>
                  </a:schemeClr>
                </a:solidFill>
              </a:rPr>
              <a:t/>
            </a:r>
            <a:br>
              <a:rPr lang="en-GB" dirty="0" smtClean="0">
                <a:solidFill>
                  <a:schemeClr val="accent2">
                    <a:lumMod val="50000"/>
                  </a:schemeClr>
                </a:solidFill>
              </a:rPr>
            </a:br>
            <a:r>
              <a:rPr lang="en-GB" dirty="0" err="1" smtClean="0">
                <a:solidFill>
                  <a:schemeClr val="accent2">
                    <a:lumMod val="50000"/>
                  </a:schemeClr>
                </a:solidFill>
                <a:latin typeface="Agency FB" panose="020B0503020202020204" pitchFamily="34" charset="0"/>
              </a:rPr>
              <a:t>def</a:t>
            </a:r>
            <a:r>
              <a:rPr lang="en-GB" dirty="0" smtClean="0">
                <a:solidFill>
                  <a:schemeClr val="accent2">
                    <a:lumMod val="50000"/>
                  </a:schemeClr>
                </a:solidFill>
                <a:latin typeface="Agency FB" panose="020B0503020202020204" pitchFamily="34" charset="0"/>
              </a:rPr>
              <a:t> </a:t>
            </a:r>
            <a:r>
              <a:rPr lang="en-GB" dirty="0" err="1" smtClean="0">
                <a:solidFill>
                  <a:schemeClr val="accent2">
                    <a:lumMod val="50000"/>
                  </a:schemeClr>
                </a:solidFill>
                <a:latin typeface="Agency FB" panose="020B0503020202020204" pitchFamily="34" charset="0"/>
              </a:rPr>
              <a:t>function_name</a:t>
            </a:r>
            <a:r>
              <a:rPr lang="en-GB" dirty="0" smtClean="0">
                <a:solidFill>
                  <a:schemeClr val="accent2">
                    <a:lumMod val="50000"/>
                  </a:schemeClr>
                </a:solidFill>
                <a:latin typeface="Agency FB" panose="020B0503020202020204" pitchFamily="34" charset="0"/>
              </a:rPr>
              <a:t>(a, b):</a:t>
            </a:r>
            <a:br>
              <a:rPr lang="en-GB" dirty="0" smtClean="0">
                <a:solidFill>
                  <a:schemeClr val="accent2">
                    <a:lumMod val="50000"/>
                  </a:schemeClr>
                </a:solidFill>
                <a:latin typeface="Agency FB" panose="020B0503020202020204" pitchFamily="34" charset="0"/>
              </a:rPr>
            </a:br>
            <a:r>
              <a:rPr lang="en-GB" dirty="0" smtClean="0">
                <a:solidFill>
                  <a:schemeClr val="accent2">
                    <a:lumMod val="50000"/>
                  </a:schemeClr>
                </a:solidFill>
                <a:latin typeface="Agency FB" panose="020B0503020202020204" pitchFamily="34" charset="0"/>
              </a:rPr>
              <a:t>	do something</a:t>
            </a:r>
            <a:br>
              <a:rPr lang="en-GB" dirty="0" smtClean="0">
                <a:solidFill>
                  <a:schemeClr val="accent2">
                    <a:lumMod val="50000"/>
                  </a:schemeClr>
                </a:solidFill>
                <a:latin typeface="Agency FB" panose="020B0503020202020204" pitchFamily="34" charset="0"/>
              </a:rPr>
            </a:br>
            <a:r>
              <a:rPr lang="en-GB" dirty="0" smtClean="0">
                <a:solidFill>
                  <a:schemeClr val="accent2">
                    <a:lumMod val="50000"/>
                  </a:schemeClr>
                </a:solidFill>
                <a:latin typeface="Agency FB" panose="020B0503020202020204" pitchFamily="34" charset="0"/>
              </a:rPr>
              <a:t>	return something</a:t>
            </a:r>
            <a:endParaRPr lang="en-GB" dirty="0">
              <a:solidFill>
                <a:schemeClr val="accent2">
                  <a:lumMod val="50000"/>
                </a:schemeClr>
              </a:solidFill>
              <a:latin typeface="Agency FB" panose="020B0503020202020204" pitchFamily="34" charset="0"/>
            </a:endParaRPr>
          </a:p>
        </p:txBody>
      </p:sp>
      <p:pic>
        <p:nvPicPr>
          <p:cNvPr id="3" name="Picture 2"/>
          <p:cNvPicPr>
            <a:picLocks noChangeAspect="1"/>
          </p:cNvPicPr>
          <p:nvPr/>
        </p:nvPicPr>
        <p:blipFill>
          <a:blip r:embed="rId4"/>
          <a:stretch>
            <a:fillRect/>
          </a:stretch>
        </p:blipFill>
        <p:spPr>
          <a:xfrm>
            <a:off x="4650360" y="1089868"/>
            <a:ext cx="3495675" cy="847725"/>
          </a:xfrm>
          <a:prstGeom prst="rect">
            <a:avLst/>
          </a:prstGeom>
        </p:spPr>
      </p:pic>
      <p:sp>
        <p:nvSpPr>
          <p:cNvPr id="8" name="TextBox 7"/>
          <p:cNvSpPr txBox="1"/>
          <p:nvPr/>
        </p:nvSpPr>
        <p:spPr>
          <a:xfrm>
            <a:off x="815544" y="2608717"/>
            <a:ext cx="9630033"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solidFill>
                  <a:schemeClr val="accent2">
                    <a:lumMod val="50000"/>
                  </a:schemeClr>
                </a:solidFill>
              </a:rPr>
              <a:t>Create two different lists of integers.</a:t>
            </a:r>
          </a:p>
          <a:p>
            <a:pPr marL="285750" indent="-285750">
              <a:buFont typeface="Arial" panose="020B0604020202020204" pitchFamily="34" charset="0"/>
              <a:buChar char="•"/>
            </a:pPr>
            <a:r>
              <a:rPr lang="en-GB" dirty="0" smtClean="0">
                <a:solidFill>
                  <a:schemeClr val="accent2">
                    <a:lumMod val="50000"/>
                  </a:schemeClr>
                </a:solidFill>
              </a:rPr>
              <a:t>Using your function, write a nested for loop that cycles through each entries in the first list and multiples it by each of the entries in the second list, and prints the result to the screen.</a:t>
            </a:r>
            <a:endParaRPr lang="en-GB" dirty="0">
              <a:solidFill>
                <a:schemeClr val="accent2">
                  <a:lumMod val="50000"/>
                </a:schemeClr>
              </a:solidFill>
            </a:endParaRPr>
          </a:p>
        </p:txBody>
      </p:sp>
    </p:spTree>
    <p:extLst>
      <p:ext uri="{BB962C8B-B14F-4D97-AF65-F5344CB8AC3E}">
        <p14:creationId xmlns:p14="http://schemas.microsoft.com/office/powerpoint/2010/main" val="225841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returns</a:t>
            </a:r>
            <a:endParaRPr lang="en-GB" dirty="0"/>
          </a:p>
        </p:txBody>
      </p:sp>
      <p:sp>
        <p:nvSpPr>
          <p:cNvPr id="3" name="Content Placeholder 2"/>
          <p:cNvSpPr>
            <a:spLocks noGrp="1"/>
          </p:cNvSpPr>
          <p:nvPr>
            <p:ph idx="1"/>
          </p:nvPr>
        </p:nvSpPr>
        <p:spPr>
          <a:xfrm>
            <a:off x="838200" y="1690688"/>
            <a:ext cx="10515600" cy="709612"/>
          </a:xfrm>
        </p:spPr>
        <p:txBody>
          <a:bodyPr/>
          <a:lstStyle/>
          <a:p>
            <a:r>
              <a:rPr lang="en-GB" dirty="0" smtClean="0"/>
              <a:t>You can have a function return multiple outputs.</a:t>
            </a:r>
            <a:endParaRPr lang="en-GB" dirty="0"/>
          </a:p>
        </p:txBody>
      </p:sp>
      <p:pic>
        <p:nvPicPr>
          <p:cNvPr id="4" name="Picture 3"/>
          <p:cNvPicPr>
            <a:picLocks noChangeAspect="1"/>
          </p:cNvPicPr>
          <p:nvPr/>
        </p:nvPicPr>
        <p:blipFill>
          <a:blip r:embed="rId2"/>
          <a:stretch>
            <a:fillRect/>
          </a:stretch>
        </p:blipFill>
        <p:spPr>
          <a:xfrm>
            <a:off x="1263967" y="2617470"/>
            <a:ext cx="6227165" cy="2663190"/>
          </a:xfrm>
          <a:prstGeom prst="rect">
            <a:avLst/>
          </a:prstGeom>
        </p:spPr>
      </p:pic>
      <p:pic>
        <p:nvPicPr>
          <p:cNvPr id="5" name="Picture 4"/>
          <p:cNvPicPr>
            <a:picLocks noChangeAspect="1"/>
          </p:cNvPicPr>
          <p:nvPr/>
        </p:nvPicPr>
        <p:blipFill>
          <a:blip r:embed="rId3"/>
          <a:stretch>
            <a:fillRect/>
          </a:stretch>
        </p:blipFill>
        <p:spPr>
          <a:xfrm>
            <a:off x="8356457" y="2617470"/>
            <a:ext cx="2997343" cy="2570798"/>
          </a:xfrm>
          <a:prstGeom prst="rect">
            <a:avLst/>
          </a:prstGeom>
        </p:spPr>
      </p:pic>
      <p:sp>
        <p:nvSpPr>
          <p:cNvPr id="6" name="TextBox 5"/>
          <p:cNvSpPr txBox="1"/>
          <p:nvPr/>
        </p:nvSpPr>
        <p:spPr>
          <a:xfrm>
            <a:off x="697230" y="2400300"/>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7729569" y="240404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39143788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and writing to files in Python: The </a:t>
            </a:r>
            <a:r>
              <a:rPr lang="en-GB" dirty="0"/>
              <a:t>f</a:t>
            </a:r>
            <a:r>
              <a:rPr lang="en-GB" dirty="0" smtClean="0"/>
              <a:t>ile object</a:t>
            </a:r>
            <a:endParaRPr lang="en-GB" dirty="0"/>
          </a:p>
        </p:txBody>
      </p:sp>
      <p:sp>
        <p:nvSpPr>
          <p:cNvPr id="3" name="Content Placeholder 2"/>
          <p:cNvSpPr>
            <a:spLocks noGrp="1"/>
          </p:cNvSpPr>
          <p:nvPr>
            <p:ph idx="1"/>
          </p:nvPr>
        </p:nvSpPr>
        <p:spPr>
          <a:xfrm>
            <a:off x="838199" y="2181576"/>
            <a:ext cx="10515600" cy="4351338"/>
          </a:xfrm>
        </p:spPr>
        <p:txBody>
          <a:bodyPr/>
          <a:lstStyle/>
          <a:p>
            <a:r>
              <a:rPr lang="en-GB" dirty="0" smtClean="0"/>
              <a:t>File handling in Python can easily be done with the built-in object </a:t>
            </a:r>
            <a:r>
              <a:rPr lang="en-GB" dirty="0" smtClean="0">
                <a:solidFill>
                  <a:schemeClr val="accent5">
                    <a:lumMod val="75000"/>
                  </a:schemeClr>
                </a:solidFill>
                <a:latin typeface="Agency FB" panose="020B0503020202020204" pitchFamily="34" charset="0"/>
              </a:rPr>
              <a:t>file</a:t>
            </a:r>
            <a:r>
              <a:rPr lang="en-GB" dirty="0" smtClean="0"/>
              <a:t>.</a:t>
            </a:r>
          </a:p>
          <a:p>
            <a:r>
              <a:rPr lang="en-GB" dirty="0" smtClean="0"/>
              <a:t>The </a:t>
            </a:r>
            <a:r>
              <a:rPr lang="en-GB" dirty="0" smtClean="0">
                <a:solidFill>
                  <a:schemeClr val="accent5">
                    <a:lumMod val="75000"/>
                  </a:schemeClr>
                </a:solidFill>
                <a:latin typeface="Agency FB" panose="020B0503020202020204" pitchFamily="34" charset="0"/>
              </a:rPr>
              <a:t>file</a:t>
            </a:r>
            <a:r>
              <a:rPr lang="en-GB" dirty="0" smtClean="0">
                <a:latin typeface="Agency FB" panose="020B0503020202020204" pitchFamily="34" charset="0"/>
              </a:rPr>
              <a:t> </a:t>
            </a:r>
            <a:r>
              <a:rPr lang="en-GB" dirty="0" smtClean="0"/>
              <a:t>object provides all of the basic functions necessary in order to manipulate files.</a:t>
            </a:r>
          </a:p>
          <a:p>
            <a:pPr marL="0" indent="0">
              <a:buNone/>
            </a:pPr>
            <a:endParaRPr lang="en-GB" dirty="0"/>
          </a:p>
        </p:txBody>
      </p:sp>
      <p:sp>
        <p:nvSpPr>
          <p:cNvPr id="4" name="Rectangle 3"/>
          <p:cNvSpPr/>
          <p:nvPr/>
        </p:nvSpPr>
        <p:spPr>
          <a:xfrm>
            <a:off x="922637" y="3880192"/>
            <a:ext cx="10346725" cy="954107"/>
          </a:xfrm>
          <a:prstGeom prst="rect">
            <a:avLst/>
          </a:prstGeom>
        </p:spPr>
        <p:txBody>
          <a:bodyPr wrap="square">
            <a:spAutoFit/>
          </a:bodyPr>
          <a:lstStyle/>
          <a:p>
            <a:pPr marL="457200" indent="-457200">
              <a:buFont typeface="Arial" panose="020B0604020202020204" pitchFamily="34" charset="0"/>
              <a:buChar char="•"/>
            </a:pPr>
            <a:r>
              <a:rPr lang="en-GB" sz="2800" dirty="0">
                <a:solidFill>
                  <a:schemeClr val="accent2">
                    <a:lumMod val="50000"/>
                  </a:schemeClr>
                </a:solidFill>
              </a:rPr>
              <a:t>Open up notepad or notepad++. Write some text and save the file to a location and with a name you’ll remember.</a:t>
            </a:r>
          </a:p>
        </p:txBody>
      </p:sp>
    </p:spTree>
    <p:extLst>
      <p:ext uri="{BB962C8B-B14F-4D97-AF65-F5344CB8AC3E}">
        <p14:creationId xmlns:p14="http://schemas.microsoft.com/office/powerpoint/2010/main" val="404971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open() </a:t>
            </a:r>
            <a:r>
              <a:rPr lang="en-GB" dirty="0" smtClean="0"/>
              <a:t>function</a:t>
            </a:r>
            <a:endParaRPr lang="en-GB" dirty="0"/>
          </a:p>
        </p:txBody>
      </p:sp>
      <p:sp>
        <p:nvSpPr>
          <p:cNvPr id="3" name="Content Placeholder 2"/>
          <p:cNvSpPr>
            <a:spLocks noGrp="1"/>
          </p:cNvSpPr>
          <p:nvPr>
            <p:ph idx="1"/>
          </p:nvPr>
        </p:nvSpPr>
        <p:spPr>
          <a:xfrm>
            <a:off x="838200" y="1587757"/>
            <a:ext cx="10515600" cy="1766072"/>
          </a:xfrm>
        </p:spPr>
        <p:txBody>
          <a:bodyPr>
            <a:normAutofit/>
          </a:bodyPr>
          <a:lstStyle/>
          <a:p>
            <a:r>
              <a:rPr lang="en-GB" sz="2400" dirty="0" smtClean="0"/>
              <a:t>Before you can work with a file, you first have to open it using Python’s in-built </a:t>
            </a:r>
            <a:r>
              <a:rPr lang="en-GB" sz="2400" dirty="0" smtClean="0">
                <a:solidFill>
                  <a:schemeClr val="accent5">
                    <a:lumMod val="75000"/>
                  </a:schemeClr>
                </a:solidFill>
                <a:latin typeface="Agency FB" panose="020B0503020202020204" pitchFamily="34" charset="0"/>
              </a:rPr>
              <a:t>open()</a:t>
            </a:r>
            <a:r>
              <a:rPr lang="en-GB" sz="2400" dirty="0" smtClean="0">
                <a:solidFill>
                  <a:schemeClr val="accent5">
                    <a:lumMod val="75000"/>
                  </a:schemeClr>
                </a:solidFill>
              </a:rPr>
              <a:t> </a:t>
            </a:r>
            <a:r>
              <a:rPr lang="en-GB" sz="2400" dirty="0" smtClean="0"/>
              <a:t>function.</a:t>
            </a:r>
          </a:p>
          <a:p>
            <a:r>
              <a:rPr lang="en-GB" sz="2400" dirty="0" smtClean="0"/>
              <a:t>The </a:t>
            </a:r>
            <a:r>
              <a:rPr lang="en-GB" sz="2400" dirty="0" smtClean="0">
                <a:solidFill>
                  <a:schemeClr val="accent5">
                    <a:lumMod val="75000"/>
                  </a:schemeClr>
                </a:solidFill>
                <a:latin typeface="Agency FB" panose="020B0503020202020204" pitchFamily="34" charset="0"/>
              </a:rPr>
              <a:t>open() </a:t>
            </a:r>
            <a:r>
              <a:rPr lang="en-GB" sz="2400" dirty="0" smtClean="0"/>
              <a:t>function takes two arguments; the name of the file that you wish to use and the mode for which we would like to open the file</a:t>
            </a:r>
          </a:p>
        </p:txBody>
      </p:sp>
      <p:pic>
        <p:nvPicPr>
          <p:cNvPr id="4" name="Picture 3"/>
          <p:cNvPicPr>
            <a:picLocks noChangeAspect="1"/>
          </p:cNvPicPr>
          <p:nvPr/>
        </p:nvPicPr>
        <p:blipFill>
          <a:blip r:embed="rId2"/>
          <a:stretch>
            <a:fillRect/>
          </a:stretch>
        </p:blipFill>
        <p:spPr>
          <a:xfrm>
            <a:off x="1700599" y="3190617"/>
            <a:ext cx="8106196" cy="326424"/>
          </a:xfrm>
          <a:prstGeom prst="rect">
            <a:avLst/>
          </a:prstGeom>
        </p:spPr>
      </p:pic>
      <p:sp>
        <p:nvSpPr>
          <p:cNvPr id="6" name="Content Placeholder 2"/>
          <p:cNvSpPr txBox="1">
            <a:spLocks/>
          </p:cNvSpPr>
          <p:nvPr/>
        </p:nvSpPr>
        <p:spPr>
          <a:xfrm>
            <a:off x="838200" y="3617441"/>
            <a:ext cx="10515600" cy="2285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By default, the </a:t>
            </a:r>
            <a:r>
              <a:rPr lang="en-GB" sz="2400" dirty="0" smtClean="0">
                <a:solidFill>
                  <a:schemeClr val="accent5">
                    <a:lumMod val="75000"/>
                  </a:schemeClr>
                </a:solidFill>
                <a:latin typeface="Agency FB" panose="020B0503020202020204" pitchFamily="34" charset="0"/>
              </a:rPr>
              <a:t>open() </a:t>
            </a:r>
            <a:r>
              <a:rPr lang="en-GB" sz="2400" dirty="0" smtClean="0"/>
              <a:t>function opens a file in ‘read mode’; this is what the </a:t>
            </a:r>
            <a:r>
              <a:rPr lang="en-GB" sz="2400" dirty="0" smtClean="0">
                <a:solidFill>
                  <a:schemeClr val="accent5">
                    <a:lumMod val="75000"/>
                  </a:schemeClr>
                </a:solidFill>
                <a:latin typeface="Agency FB" panose="020B0503020202020204" pitchFamily="34" charset="0"/>
              </a:rPr>
              <a:t>‘r’</a:t>
            </a:r>
            <a:r>
              <a:rPr lang="en-GB" sz="2400" dirty="0" smtClean="0">
                <a:latin typeface="Agency FB" panose="020B0503020202020204" pitchFamily="34" charset="0"/>
              </a:rPr>
              <a:t> </a:t>
            </a:r>
            <a:r>
              <a:rPr lang="en-GB" sz="2400" dirty="0" smtClean="0"/>
              <a:t>above signifies.</a:t>
            </a:r>
          </a:p>
          <a:p>
            <a:r>
              <a:rPr lang="en-GB" sz="2400" dirty="0" smtClean="0"/>
              <a:t>There are a number of different file opening modes. The most common are: </a:t>
            </a:r>
            <a:r>
              <a:rPr lang="en-GB" sz="2400" dirty="0" smtClean="0">
                <a:solidFill>
                  <a:schemeClr val="accent5">
                    <a:lumMod val="75000"/>
                  </a:schemeClr>
                </a:solidFill>
              </a:rPr>
              <a:t>‘r’</a:t>
            </a:r>
            <a:r>
              <a:rPr lang="en-GB" sz="2400" dirty="0" smtClean="0"/>
              <a:t>= read, </a:t>
            </a:r>
            <a:r>
              <a:rPr lang="en-GB" sz="2400" dirty="0" smtClean="0">
                <a:solidFill>
                  <a:schemeClr val="accent5">
                    <a:lumMod val="75000"/>
                  </a:schemeClr>
                </a:solidFill>
              </a:rPr>
              <a:t>‘w’</a:t>
            </a:r>
            <a:r>
              <a:rPr lang="en-GB" sz="2400" dirty="0" smtClean="0"/>
              <a:t>=write, </a:t>
            </a:r>
            <a:r>
              <a:rPr lang="en-GB" sz="2400" dirty="0" smtClean="0">
                <a:solidFill>
                  <a:schemeClr val="accent5">
                    <a:lumMod val="75000"/>
                  </a:schemeClr>
                </a:solidFill>
              </a:rPr>
              <a:t>‘r+’</a:t>
            </a:r>
            <a:r>
              <a:rPr lang="en-GB" sz="2400" dirty="0" smtClean="0"/>
              <a:t>=both reading and writing, </a:t>
            </a:r>
            <a:r>
              <a:rPr lang="en-GB" sz="2400" dirty="0" smtClean="0">
                <a:solidFill>
                  <a:schemeClr val="accent5">
                    <a:lumMod val="75000"/>
                  </a:schemeClr>
                </a:solidFill>
              </a:rPr>
              <a:t>‘a’</a:t>
            </a:r>
            <a:r>
              <a:rPr lang="en-GB" sz="2400" dirty="0" smtClean="0"/>
              <a:t>=appending.</a:t>
            </a:r>
          </a:p>
          <a:p>
            <a:pPr marL="0" indent="0">
              <a:buNone/>
            </a:pPr>
            <a:endParaRPr lang="en-GB" sz="2400" dirty="0"/>
          </a:p>
        </p:txBody>
      </p:sp>
      <p:sp>
        <p:nvSpPr>
          <p:cNvPr id="5" name="Rectangle 4"/>
          <p:cNvSpPr/>
          <p:nvPr/>
        </p:nvSpPr>
        <p:spPr>
          <a:xfrm>
            <a:off x="838200" y="5440832"/>
            <a:ext cx="7963298" cy="461665"/>
          </a:xfrm>
          <a:prstGeom prst="rect">
            <a:avLst/>
          </a:prstGeom>
        </p:spPr>
        <p:txBody>
          <a:bodyPr wrap="square">
            <a:spAutoFit/>
          </a:bodyPr>
          <a:lstStyle/>
          <a:p>
            <a:pPr marL="285750" indent="-285750">
              <a:buFont typeface="Arial" panose="020B0604020202020204" pitchFamily="34" charset="0"/>
              <a:buChar char="•"/>
            </a:pPr>
            <a:r>
              <a:rPr lang="en-GB" sz="2400" dirty="0">
                <a:solidFill>
                  <a:schemeClr val="accent2">
                    <a:lumMod val="50000"/>
                  </a:schemeClr>
                </a:solidFill>
              </a:rPr>
              <a:t>Use the </a:t>
            </a:r>
            <a:r>
              <a:rPr lang="en-GB" sz="2400" dirty="0">
                <a:solidFill>
                  <a:schemeClr val="accent5">
                    <a:lumMod val="75000"/>
                  </a:schemeClr>
                </a:solidFill>
                <a:latin typeface="Agency FB" panose="020B0503020202020204" pitchFamily="34" charset="0"/>
              </a:rPr>
              <a:t>open() </a:t>
            </a:r>
            <a:r>
              <a:rPr lang="en-GB" sz="2400" dirty="0">
                <a:solidFill>
                  <a:schemeClr val="accent2">
                    <a:lumMod val="50000"/>
                  </a:schemeClr>
                </a:solidFill>
              </a:rPr>
              <a:t>function to read the file in.</a:t>
            </a:r>
          </a:p>
        </p:txBody>
      </p:sp>
    </p:spTree>
    <p:extLst>
      <p:ext uri="{BB962C8B-B14F-4D97-AF65-F5344CB8AC3E}">
        <p14:creationId xmlns:p14="http://schemas.microsoft.com/office/powerpoint/2010/main" val="16990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Python?</a:t>
            </a:r>
            <a:endParaRPr lang="en-GB" dirty="0"/>
          </a:p>
        </p:txBody>
      </p:sp>
      <p:sp>
        <p:nvSpPr>
          <p:cNvPr id="3" name="Content Placeholder 2"/>
          <p:cNvSpPr>
            <a:spLocks noGrp="1"/>
          </p:cNvSpPr>
          <p:nvPr>
            <p:ph idx="1"/>
          </p:nvPr>
        </p:nvSpPr>
        <p:spPr>
          <a:xfrm>
            <a:off x="419099" y="1690687"/>
            <a:ext cx="6029325" cy="4595811"/>
          </a:xfrm>
        </p:spPr>
        <p:txBody>
          <a:bodyPr>
            <a:normAutofit/>
          </a:bodyPr>
          <a:lstStyle/>
          <a:p>
            <a:pPr marL="0" indent="0">
              <a:buNone/>
            </a:pPr>
            <a:r>
              <a:rPr lang="en-GB" dirty="0" smtClean="0"/>
              <a:t>Because Python is an interpretive language, it has a number of advantages:</a:t>
            </a:r>
          </a:p>
          <a:p>
            <a:r>
              <a:rPr lang="en-GB" dirty="0" smtClean="0"/>
              <a:t>Automatic memory management.</a:t>
            </a:r>
          </a:p>
          <a:p>
            <a:r>
              <a:rPr lang="en-GB" dirty="0" smtClean="0"/>
              <a:t>Expressivity and syntax that is ‘English’.</a:t>
            </a:r>
          </a:p>
          <a:p>
            <a:r>
              <a:rPr lang="en-GB" dirty="0" smtClean="0"/>
              <a:t>Ease of programming.</a:t>
            </a:r>
          </a:p>
          <a:p>
            <a:r>
              <a:rPr lang="en-GB" dirty="0" smtClean="0"/>
              <a:t>Minimises development time.</a:t>
            </a:r>
          </a:p>
          <a:p>
            <a:r>
              <a:rPr lang="en-GB" dirty="0"/>
              <a:t>Python also has a focus on </a:t>
            </a:r>
            <a:r>
              <a:rPr lang="en-GB" i="1" dirty="0"/>
              <a:t>importing</a:t>
            </a:r>
            <a:r>
              <a:rPr lang="en-GB" dirty="0"/>
              <a:t> modules, a feature that makes it useful for scientific computing</a:t>
            </a:r>
            <a:r>
              <a:rPr lang="en-GB" dirty="0" smtClean="0"/>
              <a:t>.</a:t>
            </a:r>
          </a:p>
          <a:p>
            <a:pPr marL="0" indent="0">
              <a:buNone/>
            </a:pPr>
            <a:endParaRPr lang="en-GB" dirty="0"/>
          </a:p>
        </p:txBody>
      </p:sp>
      <p:pic>
        <p:nvPicPr>
          <p:cNvPr id="6" name="Picture 5"/>
          <p:cNvPicPr>
            <a:picLocks noChangeAspect="1"/>
          </p:cNvPicPr>
          <p:nvPr/>
        </p:nvPicPr>
        <p:blipFill>
          <a:blip r:embed="rId2"/>
          <a:stretch>
            <a:fillRect/>
          </a:stretch>
        </p:blipFill>
        <p:spPr>
          <a:xfrm>
            <a:off x="6867525" y="1027906"/>
            <a:ext cx="4905375" cy="5591175"/>
          </a:xfrm>
          <a:prstGeom prst="rect">
            <a:avLst/>
          </a:prstGeom>
        </p:spPr>
      </p:pic>
    </p:spTree>
    <p:extLst>
      <p:ext uri="{BB962C8B-B14F-4D97-AF65-F5344CB8AC3E}">
        <p14:creationId xmlns:p14="http://schemas.microsoft.com/office/powerpoint/2010/main" val="2692999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1325563"/>
          </a:xfrm>
        </p:spPr>
        <p:txBody>
          <a:bodyPr/>
          <a:lstStyle/>
          <a:p>
            <a:r>
              <a:rPr lang="en-GB" dirty="0" smtClean="0"/>
              <a:t>The </a:t>
            </a:r>
            <a:r>
              <a:rPr lang="en-GB" dirty="0" smtClean="0">
                <a:latin typeface="Agency FB" panose="020B0503020202020204" pitchFamily="34" charset="0"/>
              </a:rPr>
              <a:t>close() </a:t>
            </a:r>
            <a:r>
              <a:rPr lang="en-GB" dirty="0" smtClean="0"/>
              <a:t>function</a:t>
            </a:r>
            <a:endParaRPr lang="en-GB" dirty="0"/>
          </a:p>
        </p:txBody>
      </p:sp>
      <p:sp>
        <p:nvSpPr>
          <p:cNvPr id="8" name="Content Placeholder 2"/>
          <p:cNvSpPr>
            <a:spLocks noGrp="1"/>
          </p:cNvSpPr>
          <p:nvPr>
            <p:ph idx="1"/>
          </p:nvPr>
        </p:nvSpPr>
        <p:spPr>
          <a:xfrm>
            <a:off x="838200" y="1825625"/>
            <a:ext cx="10515600" cy="1329467"/>
          </a:xfrm>
        </p:spPr>
        <p:txBody>
          <a:bodyPr>
            <a:normAutofit fontScale="85000" lnSpcReduction="20000"/>
          </a:bodyPr>
          <a:lstStyle/>
          <a:p>
            <a:r>
              <a:rPr lang="en-GB" dirty="0" smtClean="0"/>
              <a:t>Likewise, once you’re done working with a file, you can close it with the </a:t>
            </a:r>
            <a:r>
              <a:rPr lang="en-GB" dirty="0" smtClean="0">
                <a:solidFill>
                  <a:schemeClr val="accent5">
                    <a:lumMod val="75000"/>
                  </a:schemeClr>
                </a:solidFill>
                <a:latin typeface="Agency FB" panose="020B0503020202020204" pitchFamily="34" charset="0"/>
              </a:rPr>
              <a:t>close() </a:t>
            </a:r>
            <a:r>
              <a:rPr lang="en-GB" dirty="0" smtClean="0"/>
              <a:t>function.</a:t>
            </a:r>
          </a:p>
          <a:p>
            <a:r>
              <a:rPr lang="en-GB" dirty="0" smtClean="0"/>
              <a:t>Using this function will free up any system resources that are being used up by having the file open.</a:t>
            </a:r>
            <a:endParaRPr lang="en-GB" dirty="0"/>
          </a:p>
        </p:txBody>
      </p:sp>
      <p:pic>
        <p:nvPicPr>
          <p:cNvPr id="9" name="Picture 8"/>
          <p:cNvPicPr>
            <a:picLocks noChangeAspect="1"/>
          </p:cNvPicPr>
          <p:nvPr/>
        </p:nvPicPr>
        <p:blipFill>
          <a:blip r:embed="rId2"/>
          <a:stretch>
            <a:fillRect/>
          </a:stretch>
        </p:blipFill>
        <p:spPr>
          <a:xfrm>
            <a:off x="1208902" y="3605211"/>
            <a:ext cx="2266950" cy="257175"/>
          </a:xfrm>
          <a:prstGeom prst="rect">
            <a:avLst/>
          </a:prstGeom>
        </p:spPr>
      </p:pic>
    </p:spTree>
    <p:extLst>
      <p:ext uri="{BB962C8B-B14F-4D97-AF65-F5344CB8AC3E}">
        <p14:creationId xmlns:p14="http://schemas.microsoft.com/office/powerpoint/2010/main" val="38918682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in a file and printing to screen example</a:t>
            </a:r>
            <a:endParaRPr lang="en-GB" dirty="0"/>
          </a:p>
        </p:txBody>
      </p:sp>
      <p:sp>
        <p:nvSpPr>
          <p:cNvPr id="3" name="Content Placeholder 2"/>
          <p:cNvSpPr>
            <a:spLocks noGrp="1"/>
          </p:cNvSpPr>
          <p:nvPr>
            <p:ph idx="1"/>
          </p:nvPr>
        </p:nvSpPr>
        <p:spPr>
          <a:xfrm>
            <a:off x="838200" y="1825625"/>
            <a:ext cx="10515600" cy="1280040"/>
          </a:xfrm>
        </p:spPr>
        <p:txBody>
          <a:bodyPr/>
          <a:lstStyle/>
          <a:p>
            <a:pPr marL="0" indent="0">
              <a:buNone/>
            </a:pPr>
            <a:r>
              <a:rPr lang="en-GB" dirty="0" smtClean="0"/>
              <a:t>Using what you have now learned about for loops, it is possible to open a file for reading and then print each line in the file to the screen using a for loop.</a:t>
            </a:r>
            <a:endParaRPr lang="en-GB" dirty="0"/>
          </a:p>
        </p:txBody>
      </p:sp>
      <p:pic>
        <p:nvPicPr>
          <p:cNvPr id="5" name="Picture 4"/>
          <p:cNvPicPr>
            <a:picLocks noChangeAspect="1"/>
          </p:cNvPicPr>
          <p:nvPr/>
        </p:nvPicPr>
        <p:blipFill>
          <a:blip r:embed="rId2"/>
          <a:stretch>
            <a:fillRect/>
          </a:stretch>
        </p:blipFill>
        <p:spPr>
          <a:xfrm>
            <a:off x="7454727" y="4196191"/>
            <a:ext cx="3600451" cy="2552779"/>
          </a:xfrm>
          <a:prstGeom prst="rect">
            <a:avLst/>
          </a:prstGeom>
        </p:spPr>
      </p:pic>
      <p:sp>
        <p:nvSpPr>
          <p:cNvPr id="6" name="Rectangle 5"/>
          <p:cNvSpPr/>
          <p:nvPr/>
        </p:nvSpPr>
        <p:spPr>
          <a:xfrm>
            <a:off x="662839" y="3155857"/>
            <a:ext cx="9865346" cy="830997"/>
          </a:xfrm>
          <a:prstGeom prst="rect">
            <a:avLst/>
          </a:prstGeom>
        </p:spPr>
        <p:txBody>
          <a:bodyPr wrap="square">
            <a:spAutoFit/>
          </a:bodyPr>
          <a:lstStyle/>
          <a:p>
            <a:pPr marL="285750" indent="-285750">
              <a:buFont typeface="Arial" panose="020B0604020202020204" pitchFamily="34" charset="0"/>
              <a:buChar char="•"/>
            </a:pPr>
            <a:r>
              <a:rPr lang="en-GB" sz="2400" dirty="0" smtClean="0">
                <a:solidFill>
                  <a:schemeClr val="accent2">
                    <a:lumMod val="50000"/>
                  </a:schemeClr>
                </a:solidFill>
              </a:rPr>
              <a:t>Use a for loop and the variable name that you assigned the open file to in order to print each of the lines in your file to the screen.</a:t>
            </a:r>
            <a:endParaRPr lang="en-GB" sz="2400" dirty="0">
              <a:solidFill>
                <a:schemeClr val="accent2">
                  <a:lumMod val="50000"/>
                </a:schemeClr>
              </a:solidFill>
            </a:endParaRPr>
          </a:p>
        </p:txBody>
      </p:sp>
      <p:sp>
        <p:nvSpPr>
          <p:cNvPr id="8" name="TextBox 7"/>
          <p:cNvSpPr txBox="1"/>
          <p:nvPr/>
        </p:nvSpPr>
        <p:spPr>
          <a:xfrm>
            <a:off x="376623" y="4195931"/>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6887990" y="412849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pic>
        <p:nvPicPr>
          <p:cNvPr id="7" name="Picture 6"/>
          <p:cNvPicPr>
            <a:picLocks noChangeAspect="1"/>
          </p:cNvPicPr>
          <p:nvPr/>
        </p:nvPicPr>
        <p:blipFill>
          <a:blip r:embed="rId3"/>
          <a:stretch>
            <a:fillRect/>
          </a:stretch>
        </p:blipFill>
        <p:spPr>
          <a:xfrm>
            <a:off x="943360" y="4351608"/>
            <a:ext cx="4781550" cy="638175"/>
          </a:xfrm>
          <a:prstGeom prst="rect">
            <a:avLst/>
          </a:prstGeom>
        </p:spPr>
      </p:pic>
    </p:spTree>
    <p:extLst>
      <p:ext uri="{BB962C8B-B14F-4D97-AF65-F5344CB8AC3E}">
        <p14:creationId xmlns:p14="http://schemas.microsoft.com/office/powerpoint/2010/main" val="51031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read() </a:t>
            </a:r>
            <a:r>
              <a:rPr lang="en-GB" dirty="0" smtClean="0"/>
              <a:t>function</a:t>
            </a:r>
            <a:endParaRPr lang="en-GB" dirty="0"/>
          </a:p>
        </p:txBody>
      </p:sp>
      <p:sp>
        <p:nvSpPr>
          <p:cNvPr id="3" name="Content Placeholder 2"/>
          <p:cNvSpPr>
            <a:spLocks noGrp="1"/>
          </p:cNvSpPr>
          <p:nvPr>
            <p:ph idx="1"/>
          </p:nvPr>
        </p:nvSpPr>
        <p:spPr>
          <a:xfrm>
            <a:off x="838200" y="1690688"/>
            <a:ext cx="10515600" cy="835197"/>
          </a:xfrm>
        </p:spPr>
        <p:txBody>
          <a:bodyPr>
            <a:normAutofit lnSpcReduction="10000"/>
          </a:bodyPr>
          <a:lstStyle/>
          <a:p>
            <a:r>
              <a:rPr lang="en-GB" dirty="0" smtClean="0"/>
              <a:t>However, you don’t need to use any loops to access file contents. Python has three in-built file reading commands:</a:t>
            </a:r>
            <a:endParaRPr lang="en-GB" dirty="0"/>
          </a:p>
        </p:txBody>
      </p:sp>
      <p:sp>
        <p:nvSpPr>
          <p:cNvPr id="4" name="TextBox 3"/>
          <p:cNvSpPr txBox="1"/>
          <p:nvPr/>
        </p:nvSpPr>
        <p:spPr>
          <a:xfrm>
            <a:off x="838200" y="2525885"/>
            <a:ext cx="9654746" cy="369332"/>
          </a:xfrm>
          <a:prstGeom prst="rect">
            <a:avLst/>
          </a:prstGeom>
          <a:noFill/>
        </p:spPr>
        <p:txBody>
          <a:bodyPr wrap="square" rtlCol="0">
            <a:spAutoFit/>
          </a:bodyPr>
          <a:lstStyle/>
          <a:p>
            <a:r>
              <a:rPr lang="en-GB" dirty="0" smtClean="0"/>
              <a:t>1. </a:t>
            </a:r>
            <a:r>
              <a:rPr lang="en-GB" dirty="0" smtClean="0">
                <a:solidFill>
                  <a:schemeClr val="accent5">
                    <a:lumMod val="75000"/>
                  </a:schemeClr>
                </a:solidFill>
                <a:latin typeface="Agency FB" panose="020B0503020202020204" pitchFamily="34" charset="0"/>
              </a:rPr>
              <a:t>&lt;file&gt;.read()</a:t>
            </a:r>
            <a:r>
              <a:rPr lang="en-GB" dirty="0" smtClean="0">
                <a:solidFill>
                  <a:schemeClr val="accent5">
                    <a:lumMod val="75000"/>
                  </a:schemeClr>
                </a:solidFill>
              </a:rPr>
              <a:t> </a:t>
            </a:r>
            <a:r>
              <a:rPr lang="en-GB" dirty="0" smtClean="0"/>
              <a:t>= Returns the entire contents of the file as a single string:</a:t>
            </a:r>
            <a:endParaRPr lang="en-GB" dirty="0">
              <a:latin typeface="Agency FB" panose="020B0503020202020204" pitchFamily="34" charset="0"/>
            </a:endParaRPr>
          </a:p>
        </p:txBody>
      </p:sp>
      <p:pic>
        <p:nvPicPr>
          <p:cNvPr id="6" name="Picture 5"/>
          <p:cNvPicPr>
            <a:picLocks noChangeAspect="1"/>
          </p:cNvPicPr>
          <p:nvPr/>
        </p:nvPicPr>
        <p:blipFill>
          <a:blip r:embed="rId2"/>
          <a:stretch>
            <a:fillRect/>
          </a:stretch>
        </p:blipFill>
        <p:spPr>
          <a:xfrm>
            <a:off x="6991350" y="3004069"/>
            <a:ext cx="2677812" cy="1253216"/>
          </a:xfrm>
          <a:prstGeom prst="rect">
            <a:avLst/>
          </a:prstGeom>
        </p:spPr>
      </p:pic>
      <p:sp>
        <p:nvSpPr>
          <p:cNvPr id="7" name="TextBox 6"/>
          <p:cNvSpPr txBox="1"/>
          <p:nvPr/>
        </p:nvSpPr>
        <p:spPr>
          <a:xfrm>
            <a:off x="838200" y="4209595"/>
            <a:ext cx="9654746" cy="369332"/>
          </a:xfrm>
          <a:prstGeom prst="rect">
            <a:avLst/>
          </a:prstGeom>
          <a:noFill/>
        </p:spPr>
        <p:txBody>
          <a:bodyPr wrap="square" rtlCol="0">
            <a:spAutoFit/>
          </a:bodyPr>
          <a:lstStyle/>
          <a:p>
            <a:r>
              <a:rPr lang="en-GB" dirty="0"/>
              <a:t>2</a:t>
            </a:r>
            <a:r>
              <a:rPr lang="en-GB" dirty="0" smtClean="0"/>
              <a:t>. </a:t>
            </a:r>
            <a:r>
              <a:rPr lang="en-GB" dirty="0" smtClean="0">
                <a:solidFill>
                  <a:schemeClr val="accent5">
                    <a:lumMod val="75000"/>
                  </a:schemeClr>
                </a:solidFill>
                <a:latin typeface="Agency FB" panose="020B0503020202020204" pitchFamily="34" charset="0"/>
              </a:rPr>
              <a:t>&lt;file&gt;.</a:t>
            </a:r>
            <a:r>
              <a:rPr lang="en-GB" dirty="0" err="1" smtClean="0">
                <a:solidFill>
                  <a:schemeClr val="accent5">
                    <a:lumMod val="75000"/>
                  </a:schemeClr>
                </a:solidFill>
                <a:latin typeface="Agency FB" panose="020B0503020202020204" pitchFamily="34" charset="0"/>
              </a:rPr>
              <a:t>readline</a:t>
            </a:r>
            <a:r>
              <a:rPr lang="en-GB" dirty="0" smtClean="0">
                <a:solidFill>
                  <a:schemeClr val="accent5">
                    <a:lumMod val="75000"/>
                  </a:schemeClr>
                </a:solidFill>
                <a:latin typeface="Agency FB" panose="020B0503020202020204" pitchFamily="34" charset="0"/>
              </a:rPr>
              <a:t>()</a:t>
            </a:r>
            <a:r>
              <a:rPr lang="en-GB" dirty="0" smtClean="0"/>
              <a:t> = Returns one line at a time:</a:t>
            </a:r>
            <a:endParaRPr lang="en-GB" dirty="0">
              <a:latin typeface="Agency FB" panose="020B0503020202020204" pitchFamily="34" charset="0"/>
            </a:endParaRPr>
          </a:p>
        </p:txBody>
      </p:sp>
      <p:pic>
        <p:nvPicPr>
          <p:cNvPr id="9" name="Picture 8"/>
          <p:cNvPicPr>
            <a:picLocks noChangeAspect="1"/>
          </p:cNvPicPr>
          <p:nvPr/>
        </p:nvPicPr>
        <p:blipFill>
          <a:blip r:embed="rId3"/>
          <a:stretch>
            <a:fillRect/>
          </a:stretch>
        </p:blipFill>
        <p:spPr>
          <a:xfrm>
            <a:off x="6885031" y="4617529"/>
            <a:ext cx="2191780" cy="726623"/>
          </a:xfrm>
          <a:prstGeom prst="rect">
            <a:avLst/>
          </a:prstGeom>
        </p:spPr>
      </p:pic>
      <p:sp>
        <p:nvSpPr>
          <p:cNvPr id="10" name="TextBox 9"/>
          <p:cNvSpPr txBox="1"/>
          <p:nvPr/>
        </p:nvSpPr>
        <p:spPr>
          <a:xfrm>
            <a:off x="751702" y="5462811"/>
            <a:ext cx="9654746" cy="369332"/>
          </a:xfrm>
          <a:prstGeom prst="rect">
            <a:avLst/>
          </a:prstGeom>
          <a:noFill/>
        </p:spPr>
        <p:txBody>
          <a:bodyPr wrap="square" rtlCol="0">
            <a:spAutoFit/>
          </a:bodyPr>
          <a:lstStyle/>
          <a:p>
            <a:r>
              <a:rPr lang="en-GB" dirty="0" smtClean="0"/>
              <a:t>3. </a:t>
            </a:r>
            <a:r>
              <a:rPr lang="en-GB" dirty="0" smtClean="0">
                <a:solidFill>
                  <a:schemeClr val="accent5">
                    <a:lumMod val="75000"/>
                  </a:schemeClr>
                </a:solidFill>
                <a:latin typeface="Agency FB" panose="020B0503020202020204" pitchFamily="34" charset="0"/>
              </a:rPr>
              <a:t>&lt;file&gt;.</a:t>
            </a:r>
            <a:r>
              <a:rPr lang="en-GB" dirty="0" err="1" smtClean="0">
                <a:solidFill>
                  <a:schemeClr val="accent5">
                    <a:lumMod val="75000"/>
                  </a:schemeClr>
                </a:solidFill>
                <a:latin typeface="Agency FB" panose="020B0503020202020204" pitchFamily="34" charset="0"/>
              </a:rPr>
              <a:t>readlines</a:t>
            </a:r>
            <a:r>
              <a:rPr lang="en-GB" dirty="0" smtClean="0">
                <a:solidFill>
                  <a:schemeClr val="accent5">
                    <a:lumMod val="75000"/>
                  </a:schemeClr>
                </a:solidFill>
                <a:latin typeface="Agency FB" panose="020B0503020202020204" pitchFamily="34" charset="0"/>
              </a:rPr>
              <a:t>()</a:t>
            </a:r>
            <a:r>
              <a:rPr lang="en-GB" dirty="0" smtClean="0">
                <a:solidFill>
                  <a:schemeClr val="accent5">
                    <a:lumMod val="75000"/>
                  </a:schemeClr>
                </a:solidFill>
              </a:rPr>
              <a:t> </a:t>
            </a:r>
            <a:r>
              <a:rPr lang="en-GB" dirty="0" smtClean="0"/>
              <a:t>= Returns a list of lines:</a:t>
            </a:r>
            <a:endParaRPr lang="en-GB" dirty="0">
              <a:latin typeface="Agency FB" panose="020B0503020202020204" pitchFamily="34" charset="0"/>
            </a:endParaRPr>
          </a:p>
        </p:txBody>
      </p:sp>
      <p:pic>
        <p:nvPicPr>
          <p:cNvPr id="13" name="Picture 12"/>
          <p:cNvPicPr>
            <a:picLocks noChangeAspect="1"/>
          </p:cNvPicPr>
          <p:nvPr/>
        </p:nvPicPr>
        <p:blipFill>
          <a:blip r:embed="rId4"/>
          <a:stretch>
            <a:fillRect/>
          </a:stretch>
        </p:blipFill>
        <p:spPr>
          <a:xfrm>
            <a:off x="6885031" y="5793176"/>
            <a:ext cx="5181600" cy="723900"/>
          </a:xfrm>
          <a:prstGeom prst="rect">
            <a:avLst/>
          </a:prstGeom>
        </p:spPr>
      </p:pic>
      <p:pic>
        <p:nvPicPr>
          <p:cNvPr id="12" name="Picture 11"/>
          <p:cNvPicPr>
            <a:picLocks noChangeAspect="1"/>
          </p:cNvPicPr>
          <p:nvPr/>
        </p:nvPicPr>
        <p:blipFill>
          <a:blip r:embed="rId5"/>
          <a:stretch>
            <a:fillRect/>
          </a:stretch>
        </p:blipFill>
        <p:spPr>
          <a:xfrm>
            <a:off x="896870" y="2995346"/>
            <a:ext cx="5623983" cy="529316"/>
          </a:xfrm>
          <a:prstGeom prst="rect">
            <a:avLst/>
          </a:prstGeom>
        </p:spPr>
      </p:pic>
      <p:pic>
        <p:nvPicPr>
          <p:cNvPr id="14" name="Picture 13"/>
          <p:cNvPicPr>
            <a:picLocks noChangeAspect="1"/>
          </p:cNvPicPr>
          <p:nvPr/>
        </p:nvPicPr>
        <p:blipFill>
          <a:blip r:embed="rId6"/>
          <a:stretch>
            <a:fillRect/>
          </a:stretch>
        </p:blipFill>
        <p:spPr>
          <a:xfrm>
            <a:off x="896870" y="4637351"/>
            <a:ext cx="5848300" cy="524409"/>
          </a:xfrm>
          <a:prstGeom prst="rect">
            <a:avLst/>
          </a:prstGeom>
        </p:spPr>
      </p:pic>
      <p:pic>
        <p:nvPicPr>
          <p:cNvPr id="15" name="Picture 14"/>
          <p:cNvPicPr>
            <a:picLocks noChangeAspect="1"/>
          </p:cNvPicPr>
          <p:nvPr/>
        </p:nvPicPr>
        <p:blipFill>
          <a:blip r:embed="rId7"/>
          <a:stretch>
            <a:fillRect/>
          </a:stretch>
        </p:blipFill>
        <p:spPr>
          <a:xfrm>
            <a:off x="912598" y="5914119"/>
            <a:ext cx="5514210" cy="508324"/>
          </a:xfrm>
          <a:prstGeom prst="rect">
            <a:avLst/>
          </a:prstGeom>
        </p:spPr>
      </p:pic>
    </p:spTree>
    <p:extLst>
      <p:ext uri="{BB962C8B-B14F-4D97-AF65-F5344CB8AC3E}">
        <p14:creationId xmlns:p14="http://schemas.microsoft.com/office/powerpoint/2010/main" val="20288198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write() </a:t>
            </a:r>
            <a:r>
              <a:rPr lang="en-GB" dirty="0" smtClean="0"/>
              <a:t>function</a:t>
            </a:r>
            <a:endParaRPr lang="en-GB" dirty="0"/>
          </a:p>
        </p:txBody>
      </p:sp>
      <p:sp>
        <p:nvSpPr>
          <p:cNvPr id="3" name="Content Placeholder 2"/>
          <p:cNvSpPr>
            <a:spLocks noGrp="1"/>
          </p:cNvSpPr>
          <p:nvPr>
            <p:ph idx="1"/>
          </p:nvPr>
        </p:nvSpPr>
        <p:spPr>
          <a:xfrm>
            <a:off x="838200" y="1417198"/>
            <a:ext cx="10515600" cy="917575"/>
          </a:xfrm>
        </p:spPr>
        <p:txBody>
          <a:bodyPr/>
          <a:lstStyle/>
          <a:p>
            <a:r>
              <a:rPr lang="en-GB" dirty="0" smtClean="0"/>
              <a:t>Likewise, there are two similar in-built functions for getting Python to write to a file:</a:t>
            </a:r>
            <a:endParaRPr lang="en-GB" dirty="0"/>
          </a:p>
        </p:txBody>
      </p:sp>
      <p:sp>
        <p:nvSpPr>
          <p:cNvPr id="4" name="TextBox 3"/>
          <p:cNvSpPr txBox="1"/>
          <p:nvPr/>
        </p:nvSpPr>
        <p:spPr>
          <a:xfrm>
            <a:off x="838200" y="2334773"/>
            <a:ext cx="9654746" cy="369332"/>
          </a:xfrm>
          <a:prstGeom prst="rect">
            <a:avLst/>
          </a:prstGeom>
          <a:noFill/>
        </p:spPr>
        <p:txBody>
          <a:bodyPr wrap="square" rtlCol="0">
            <a:spAutoFit/>
          </a:bodyPr>
          <a:lstStyle/>
          <a:p>
            <a:r>
              <a:rPr lang="en-GB" dirty="0" smtClean="0"/>
              <a:t>1. </a:t>
            </a:r>
            <a:r>
              <a:rPr lang="en-GB" dirty="0" smtClean="0">
                <a:solidFill>
                  <a:schemeClr val="accent5">
                    <a:lumMod val="75000"/>
                  </a:schemeClr>
                </a:solidFill>
                <a:latin typeface="Agency FB" panose="020B0503020202020204" pitchFamily="34" charset="0"/>
              </a:rPr>
              <a:t>&lt;file&gt;.write()</a:t>
            </a:r>
            <a:r>
              <a:rPr lang="en-GB" dirty="0" smtClean="0">
                <a:solidFill>
                  <a:schemeClr val="accent5">
                    <a:lumMod val="75000"/>
                  </a:schemeClr>
                </a:solidFill>
              </a:rPr>
              <a:t> </a:t>
            </a:r>
            <a:r>
              <a:rPr lang="en-GB" dirty="0" smtClean="0"/>
              <a:t>= Writes a specified sequence of characters to a file:</a:t>
            </a:r>
            <a:endParaRPr lang="en-GB" dirty="0">
              <a:latin typeface="Agency FB" panose="020B0503020202020204" pitchFamily="34" charset="0"/>
            </a:endParaRPr>
          </a:p>
        </p:txBody>
      </p:sp>
      <p:pic>
        <p:nvPicPr>
          <p:cNvPr id="5" name="Picture 4"/>
          <p:cNvPicPr>
            <a:picLocks noChangeAspect="1"/>
          </p:cNvPicPr>
          <p:nvPr/>
        </p:nvPicPr>
        <p:blipFill>
          <a:blip r:embed="rId2"/>
          <a:stretch>
            <a:fillRect/>
          </a:stretch>
        </p:blipFill>
        <p:spPr>
          <a:xfrm>
            <a:off x="838200" y="2839042"/>
            <a:ext cx="5629275" cy="466725"/>
          </a:xfrm>
          <a:prstGeom prst="rect">
            <a:avLst/>
          </a:prstGeom>
        </p:spPr>
      </p:pic>
      <p:pic>
        <p:nvPicPr>
          <p:cNvPr id="6" name="Picture 5"/>
          <p:cNvPicPr>
            <a:picLocks noChangeAspect="1"/>
          </p:cNvPicPr>
          <p:nvPr/>
        </p:nvPicPr>
        <p:blipFill>
          <a:blip r:embed="rId3"/>
          <a:stretch>
            <a:fillRect/>
          </a:stretch>
        </p:blipFill>
        <p:spPr>
          <a:xfrm>
            <a:off x="7486778" y="2704105"/>
            <a:ext cx="2530433" cy="836419"/>
          </a:xfrm>
          <a:prstGeom prst="rect">
            <a:avLst/>
          </a:prstGeom>
        </p:spPr>
      </p:pic>
      <p:sp>
        <p:nvSpPr>
          <p:cNvPr id="7" name="TextBox 6"/>
          <p:cNvSpPr txBox="1"/>
          <p:nvPr/>
        </p:nvSpPr>
        <p:spPr>
          <a:xfrm>
            <a:off x="838200" y="3598214"/>
            <a:ext cx="9654746" cy="369332"/>
          </a:xfrm>
          <a:prstGeom prst="rect">
            <a:avLst/>
          </a:prstGeom>
          <a:noFill/>
        </p:spPr>
        <p:txBody>
          <a:bodyPr wrap="square" rtlCol="0">
            <a:spAutoFit/>
          </a:bodyPr>
          <a:lstStyle/>
          <a:p>
            <a:r>
              <a:rPr lang="en-GB" dirty="0"/>
              <a:t>2</a:t>
            </a:r>
            <a:r>
              <a:rPr lang="en-GB" dirty="0" smtClean="0"/>
              <a:t>. </a:t>
            </a:r>
            <a:r>
              <a:rPr lang="en-GB" dirty="0" smtClean="0">
                <a:solidFill>
                  <a:schemeClr val="accent5">
                    <a:lumMod val="75000"/>
                  </a:schemeClr>
                </a:solidFill>
                <a:latin typeface="Agency FB" panose="020B0503020202020204" pitchFamily="34" charset="0"/>
              </a:rPr>
              <a:t>&lt;file&gt;.</a:t>
            </a:r>
            <a:r>
              <a:rPr lang="en-GB" dirty="0" err="1" smtClean="0">
                <a:solidFill>
                  <a:schemeClr val="accent5">
                    <a:lumMod val="75000"/>
                  </a:schemeClr>
                </a:solidFill>
                <a:latin typeface="Agency FB" panose="020B0503020202020204" pitchFamily="34" charset="0"/>
              </a:rPr>
              <a:t>writelines</a:t>
            </a:r>
            <a:r>
              <a:rPr lang="en-GB" dirty="0" smtClean="0">
                <a:solidFill>
                  <a:schemeClr val="accent5">
                    <a:lumMod val="75000"/>
                  </a:schemeClr>
                </a:solidFill>
                <a:latin typeface="Agency FB" panose="020B0503020202020204" pitchFamily="34" charset="0"/>
              </a:rPr>
              <a:t>()</a:t>
            </a:r>
            <a:r>
              <a:rPr lang="en-GB" dirty="0" smtClean="0">
                <a:solidFill>
                  <a:schemeClr val="accent5">
                    <a:lumMod val="75000"/>
                  </a:schemeClr>
                </a:solidFill>
              </a:rPr>
              <a:t> </a:t>
            </a:r>
            <a:r>
              <a:rPr lang="en-GB" dirty="0" smtClean="0"/>
              <a:t>= Writes a list of strings to a file:</a:t>
            </a:r>
            <a:endParaRPr lang="en-GB" dirty="0">
              <a:latin typeface="Agency FB" panose="020B0503020202020204" pitchFamily="34" charset="0"/>
            </a:endParaRPr>
          </a:p>
        </p:txBody>
      </p:sp>
      <p:pic>
        <p:nvPicPr>
          <p:cNvPr id="8" name="Picture 7"/>
          <p:cNvPicPr>
            <a:picLocks noChangeAspect="1"/>
          </p:cNvPicPr>
          <p:nvPr/>
        </p:nvPicPr>
        <p:blipFill>
          <a:blip r:embed="rId4"/>
          <a:stretch>
            <a:fillRect/>
          </a:stretch>
        </p:blipFill>
        <p:spPr>
          <a:xfrm>
            <a:off x="7486778" y="4816471"/>
            <a:ext cx="4162425" cy="942975"/>
          </a:xfrm>
          <a:prstGeom prst="rect">
            <a:avLst/>
          </a:prstGeom>
        </p:spPr>
      </p:pic>
      <p:pic>
        <p:nvPicPr>
          <p:cNvPr id="9" name="Picture 8"/>
          <p:cNvPicPr>
            <a:picLocks noChangeAspect="1"/>
          </p:cNvPicPr>
          <p:nvPr/>
        </p:nvPicPr>
        <p:blipFill>
          <a:blip r:embed="rId5"/>
          <a:stretch>
            <a:fillRect/>
          </a:stretch>
        </p:blipFill>
        <p:spPr>
          <a:xfrm>
            <a:off x="838200" y="4082208"/>
            <a:ext cx="11449050" cy="704850"/>
          </a:xfrm>
          <a:prstGeom prst="rect">
            <a:avLst/>
          </a:prstGeom>
        </p:spPr>
      </p:pic>
      <p:sp>
        <p:nvSpPr>
          <p:cNvPr id="10" name="Content Placeholder 2"/>
          <p:cNvSpPr txBox="1">
            <a:spLocks/>
          </p:cNvSpPr>
          <p:nvPr/>
        </p:nvSpPr>
        <p:spPr>
          <a:xfrm>
            <a:off x="702276" y="5829888"/>
            <a:ext cx="10515600" cy="917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Important: Using the </a:t>
            </a:r>
            <a:r>
              <a:rPr lang="en-GB" dirty="0" smtClean="0">
                <a:solidFill>
                  <a:schemeClr val="accent5">
                    <a:lumMod val="75000"/>
                  </a:schemeClr>
                </a:solidFill>
                <a:latin typeface="Agency FB" panose="020B0503020202020204" pitchFamily="34" charset="0"/>
              </a:rPr>
              <a:t>write() </a:t>
            </a:r>
            <a:r>
              <a:rPr lang="en-GB" dirty="0" smtClean="0"/>
              <a:t>or </a:t>
            </a:r>
            <a:r>
              <a:rPr lang="en-GB" dirty="0" err="1" smtClean="0">
                <a:solidFill>
                  <a:schemeClr val="accent5">
                    <a:lumMod val="75000"/>
                  </a:schemeClr>
                </a:solidFill>
                <a:latin typeface="Agency FB" panose="020B0503020202020204" pitchFamily="34" charset="0"/>
              </a:rPr>
              <a:t>writelines</a:t>
            </a:r>
            <a:r>
              <a:rPr lang="en-GB" dirty="0" smtClean="0">
                <a:solidFill>
                  <a:schemeClr val="accent5">
                    <a:lumMod val="75000"/>
                  </a:schemeClr>
                </a:solidFill>
                <a:latin typeface="Agency FB" panose="020B0503020202020204" pitchFamily="34" charset="0"/>
              </a:rPr>
              <a:t>() </a:t>
            </a:r>
            <a:r>
              <a:rPr lang="en-GB" dirty="0" smtClean="0"/>
              <a:t>function will overwrite anything contained within a file, if a file of the same name already exists in the working directory.</a:t>
            </a:r>
            <a:endParaRPr lang="en-GB" dirty="0"/>
          </a:p>
        </p:txBody>
      </p:sp>
    </p:spTree>
    <p:extLst>
      <p:ext uri="{BB962C8B-B14F-4D97-AF65-F5344CB8AC3E}">
        <p14:creationId xmlns:p14="http://schemas.microsoft.com/office/powerpoint/2010/main" val="28979500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 writing to a file in Python</a:t>
            </a:r>
            <a:endParaRPr lang="en-GB" dirty="0"/>
          </a:p>
        </p:txBody>
      </p:sp>
      <p:sp>
        <p:nvSpPr>
          <p:cNvPr id="3" name="Content Placeholder 2"/>
          <p:cNvSpPr>
            <a:spLocks noGrp="1"/>
          </p:cNvSpPr>
          <p:nvPr>
            <p:ph idx="1"/>
          </p:nvPr>
        </p:nvSpPr>
        <p:spPr>
          <a:xfrm>
            <a:off x="838200" y="1825625"/>
            <a:ext cx="10515600" cy="2812278"/>
          </a:xfrm>
        </p:spPr>
        <p:txBody>
          <a:bodyPr>
            <a:normAutofit/>
          </a:bodyPr>
          <a:lstStyle/>
          <a:p>
            <a:pPr marL="0" indent="0">
              <a:buNone/>
            </a:pPr>
            <a:r>
              <a:rPr lang="en-GB" sz="2400" b="1" dirty="0" smtClean="0">
                <a:solidFill>
                  <a:schemeClr val="accent2">
                    <a:lumMod val="50000"/>
                  </a:schemeClr>
                </a:solidFill>
              </a:rPr>
              <a:t>Part 1:</a:t>
            </a:r>
          </a:p>
          <a:p>
            <a:r>
              <a:rPr lang="en-GB" sz="2400" dirty="0" smtClean="0">
                <a:solidFill>
                  <a:schemeClr val="accent2">
                    <a:lumMod val="50000"/>
                  </a:schemeClr>
                </a:solidFill>
              </a:rPr>
              <a:t>Open the file you created in the last practice and ready it for being written to.</a:t>
            </a:r>
          </a:p>
          <a:p>
            <a:r>
              <a:rPr lang="en-GB" sz="2400" dirty="0" smtClean="0">
                <a:solidFill>
                  <a:schemeClr val="accent2">
                    <a:lumMod val="50000"/>
                  </a:schemeClr>
                </a:solidFill>
              </a:rPr>
              <a:t>Write a string to that file. Note: this will overwrite the old contents.</a:t>
            </a:r>
          </a:p>
          <a:p>
            <a:r>
              <a:rPr lang="en-GB" sz="2400" dirty="0" smtClean="0">
                <a:solidFill>
                  <a:schemeClr val="accent2">
                    <a:lumMod val="50000"/>
                  </a:schemeClr>
                </a:solidFill>
              </a:rPr>
              <a:t>Remember to close the file once you are done.</a:t>
            </a:r>
          </a:p>
          <a:p>
            <a:endParaRPr lang="en-GB" dirty="0"/>
          </a:p>
        </p:txBody>
      </p:sp>
      <p:sp>
        <p:nvSpPr>
          <p:cNvPr id="4" name="Rectangle 3"/>
          <p:cNvSpPr/>
          <p:nvPr/>
        </p:nvSpPr>
        <p:spPr>
          <a:xfrm>
            <a:off x="838200" y="4172675"/>
            <a:ext cx="10151076" cy="1938992"/>
          </a:xfrm>
          <a:prstGeom prst="rect">
            <a:avLst/>
          </a:prstGeom>
        </p:spPr>
        <p:txBody>
          <a:bodyPr wrap="square">
            <a:spAutoFit/>
          </a:bodyPr>
          <a:lstStyle/>
          <a:p>
            <a:r>
              <a:rPr lang="en-GB" sz="2400" b="1" dirty="0">
                <a:solidFill>
                  <a:schemeClr val="accent2">
                    <a:lumMod val="50000"/>
                  </a:schemeClr>
                </a:solidFill>
              </a:rPr>
              <a:t>Part 2:</a:t>
            </a:r>
          </a:p>
          <a:p>
            <a:pPr marL="285750" indent="-285750">
              <a:buFont typeface="Arial" panose="020B0604020202020204" pitchFamily="34" charset="0"/>
              <a:buChar char="•"/>
            </a:pPr>
            <a:r>
              <a:rPr lang="en-GB" sz="2400" dirty="0">
                <a:solidFill>
                  <a:schemeClr val="accent2">
                    <a:lumMod val="50000"/>
                  </a:schemeClr>
                </a:solidFill>
              </a:rPr>
              <a:t>Create a list of strings.</a:t>
            </a:r>
          </a:p>
          <a:p>
            <a:pPr marL="285750" indent="-285750">
              <a:buFont typeface="Arial" panose="020B0604020202020204" pitchFamily="34" charset="0"/>
              <a:buChar char="•"/>
            </a:pPr>
            <a:r>
              <a:rPr lang="en-GB" sz="2400" dirty="0">
                <a:solidFill>
                  <a:schemeClr val="accent2">
                    <a:lumMod val="50000"/>
                  </a:schemeClr>
                </a:solidFill>
              </a:rPr>
              <a:t>Use the </a:t>
            </a:r>
            <a:r>
              <a:rPr lang="en-GB" sz="2400" dirty="0">
                <a:solidFill>
                  <a:schemeClr val="accent5">
                    <a:lumMod val="75000"/>
                  </a:schemeClr>
                </a:solidFill>
                <a:latin typeface="Agency FB" panose="020B0503020202020204" pitchFamily="34" charset="0"/>
              </a:rPr>
              <a:t>open() </a:t>
            </a:r>
            <a:r>
              <a:rPr lang="en-GB" sz="2400" dirty="0">
                <a:solidFill>
                  <a:schemeClr val="accent2">
                    <a:lumMod val="50000"/>
                  </a:schemeClr>
                </a:solidFill>
              </a:rPr>
              <a:t>function to create a new </a:t>
            </a:r>
            <a:r>
              <a:rPr lang="en-GB" sz="2400" dirty="0">
                <a:solidFill>
                  <a:schemeClr val="accent5">
                    <a:lumMod val="75000"/>
                  </a:schemeClr>
                </a:solidFill>
                <a:latin typeface="Agency FB" panose="020B0503020202020204" pitchFamily="34" charset="0"/>
              </a:rPr>
              <a:t>.txt </a:t>
            </a:r>
            <a:r>
              <a:rPr lang="en-GB" sz="2400" dirty="0">
                <a:solidFill>
                  <a:schemeClr val="accent2">
                    <a:lumMod val="50000"/>
                  </a:schemeClr>
                </a:solidFill>
              </a:rPr>
              <a:t>file and write your list of strings to this file.</a:t>
            </a:r>
          </a:p>
          <a:p>
            <a:pPr marL="285750" indent="-285750">
              <a:buFont typeface="Arial" panose="020B0604020202020204" pitchFamily="34" charset="0"/>
              <a:buChar char="•"/>
            </a:pPr>
            <a:r>
              <a:rPr lang="en-GB" sz="2400" dirty="0">
                <a:solidFill>
                  <a:schemeClr val="accent2">
                    <a:lumMod val="50000"/>
                  </a:schemeClr>
                </a:solidFill>
              </a:rPr>
              <a:t>Remember to close the file once you are done.</a:t>
            </a:r>
          </a:p>
        </p:txBody>
      </p:sp>
    </p:spTree>
    <p:extLst>
      <p:ext uri="{BB962C8B-B14F-4D97-AF65-F5344CB8AC3E}">
        <p14:creationId xmlns:p14="http://schemas.microsoft.com/office/powerpoint/2010/main" val="336967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append() </a:t>
            </a:r>
            <a:r>
              <a:rPr lang="en-GB" dirty="0" smtClean="0"/>
              <a:t>function</a:t>
            </a:r>
            <a:endParaRPr lang="en-GB" dirty="0"/>
          </a:p>
        </p:txBody>
      </p:sp>
      <p:sp>
        <p:nvSpPr>
          <p:cNvPr id="3" name="Content Placeholder 2"/>
          <p:cNvSpPr>
            <a:spLocks noGrp="1"/>
          </p:cNvSpPr>
          <p:nvPr>
            <p:ph idx="1"/>
          </p:nvPr>
        </p:nvSpPr>
        <p:spPr>
          <a:xfrm>
            <a:off x="838200" y="1611441"/>
            <a:ext cx="10515600" cy="934051"/>
          </a:xfrm>
        </p:spPr>
        <p:txBody>
          <a:bodyPr>
            <a:normAutofit fontScale="77500" lnSpcReduction="20000"/>
          </a:bodyPr>
          <a:lstStyle/>
          <a:p>
            <a:r>
              <a:rPr lang="en-GB" dirty="0" smtClean="0"/>
              <a:t>If you do not want to overwrite a file’s contents, you can use the </a:t>
            </a:r>
            <a:r>
              <a:rPr lang="en-GB" dirty="0" smtClean="0">
                <a:solidFill>
                  <a:schemeClr val="accent5">
                    <a:lumMod val="75000"/>
                  </a:schemeClr>
                </a:solidFill>
                <a:latin typeface="Agency FB" panose="020B0503020202020204" pitchFamily="34" charset="0"/>
              </a:rPr>
              <a:t>append() </a:t>
            </a:r>
            <a:r>
              <a:rPr lang="en-GB" dirty="0" smtClean="0"/>
              <a:t>function.</a:t>
            </a:r>
          </a:p>
          <a:p>
            <a:r>
              <a:rPr lang="en-GB" dirty="0" smtClean="0"/>
              <a:t>To append to an existing file, simply put </a:t>
            </a:r>
            <a:r>
              <a:rPr lang="en-GB" dirty="0" smtClean="0">
                <a:solidFill>
                  <a:schemeClr val="accent5">
                    <a:lumMod val="75000"/>
                  </a:schemeClr>
                </a:solidFill>
              </a:rPr>
              <a:t>‘a’</a:t>
            </a:r>
            <a:r>
              <a:rPr lang="en-GB" dirty="0" smtClean="0"/>
              <a:t> instead of </a:t>
            </a:r>
            <a:r>
              <a:rPr lang="en-GB" dirty="0" smtClean="0">
                <a:solidFill>
                  <a:schemeClr val="accent5">
                    <a:lumMod val="75000"/>
                  </a:schemeClr>
                </a:solidFill>
              </a:rPr>
              <a:t>‘r’</a:t>
            </a:r>
            <a:r>
              <a:rPr lang="en-GB" dirty="0" smtClean="0"/>
              <a:t> or </a:t>
            </a:r>
            <a:r>
              <a:rPr lang="en-GB" dirty="0" smtClean="0">
                <a:solidFill>
                  <a:schemeClr val="accent5">
                    <a:lumMod val="75000"/>
                  </a:schemeClr>
                </a:solidFill>
              </a:rPr>
              <a:t>‘w’</a:t>
            </a:r>
            <a:r>
              <a:rPr lang="en-GB" dirty="0" smtClean="0"/>
              <a:t> in the </a:t>
            </a:r>
            <a:r>
              <a:rPr lang="en-GB" dirty="0" smtClean="0">
                <a:solidFill>
                  <a:schemeClr val="accent5">
                    <a:lumMod val="75000"/>
                  </a:schemeClr>
                </a:solidFill>
                <a:latin typeface="Agency FB" panose="020B0503020202020204" pitchFamily="34" charset="0"/>
              </a:rPr>
              <a:t>open() </a:t>
            </a:r>
            <a:r>
              <a:rPr lang="en-GB" dirty="0" smtClean="0"/>
              <a:t>when opening a file.</a:t>
            </a:r>
            <a:endParaRPr lang="en-GB" dirty="0"/>
          </a:p>
        </p:txBody>
      </p:sp>
      <p:pic>
        <p:nvPicPr>
          <p:cNvPr id="4" name="Picture 3"/>
          <p:cNvPicPr>
            <a:picLocks noChangeAspect="1"/>
          </p:cNvPicPr>
          <p:nvPr/>
        </p:nvPicPr>
        <p:blipFill>
          <a:blip r:embed="rId2"/>
          <a:stretch>
            <a:fillRect/>
          </a:stretch>
        </p:blipFill>
        <p:spPr>
          <a:xfrm>
            <a:off x="6989290" y="2747447"/>
            <a:ext cx="4098840" cy="1147325"/>
          </a:xfrm>
          <a:prstGeom prst="rect">
            <a:avLst/>
          </a:prstGeom>
        </p:spPr>
      </p:pic>
      <p:pic>
        <p:nvPicPr>
          <p:cNvPr id="5" name="Picture 4"/>
          <p:cNvPicPr>
            <a:picLocks noChangeAspect="1"/>
          </p:cNvPicPr>
          <p:nvPr/>
        </p:nvPicPr>
        <p:blipFill>
          <a:blip r:embed="rId3"/>
          <a:stretch>
            <a:fillRect/>
          </a:stretch>
        </p:blipFill>
        <p:spPr>
          <a:xfrm>
            <a:off x="6989290" y="4254586"/>
            <a:ext cx="2800350" cy="1314450"/>
          </a:xfrm>
          <a:prstGeom prst="rect">
            <a:avLst/>
          </a:prstGeom>
        </p:spPr>
      </p:pic>
      <p:pic>
        <p:nvPicPr>
          <p:cNvPr id="6" name="Picture 5"/>
          <p:cNvPicPr>
            <a:picLocks noChangeAspect="1"/>
          </p:cNvPicPr>
          <p:nvPr/>
        </p:nvPicPr>
        <p:blipFill>
          <a:blip r:embed="rId4"/>
          <a:stretch>
            <a:fillRect/>
          </a:stretch>
        </p:blipFill>
        <p:spPr>
          <a:xfrm>
            <a:off x="874240" y="3244060"/>
            <a:ext cx="6115050" cy="657225"/>
          </a:xfrm>
          <a:prstGeom prst="rect">
            <a:avLst/>
          </a:prstGeom>
        </p:spPr>
      </p:pic>
    </p:spTree>
    <p:extLst>
      <p:ext uri="{BB962C8B-B14F-4D97-AF65-F5344CB8AC3E}">
        <p14:creationId xmlns:p14="http://schemas.microsoft.com/office/powerpoint/2010/main" val="33959482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 appending to a file in Python</a:t>
            </a:r>
            <a:endParaRPr lang="en-GB" dirty="0"/>
          </a:p>
        </p:txBody>
      </p:sp>
      <p:sp>
        <p:nvSpPr>
          <p:cNvPr id="3" name="Content Placeholder 2"/>
          <p:cNvSpPr>
            <a:spLocks noGrp="1"/>
          </p:cNvSpPr>
          <p:nvPr>
            <p:ph idx="1"/>
          </p:nvPr>
        </p:nvSpPr>
        <p:spPr>
          <a:xfrm>
            <a:off x="838200" y="1825625"/>
            <a:ext cx="11040762" cy="4351338"/>
          </a:xfrm>
        </p:spPr>
        <p:txBody>
          <a:bodyPr>
            <a:normAutofit/>
          </a:bodyPr>
          <a:lstStyle/>
          <a:p>
            <a:r>
              <a:rPr lang="en-GB" sz="2400" dirty="0" smtClean="0">
                <a:solidFill>
                  <a:schemeClr val="accent2">
                    <a:lumMod val="50000"/>
                  </a:schemeClr>
                </a:solidFill>
              </a:rPr>
              <a:t>Open the text file you created in part two of the writing to a file practice, and ready it for appending.</a:t>
            </a:r>
          </a:p>
          <a:p>
            <a:r>
              <a:rPr lang="en-GB" sz="2400" dirty="0" smtClean="0">
                <a:solidFill>
                  <a:schemeClr val="accent2">
                    <a:lumMod val="50000"/>
                  </a:schemeClr>
                </a:solidFill>
              </a:rPr>
              <a:t>Define a string object.</a:t>
            </a:r>
          </a:p>
          <a:p>
            <a:r>
              <a:rPr lang="en-GB" sz="2400" dirty="0" smtClean="0">
                <a:solidFill>
                  <a:schemeClr val="accent2">
                    <a:lumMod val="50000"/>
                  </a:schemeClr>
                </a:solidFill>
              </a:rPr>
              <a:t>Appending this new string object to the file.</a:t>
            </a:r>
          </a:p>
          <a:p>
            <a:r>
              <a:rPr lang="en-GB" sz="2400" dirty="0" smtClean="0">
                <a:solidFill>
                  <a:schemeClr val="accent2">
                    <a:lumMod val="50000"/>
                  </a:schemeClr>
                </a:solidFill>
              </a:rPr>
              <a:t>Remember to close the file once you are done.</a:t>
            </a:r>
          </a:p>
        </p:txBody>
      </p:sp>
    </p:spTree>
    <p:extLst>
      <p:ext uri="{BB962C8B-B14F-4D97-AF65-F5344CB8AC3E}">
        <p14:creationId xmlns:p14="http://schemas.microsoft.com/office/powerpoint/2010/main" val="69848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word on </a:t>
            </a:r>
            <a:r>
              <a:rPr lang="en-GB" dirty="0" smtClean="0">
                <a:latin typeface="Agency FB" panose="020B0503020202020204" pitchFamily="34" charset="0"/>
              </a:rPr>
              <a:t>import</a:t>
            </a:r>
            <a:endParaRPr lang="en-GB" dirty="0">
              <a:latin typeface="Agency FB" panose="020B0503020202020204" pitchFamily="34" charset="0"/>
            </a:endParaRPr>
          </a:p>
        </p:txBody>
      </p:sp>
      <p:sp>
        <p:nvSpPr>
          <p:cNvPr id="3" name="Content Placeholder 2"/>
          <p:cNvSpPr>
            <a:spLocks noGrp="1"/>
          </p:cNvSpPr>
          <p:nvPr>
            <p:ph idx="1"/>
          </p:nvPr>
        </p:nvSpPr>
        <p:spPr>
          <a:xfrm>
            <a:off x="838200" y="1800911"/>
            <a:ext cx="10515600" cy="1041143"/>
          </a:xfrm>
        </p:spPr>
        <p:txBody>
          <a:bodyPr/>
          <a:lstStyle/>
          <a:p>
            <a:r>
              <a:rPr lang="en-GB" dirty="0" smtClean="0"/>
              <a:t>To use a package in your code, you must first make it accessible.</a:t>
            </a:r>
          </a:p>
          <a:p>
            <a:r>
              <a:rPr lang="en-GB" dirty="0" smtClean="0"/>
              <a:t>This is one of the features of Python that make it so popular.</a:t>
            </a:r>
            <a:endParaRPr lang="en-GB" dirty="0"/>
          </a:p>
        </p:txBody>
      </p:sp>
      <p:pic>
        <p:nvPicPr>
          <p:cNvPr id="4" name="Picture 3"/>
          <p:cNvPicPr>
            <a:picLocks noChangeAspect="1"/>
          </p:cNvPicPr>
          <p:nvPr/>
        </p:nvPicPr>
        <p:blipFill>
          <a:blip r:embed="rId2"/>
          <a:stretch>
            <a:fillRect/>
          </a:stretch>
        </p:blipFill>
        <p:spPr>
          <a:xfrm>
            <a:off x="1530692" y="3153160"/>
            <a:ext cx="3818252" cy="685672"/>
          </a:xfrm>
          <a:prstGeom prst="rect">
            <a:avLst/>
          </a:prstGeom>
        </p:spPr>
      </p:pic>
      <p:sp>
        <p:nvSpPr>
          <p:cNvPr id="6" name="TextBox 5"/>
          <p:cNvSpPr txBox="1"/>
          <p:nvPr/>
        </p:nvSpPr>
        <p:spPr>
          <a:xfrm>
            <a:off x="1142741" y="295227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Content Placeholder 2"/>
          <p:cNvSpPr txBox="1">
            <a:spLocks/>
          </p:cNvSpPr>
          <p:nvPr/>
        </p:nvSpPr>
        <p:spPr>
          <a:xfrm>
            <a:off x="838200" y="4039715"/>
            <a:ext cx="10515600" cy="1041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There are pre-built Python packages for pretty much everything.</a:t>
            </a:r>
            <a:endParaRPr lang="en-GB" dirty="0"/>
          </a:p>
        </p:txBody>
      </p:sp>
      <p:pic>
        <p:nvPicPr>
          <p:cNvPr id="9" name="Picture 8"/>
          <p:cNvPicPr>
            <a:picLocks noChangeAspect="1"/>
          </p:cNvPicPr>
          <p:nvPr/>
        </p:nvPicPr>
        <p:blipFill>
          <a:blip r:embed="rId3"/>
          <a:stretch>
            <a:fillRect/>
          </a:stretch>
        </p:blipFill>
        <p:spPr>
          <a:xfrm>
            <a:off x="1530691" y="4871308"/>
            <a:ext cx="2143385" cy="327462"/>
          </a:xfrm>
          <a:prstGeom prst="rect">
            <a:avLst/>
          </a:prstGeom>
        </p:spPr>
      </p:pic>
      <p:sp>
        <p:nvSpPr>
          <p:cNvPr id="10" name="TextBox 9"/>
          <p:cNvSpPr txBox="1"/>
          <p:nvPr/>
        </p:nvSpPr>
        <p:spPr>
          <a:xfrm>
            <a:off x="1165908" y="468006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64053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Plotting in Python</a:t>
            </a:r>
            <a:endParaRPr lang="en-GB" dirty="0"/>
          </a:p>
        </p:txBody>
      </p:sp>
      <p:sp>
        <p:nvSpPr>
          <p:cNvPr id="3" name="Content Placeholder 2"/>
          <p:cNvSpPr>
            <a:spLocks noGrp="1"/>
          </p:cNvSpPr>
          <p:nvPr>
            <p:ph idx="1"/>
          </p:nvPr>
        </p:nvSpPr>
        <p:spPr/>
        <p:txBody>
          <a:bodyPr/>
          <a:lstStyle/>
          <a:p>
            <a:r>
              <a:rPr lang="en-GB" dirty="0" smtClean="0"/>
              <a:t>Before creating an plots, it is worth spending sometime familiarising ourselves with the </a:t>
            </a:r>
            <a:r>
              <a:rPr lang="en-GB" dirty="0" err="1" smtClean="0">
                <a:solidFill>
                  <a:schemeClr val="accent5">
                    <a:lumMod val="75000"/>
                  </a:schemeClr>
                </a:solidFill>
                <a:latin typeface="Agency FB" panose="020B0503020202020204" pitchFamily="34" charset="0"/>
              </a:rPr>
              <a:t>matplotlib</a:t>
            </a:r>
            <a:r>
              <a:rPr lang="en-GB" dirty="0" smtClean="0">
                <a:solidFill>
                  <a:schemeClr val="accent5">
                    <a:lumMod val="75000"/>
                  </a:schemeClr>
                </a:solidFill>
                <a:latin typeface="Agency FB" panose="020B0503020202020204" pitchFamily="34" charset="0"/>
              </a:rPr>
              <a:t> </a:t>
            </a:r>
            <a:r>
              <a:rPr lang="en-GB" dirty="0" smtClean="0"/>
              <a:t>module. It will save a lot of time later on.</a:t>
            </a:r>
            <a:endParaRPr lang="en-GB" dirty="0"/>
          </a:p>
        </p:txBody>
      </p:sp>
    </p:spTree>
    <p:extLst>
      <p:ext uri="{BB962C8B-B14F-4D97-AF65-F5344CB8AC3E}">
        <p14:creationId xmlns:p14="http://schemas.microsoft.com/office/powerpoint/2010/main" val="16319331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GB" dirty="0" smtClean="0"/>
              <a:t>Some history….</a:t>
            </a:r>
            <a:endParaRPr lang="en-GB" dirty="0"/>
          </a:p>
        </p:txBody>
      </p:sp>
      <p:sp>
        <p:nvSpPr>
          <p:cNvPr id="3" name="Content Placeholder 2"/>
          <p:cNvSpPr>
            <a:spLocks noGrp="1"/>
          </p:cNvSpPr>
          <p:nvPr>
            <p:ph idx="1"/>
          </p:nvPr>
        </p:nvSpPr>
        <p:spPr>
          <a:xfrm>
            <a:off x="838200" y="1133647"/>
            <a:ext cx="10515600" cy="3767867"/>
          </a:xfrm>
        </p:spPr>
        <p:txBody>
          <a:bodyPr>
            <a:normAutofit lnSpcReduction="10000"/>
          </a:bodyPr>
          <a:lstStyle/>
          <a:p>
            <a:r>
              <a:rPr lang="en-GB" dirty="0" err="1" smtClean="0">
                <a:solidFill>
                  <a:schemeClr val="accent5">
                    <a:lumMod val="75000"/>
                  </a:schemeClr>
                </a:solidFill>
                <a:latin typeface="Agency FB" panose="020B0503020202020204" pitchFamily="34" charset="0"/>
              </a:rPr>
              <a:t>Matplotlib</a:t>
            </a:r>
            <a:r>
              <a:rPr lang="en-GB" dirty="0" smtClean="0">
                <a:solidFill>
                  <a:schemeClr val="accent5">
                    <a:lumMod val="75000"/>
                  </a:schemeClr>
                </a:solidFill>
                <a:latin typeface="Agency FB" panose="020B0503020202020204" pitchFamily="34" charset="0"/>
              </a:rPr>
              <a:t> </a:t>
            </a:r>
            <a:r>
              <a:rPr lang="en-GB" dirty="0" smtClean="0"/>
              <a:t>was originally developed by a neurobiologist in order to emulate aspects of the MATLAB software.</a:t>
            </a:r>
          </a:p>
          <a:p>
            <a:r>
              <a:rPr lang="en-GB" dirty="0" smtClean="0"/>
              <a:t>The </a:t>
            </a:r>
            <a:r>
              <a:rPr lang="en-GB" dirty="0" err="1"/>
              <a:t>p</a:t>
            </a:r>
            <a:r>
              <a:rPr lang="en-GB" dirty="0" err="1" smtClean="0"/>
              <a:t>ythonic</a:t>
            </a:r>
            <a:r>
              <a:rPr lang="en-GB" dirty="0" smtClean="0"/>
              <a:t> concept of importing is not utilised by MATLAB, and this is why something called </a:t>
            </a:r>
            <a:r>
              <a:rPr lang="en-GB" dirty="0" err="1">
                <a:solidFill>
                  <a:schemeClr val="accent5">
                    <a:lumMod val="75000"/>
                  </a:schemeClr>
                </a:solidFill>
                <a:latin typeface="Agency FB" panose="020B0503020202020204" pitchFamily="34" charset="0"/>
              </a:rPr>
              <a:t>P</a:t>
            </a:r>
            <a:r>
              <a:rPr lang="en-GB" dirty="0" err="1" smtClean="0">
                <a:solidFill>
                  <a:schemeClr val="accent5">
                    <a:lumMod val="75000"/>
                  </a:schemeClr>
                </a:solidFill>
                <a:latin typeface="Agency FB" panose="020B0503020202020204" pitchFamily="34" charset="0"/>
              </a:rPr>
              <a:t>ylab</a:t>
            </a:r>
            <a:r>
              <a:rPr lang="en-GB" dirty="0" smtClean="0"/>
              <a:t> exists.</a:t>
            </a:r>
          </a:p>
          <a:p>
            <a:r>
              <a:rPr lang="en-GB" dirty="0" err="1" smtClean="0">
                <a:solidFill>
                  <a:schemeClr val="accent5">
                    <a:lumMod val="75000"/>
                  </a:schemeClr>
                </a:solidFill>
                <a:latin typeface="Agency FB" panose="020B0503020202020204" pitchFamily="34" charset="0"/>
              </a:rPr>
              <a:t>Pylab</a:t>
            </a:r>
            <a:r>
              <a:rPr lang="en-GB" dirty="0" smtClean="0"/>
              <a:t> is a module within the </a:t>
            </a:r>
            <a:r>
              <a:rPr lang="en-GB" dirty="0" err="1" smtClean="0"/>
              <a:t>Matplotlib</a:t>
            </a:r>
            <a:r>
              <a:rPr lang="en-GB" dirty="0" smtClean="0"/>
              <a:t> library that was built to mimic the MATLAB style. It only exists in order to bring aspects of </a:t>
            </a:r>
            <a:r>
              <a:rPr lang="en-GB" dirty="0" err="1" smtClean="0">
                <a:solidFill>
                  <a:schemeClr val="accent5">
                    <a:lumMod val="75000"/>
                  </a:schemeClr>
                </a:solidFill>
                <a:latin typeface="Agency FB" panose="020B0503020202020204" pitchFamily="34" charset="0"/>
              </a:rPr>
              <a:t>NumPy</a:t>
            </a:r>
            <a:r>
              <a:rPr lang="en-GB" dirty="0" smtClean="0"/>
              <a:t> and </a:t>
            </a:r>
            <a:r>
              <a:rPr lang="en-GB" dirty="0" err="1">
                <a:solidFill>
                  <a:schemeClr val="accent5">
                    <a:lumMod val="75000"/>
                  </a:schemeClr>
                </a:solidFill>
                <a:latin typeface="Agency FB" panose="020B0503020202020204" pitchFamily="34" charset="0"/>
              </a:rPr>
              <a:t>M</a:t>
            </a:r>
            <a:r>
              <a:rPr lang="en-GB" dirty="0" err="1" smtClean="0">
                <a:solidFill>
                  <a:schemeClr val="accent5">
                    <a:lumMod val="75000"/>
                  </a:schemeClr>
                </a:solidFill>
                <a:latin typeface="Agency FB" panose="020B0503020202020204" pitchFamily="34" charset="0"/>
              </a:rPr>
              <a:t>atplotlib</a:t>
            </a:r>
            <a:r>
              <a:rPr lang="en-GB" dirty="0" smtClean="0">
                <a:solidFill>
                  <a:schemeClr val="accent5">
                    <a:lumMod val="75000"/>
                  </a:schemeClr>
                </a:solidFill>
                <a:latin typeface="Agency FB" panose="020B0503020202020204" pitchFamily="34" charset="0"/>
              </a:rPr>
              <a:t> </a:t>
            </a:r>
            <a:r>
              <a:rPr lang="en-GB" dirty="0" smtClean="0"/>
              <a:t>into the namespace, thus making for an easier transition for ex-MATLAB users, because they only had to do one import in order to access the necessary functions:</a:t>
            </a:r>
          </a:p>
          <a:p>
            <a:pPr marL="0" indent="0">
              <a:buNone/>
            </a:pPr>
            <a:endParaRPr lang="en-GB" dirty="0"/>
          </a:p>
        </p:txBody>
      </p:sp>
      <p:sp>
        <p:nvSpPr>
          <p:cNvPr id="4" name="TextBox 3"/>
          <p:cNvSpPr txBox="1"/>
          <p:nvPr/>
        </p:nvSpPr>
        <p:spPr>
          <a:xfrm>
            <a:off x="838200" y="5297554"/>
            <a:ext cx="10892481"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However, using the above command is now considered bad practice, and </a:t>
            </a:r>
            <a:r>
              <a:rPr lang="en-GB" sz="2800" dirty="0" err="1">
                <a:solidFill>
                  <a:schemeClr val="accent5">
                    <a:lumMod val="75000"/>
                  </a:schemeClr>
                </a:solidFill>
                <a:latin typeface="Agency FB" panose="020B0503020202020204" pitchFamily="34" charset="0"/>
              </a:rPr>
              <a:t>M</a:t>
            </a:r>
            <a:r>
              <a:rPr lang="en-GB" sz="2800" dirty="0" err="1" smtClean="0">
                <a:solidFill>
                  <a:schemeClr val="accent5">
                    <a:lumMod val="75000"/>
                  </a:schemeClr>
                </a:solidFill>
                <a:latin typeface="Agency FB" panose="020B0503020202020204" pitchFamily="34" charset="0"/>
              </a:rPr>
              <a:t>atplotlib</a:t>
            </a:r>
            <a:r>
              <a:rPr lang="en-GB" sz="2800" dirty="0" smtClean="0"/>
              <a:t> actually advises against using it due to the way in which it creates many opportunities for conflicted name bugs.</a:t>
            </a:r>
            <a:endParaRPr lang="en-GB" sz="2800" dirty="0"/>
          </a:p>
        </p:txBody>
      </p:sp>
      <p:pic>
        <p:nvPicPr>
          <p:cNvPr id="5" name="Picture 4"/>
          <p:cNvPicPr>
            <a:picLocks noChangeAspect="1"/>
          </p:cNvPicPr>
          <p:nvPr/>
        </p:nvPicPr>
        <p:blipFill>
          <a:blip r:embed="rId2"/>
          <a:stretch>
            <a:fillRect/>
          </a:stretch>
        </p:blipFill>
        <p:spPr>
          <a:xfrm>
            <a:off x="3955964" y="4621712"/>
            <a:ext cx="3769091" cy="559603"/>
          </a:xfrm>
          <a:prstGeom prst="rect">
            <a:avLst/>
          </a:prstGeom>
        </p:spPr>
      </p:pic>
    </p:spTree>
    <p:extLst>
      <p:ext uri="{BB962C8B-B14F-4D97-AF65-F5344CB8AC3E}">
        <p14:creationId xmlns:p14="http://schemas.microsoft.com/office/powerpoint/2010/main" val="1802275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a:t>
            </a:r>
            <a:endParaRPr lang="en-GB" dirty="0"/>
          </a:p>
        </p:txBody>
      </p:sp>
      <p:sp>
        <p:nvSpPr>
          <p:cNvPr id="3" name="Content Placeholder 2"/>
          <p:cNvSpPr>
            <a:spLocks noGrp="1"/>
          </p:cNvSpPr>
          <p:nvPr>
            <p:ph idx="1"/>
          </p:nvPr>
        </p:nvSpPr>
        <p:spPr/>
        <p:txBody>
          <a:bodyPr/>
          <a:lstStyle/>
          <a:p>
            <a:r>
              <a:rPr lang="en-GB" dirty="0" smtClean="0"/>
              <a:t>Interpreted languages are slower than compiled languages.</a:t>
            </a:r>
          </a:p>
          <a:p>
            <a:r>
              <a:rPr lang="en-GB" dirty="0" smtClean="0"/>
              <a:t>The modules that you import are developed in a decentralised manner; this can cause issues based upon individual assumptions.</a:t>
            </a:r>
          </a:p>
          <a:p>
            <a:r>
              <a:rPr lang="en-GB" dirty="0" smtClean="0"/>
              <a:t>Multi-threading is hard in Python</a:t>
            </a:r>
            <a:endParaRPr lang="en-GB" dirty="0"/>
          </a:p>
        </p:txBody>
      </p:sp>
    </p:spTree>
    <p:extLst>
      <p:ext uri="{BB962C8B-B14F-4D97-AF65-F5344CB8AC3E}">
        <p14:creationId xmlns:p14="http://schemas.microsoft.com/office/powerpoint/2010/main" val="10438927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sp>
        <p:nvSpPr>
          <p:cNvPr id="3" name="Content Placeholder 2"/>
          <p:cNvSpPr>
            <a:spLocks noGrp="1"/>
          </p:cNvSpPr>
          <p:nvPr>
            <p:ph idx="1"/>
          </p:nvPr>
        </p:nvSpPr>
        <p:spPr>
          <a:xfrm>
            <a:off x="838200" y="1825625"/>
            <a:ext cx="10515600" cy="1980256"/>
          </a:xfrm>
        </p:spPr>
        <p:txBody>
          <a:bodyPr/>
          <a:lstStyle/>
          <a:p>
            <a:r>
              <a:rPr lang="en-GB" dirty="0" smtClean="0"/>
              <a:t>Without </a:t>
            </a:r>
            <a:r>
              <a:rPr lang="en-GB" dirty="0" err="1">
                <a:solidFill>
                  <a:schemeClr val="accent5">
                    <a:lumMod val="75000"/>
                  </a:schemeClr>
                </a:solidFill>
                <a:latin typeface="Agency FB" panose="020B0503020202020204" pitchFamily="34" charset="0"/>
              </a:rPr>
              <a:t>P</a:t>
            </a:r>
            <a:r>
              <a:rPr lang="en-GB" dirty="0" err="1" smtClean="0">
                <a:solidFill>
                  <a:schemeClr val="accent5">
                    <a:lumMod val="75000"/>
                  </a:schemeClr>
                </a:solidFill>
                <a:latin typeface="Agency FB" panose="020B0503020202020204" pitchFamily="34" charset="0"/>
              </a:rPr>
              <a:t>ylab</a:t>
            </a:r>
            <a:r>
              <a:rPr lang="en-GB" dirty="0" smtClean="0"/>
              <a:t>, we can normally get away with just one canonical import; the top line from the example below.</a:t>
            </a:r>
          </a:p>
          <a:p>
            <a:r>
              <a:rPr lang="en-GB" dirty="0" smtClean="0"/>
              <a:t>We are also going to import </a:t>
            </a:r>
            <a:r>
              <a:rPr lang="en-GB" dirty="0" err="1" smtClean="0">
                <a:solidFill>
                  <a:schemeClr val="accent5">
                    <a:lumMod val="75000"/>
                  </a:schemeClr>
                </a:solidFill>
                <a:latin typeface="Agency FB" panose="020B0503020202020204" pitchFamily="34" charset="0"/>
              </a:rPr>
              <a:t>NumPy</a:t>
            </a:r>
            <a:r>
              <a:rPr lang="en-GB" dirty="0" smtClean="0"/>
              <a:t>, which we are going to use to generate random data for our examples.</a:t>
            </a:r>
          </a:p>
        </p:txBody>
      </p:sp>
      <p:pic>
        <p:nvPicPr>
          <p:cNvPr id="4" name="Picture 3"/>
          <p:cNvPicPr>
            <a:picLocks noChangeAspect="1"/>
          </p:cNvPicPr>
          <p:nvPr/>
        </p:nvPicPr>
        <p:blipFill>
          <a:blip r:embed="rId2"/>
          <a:stretch>
            <a:fillRect/>
          </a:stretch>
        </p:blipFill>
        <p:spPr>
          <a:xfrm>
            <a:off x="3487952" y="4250466"/>
            <a:ext cx="4387421" cy="774251"/>
          </a:xfrm>
          <a:prstGeom prst="rect">
            <a:avLst/>
          </a:prstGeom>
        </p:spPr>
      </p:pic>
    </p:spTree>
    <p:extLst>
      <p:ext uri="{BB962C8B-B14F-4D97-AF65-F5344CB8AC3E}">
        <p14:creationId xmlns:p14="http://schemas.microsoft.com/office/powerpoint/2010/main" val="1992738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graph types</a:t>
            </a:r>
            <a:endParaRPr lang="en-GB" dirty="0"/>
          </a:p>
        </p:txBody>
      </p:sp>
      <p:sp>
        <p:nvSpPr>
          <p:cNvPr id="3" name="Content Placeholder 2"/>
          <p:cNvSpPr>
            <a:spLocks noGrp="1"/>
          </p:cNvSpPr>
          <p:nvPr>
            <p:ph idx="1"/>
          </p:nvPr>
        </p:nvSpPr>
        <p:spPr/>
        <p:txBody>
          <a:bodyPr/>
          <a:lstStyle/>
          <a:p>
            <a:r>
              <a:rPr lang="en-GB" dirty="0" smtClean="0"/>
              <a:t>A simple line graph can be plotted with </a:t>
            </a:r>
            <a:r>
              <a:rPr lang="en-GB" dirty="0" smtClean="0">
                <a:solidFill>
                  <a:schemeClr val="accent5">
                    <a:lumMod val="75000"/>
                  </a:schemeClr>
                </a:solidFill>
                <a:latin typeface="Agency FB" panose="020B0503020202020204" pitchFamily="34" charset="0"/>
              </a:rPr>
              <a:t>plot()</a:t>
            </a:r>
            <a:r>
              <a:rPr lang="en-GB" dirty="0" smtClean="0"/>
              <a:t>.</a:t>
            </a:r>
          </a:p>
          <a:p>
            <a:r>
              <a:rPr lang="en-GB" dirty="0" smtClean="0"/>
              <a:t>A histogram can be created with </a:t>
            </a:r>
            <a:r>
              <a:rPr lang="en-GB" dirty="0" err="1" smtClean="0">
                <a:solidFill>
                  <a:schemeClr val="accent5">
                    <a:lumMod val="75000"/>
                  </a:schemeClr>
                </a:solidFill>
                <a:latin typeface="Agency FB" panose="020B0503020202020204" pitchFamily="34" charset="0"/>
              </a:rPr>
              <a:t>hist</a:t>
            </a:r>
            <a:r>
              <a:rPr lang="en-GB" dirty="0" smtClean="0">
                <a:solidFill>
                  <a:schemeClr val="accent5">
                    <a:lumMod val="75000"/>
                  </a:schemeClr>
                </a:solidFill>
                <a:latin typeface="Agency FB" panose="020B0503020202020204" pitchFamily="34" charset="0"/>
              </a:rPr>
              <a:t>()</a:t>
            </a:r>
            <a:r>
              <a:rPr lang="en-GB" dirty="0" smtClean="0"/>
              <a:t>.</a:t>
            </a:r>
          </a:p>
          <a:p>
            <a:r>
              <a:rPr lang="en-GB" dirty="0" smtClean="0"/>
              <a:t>A bar chart can be created with </a:t>
            </a:r>
            <a:r>
              <a:rPr lang="en-GB" dirty="0" smtClean="0">
                <a:solidFill>
                  <a:schemeClr val="accent5">
                    <a:lumMod val="75000"/>
                  </a:schemeClr>
                </a:solidFill>
                <a:latin typeface="Agency FB" panose="020B0503020202020204" pitchFamily="34" charset="0"/>
              </a:rPr>
              <a:t>bar()</a:t>
            </a:r>
            <a:r>
              <a:rPr lang="en-GB" dirty="0" smtClean="0"/>
              <a:t>.</a:t>
            </a:r>
          </a:p>
          <a:p>
            <a:r>
              <a:rPr lang="en-GB" dirty="0" smtClean="0"/>
              <a:t>A pie chart can be created with </a:t>
            </a:r>
            <a:r>
              <a:rPr lang="en-GB" dirty="0" smtClean="0">
                <a:solidFill>
                  <a:schemeClr val="accent5">
                    <a:lumMod val="75000"/>
                  </a:schemeClr>
                </a:solidFill>
                <a:latin typeface="Agency FB" panose="020B0503020202020204" pitchFamily="34" charset="0"/>
              </a:rPr>
              <a:t>pie()</a:t>
            </a:r>
            <a:r>
              <a:rPr lang="en-GB" dirty="0" smtClean="0"/>
              <a:t>.</a:t>
            </a:r>
          </a:p>
          <a:p>
            <a:r>
              <a:rPr lang="en-GB" dirty="0"/>
              <a:t>A scatter plot can be created with </a:t>
            </a:r>
            <a:r>
              <a:rPr lang="en-GB" dirty="0">
                <a:solidFill>
                  <a:schemeClr val="accent5">
                    <a:lumMod val="75000"/>
                  </a:schemeClr>
                </a:solidFill>
                <a:latin typeface="Agency FB" panose="020B0503020202020204" pitchFamily="34" charset="0"/>
              </a:rPr>
              <a:t>scatter</a:t>
            </a:r>
            <a:r>
              <a:rPr lang="en-GB" dirty="0" smtClean="0">
                <a:solidFill>
                  <a:schemeClr val="accent5">
                    <a:lumMod val="75000"/>
                  </a:schemeClr>
                </a:solidFill>
                <a:latin typeface="Agency FB" panose="020B0503020202020204" pitchFamily="34" charset="0"/>
              </a:rPr>
              <a:t>()</a:t>
            </a:r>
            <a:r>
              <a:rPr lang="en-GB" dirty="0" smtClean="0">
                <a:latin typeface="Agency FB" panose="020B0503020202020204" pitchFamily="34" charset="0"/>
              </a:rPr>
              <a:t>.</a:t>
            </a:r>
            <a:endParaRPr lang="en-GB" dirty="0" smtClean="0"/>
          </a:p>
          <a:p>
            <a:r>
              <a:rPr lang="en-GB" dirty="0" smtClean="0"/>
              <a:t>The </a:t>
            </a:r>
            <a:r>
              <a:rPr lang="en-GB" dirty="0" smtClean="0">
                <a:solidFill>
                  <a:schemeClr val="accent5">
                    <a:lumMod val="75000"/>
                  </a:schemeClr>
                </a:solidFill>
                <a:latin typeface="Agency FB" panose="020B0503020202020204" pitchFamily="34" charset="0"/>
              </a:rPr>
              <a:t>table() </a:t>
            </a:r>
            <a:r>
              <a:rPr lang="en-GB" dirty="0" smtClean="0"/>
              <a:t>function adds a text table to an axes.</a:t>
            </a:r>
          </a:p>
          <a:p>
            <a:r>
              <a:rPr lang="en-GB" dirty="0" smtClean="0"/>
              <a:t>Plus many more….</a:t>
            </a:r>
            <a:endParaRPr lang="en-GB" dirty="0"/>
          </a:p>
        </p:txBody>
      </p:sp>
    </p:spTree>
    <p:extLst>
      <p:ext uri="{BB962C8B-B14F-4D97-AF65-F5344CB8AC3E}">
        <p14:creationId xmlns:p14="http://schemas.microsoft.com/office/powerpoint/2010/main" val="11379862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Our first plot</a:t>
            </a:r>
            <a:endParaRPr lang="en-GB" dirty="0"/>
          </a:p>
        </p:txBody>
      </p:sp>
      <p:pic>
        <p:nvPicPr>
          <p:cNvPr id="4" name="Picture 3"/>
          <p:cNvPicPr>
            <a:picLocks noChangeAspect="1"/>
          </p:cNvPicPr>
          <p:nvPr/>
        </p:nvPicPr>
        <p:blipFill>
          <a:blip r:embed="rId2"/>
          <a:stretch>
            <a:fillRect/>
          </a:stretch>
        </p:blipFill>
        <p:spPr>
          <a:xfrm>
            <a:off x="6412374" y="2118455"/>
            <a:ext cx="4941426" cy="3378970"/>
          </a:xfrm>
          <a:prstGeom prst="rect">
            <a:avLst/>
          </a:prstGeom>
        </p:spPr>
      </p:pic>
      <p:pic>
        <p:nvPicPr>
          <p:cNvPr id="5" name="Picture 4"/>
          <p:cNvPicPr>
            <a:picLocks noChangeAspect="1"/>
          </p:cNvPicPr>
          <p:nvPr/>
        </p:nvPicPr>
        <p:blipFill>
          <a:blip r:embed="rId3"/>
          <a:stretch>
            <a:fillRect/>
          </a:stretch>
        </p:blipFill>
        <p:spPr>
          <a:xfrm>
            <a:off x="838200" y="1721409"/>
            <a:ext cx="4223491" cy="1807433"/>
          </a:xfrm>
          <a:prstGeom prst="rect">
            <a:avLst/>
          </a:prstGeom>
        </p:spPr>
      </p:pic>
      <p:sp>
        <p:nvSpPr>
          <p:cNvPr id="6" name="TextBox 5"/>
          <p:cNvSpPr txBox="1"/>
          <p:nvPr/>
        </p:nvSpPr>
        <p:spPr>
          <a:xfrm>
            <a:off x="726367" y="3594961"/>
            <a:ext cx="5686007" cy="2862322"/>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You may be wondering why the x-axis ranges from 0-3 and the y-axis from 1-4.</a:t>
            </a:r>
          </a:p>
          <a:p>
            <a:pPr marL="285750" indent="-285750">
              <a:buFont typeface="Arial" panose="020B0604020202020204" pitchFamily="34" charset="0"/>
              <a:buChar char="•"/>
            </a:pPr>
            <a:r>
              <a:rPr lang="en-GB" sz="2000" dirty="0"/>
              <a:t>I</a:t>
            </a:r>
            <a:r>
              <a:rPr lang="en-GB" sz="2000" dirty="0" smtClean="0"/>
              <a:t>f you provide a single list or array to the </a:t>
            </a:r>
            <a:r>
              <a:rPr lang="en-GB" sz="2000" dirty="0" smtClean="0">
                <a:solidFill>
                  <a:schemeClr val="accent5">
                    <a:lumMod val="75000"/>
                  </a:schemeClr>
                </a:solidFill>
                <a:latin typeface="Agency FB" panose="020B0503020202020204" pitchFamily="34" charset="0"/>
              </a:rPr>
              <a:t>plot() </a:t>
            </a:r>
            <a:r>
              <a:rPr lang="en-GB" sz="2000" dirty="0" smtClean="0"/>
              <a:t>command, </a:t>
            </a:r>
            <a:r>
              <a:rPr lang="en-GB" sz="2000" dirty="0" err="1"/>
              <a:t>M</a:t>
            </a:r>
            <a:r>
              <a:rPr lang="en-GB" sz="2000" dirty="0" err="1" smtClean="0"/>
              <a:t>atplotlib</a:t>
            </a:r>
            <a:r>
              <a:rPr lang="en-GB" sz="2000" dirty="0" smtClean="0"/>
              <a:t> assumes it is a sequence of y values, and automatically generates the x values for you. </a:t>
            </a:r>
          </a:p>
          <a:p>
            <a:pPr marL="285750" indent="-285750">
              <a:buFont typeface="Arial" panose="020B0604020202020204" pitchFamily="34" charset="0"/>
              <a:buChar char="•"/>
            </a:pPr>
            <a:r>
              <a:rPr lang="en-GB" sz="2000" dirty="0" smtClean="0"/>
              <a:t>Since python ranges start with 0, the default x vector has the same length as y but starts with 0. </a:t>
            </a:r>
          </a:p>
          <a:p>
            <a:pPr marL="285750" indent="-285750">
              <a:buFont typeface="Arial" panose="020B0604020202020204" pitchFamily="34" charset="0"/>
              <a:buChar char="•"/>
            </a:pPr>
            <a:r>
              <a:rPr lang="en-GB" sz="2000" dirty="0" smtClean="0"/>
              <a:t>Hence the x data are [0,1,2,3].</a:t>
            </a:r>
            <a:endParaRPr lang="en-GB" sz="2000" dirty="0"/>
          </a:p>
        </p:txBody>
      </p:sp>
    </p:spTree>
    <p:extLst>
      <p:ext uri="{BB962C8B-B14F-4D97-AF65-F5344CB8AC3E}">
        <p14:creationId xmlns:p14="http://schemas.microsoft.com/office/powerpoint/2010/main" val="7851628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plot() </a:t>
            </a:r>
            <a:r>
              <a:rPr lang="en-GB" dirty="0" smtClean="0"/>
              <a:t>function</a:t>
            </a:r>
            <a:endParaRPr lang="en-GB" dirty="0"/>
          </a:p>
        </p:txBody>
      </p:sp>
      <p:pic>
        <p:nvPicPr>
          <p:cNvPr id="4" name="Content Placeholder 3"/>
          <p:cNvPicPr>
            <a:picLocks noGrp="1" noChangeAspect="1"/>
          </p:cNvPicPr>
          <p:nvPr>
            <p:ph idx="1"/>
          </p:nvPr>
        </p:nvPicPr>
        <p:blipFill>
          <a:blip r:embed="rId2"/>
          <a:stretch>
            <a:fillRect/>
          </a:stretch>
        </p:blipFill>
        <p:spPr>
          <a:xfrm>
            <a:off x="6450483" y="1932868"/>
            <a:ext cx="4903317" cy="3378970"/>
          </a:xfrm>
          <a:prstGeom prst="rect">
            <a:avLst/>
          </a:prstGeom>
        </p:spPr>
      </p:pic>
      <p:sp>
        <p:nvSpPr>
          <p:cNvPr id="5" name="TextBox 4"/>
          <p:cNvSpPr txBox="1"/>
          <p:nvPr/>
        </p:nvSpPr>
        <p:spPr>
          <a:xfrm>
            <a:off x="838199" y="1791855"/>
            <a:ext cx="5202383"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The </a:t>
            </a:r>
            <a:r>
              <a:rPr lang="en-GB" sz="2400" dirty="0" smtClean="0">
                <a:solidFill>
                  <a:schemeClr val="accent5">
                    <a:lumMod val="75000"/>
                  </a:schemeClr>
                </a:solidFill>
                <a:latin typeface="Agency FB" panose="020B0503020202020204" pitchFamily="34" charset="0"/>
              </a:rPr>
              <a:t>plot() </a:t>
            </a:r>
            <a:r>
              <a:rPr lang="en-GB" sz="2400" dirty="0" smtClean="0"/>
              <a:t>argument is quite versatile, and will take any arbitrary collection of numbers. For example, if we add an extra entry to the x axis, and replace the last entry in the Y axis and add another entry:</a:t>
            </a:r>
            <a:endParaRPr lang="en-GB" sz="2400" dirty="0"/>
          </a:p>
        </p:txBody>
      </p:sp>
      <p:pic>
        <p:nvPicPr>
          <p:cNvPr id="6" name="Picture 5"/>
          <p:cNvPicPr>
            <a:picLocks noChangeAspect="1"/>
          </p:cNvPicPr>
          <p:nvPr/>
        </p:nvPicPr>
        <p:blipFill>
          <a:blip r:embed="rId3"/>
          <a:stretch>
            <a:fillRect/>
          </a:stretch>
        </p:blipFill>
        <p:spPr>
          <a:xfrm>
            <a:off x="1169122" y="4201346"/>
            <a:ext cx="4943948" cy="1506727"/>
          </a:xfrm>
          <a:prstGeom prst="rect">
            <a:avLst/>
          </a:prstGeom>
        </p:spPr>
      </p:pic>
    </p:spTree>
    <p:extLst>
      <p:ext uri="{BB962C8B-B14F-4D97-AF65-F5344CB8AC3E}">
        <p14:creationId xmlns:p14="http://schemas.microsoft.com/office/powerpoint/2010/main" val="5445338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689"/>
            <a:ext cx="10515600" cy="1325563"/>
          </a:xfrm>
        </p:spPr>
        <p:txBody>
          <a:bodyPr/>
          <a:lstStyle/>
          <a:p>
            <a:r>
              <a:rPr lang="en-GB" dirty="0" smtClean="0"/>
              <a:t>The </a:t>
            </a:r>
            <a:r>
              <a:rPr lang="en-GB" dirty="0" smtClean="0">
                <a:latin typeface="Agency FB" panose="020B0503020202020204" pitchFamily="34" charset="0"/>
              </a:rPr>
              <a:t>plot() </a:t>
            </a:r>
            <a:r>
              <a:rPr lang="en-GB" dirty="0" smtClean="0"/>
              <a:t>function</a:t>
            </a:r>
            <a:endParaRPr lang="en-GB" dirty="0"/>
          </a:p>
        </p:txBody>
      </p:sp>
      <p:sp>
        <p:nvSpPr>
          <p:cNvPr id="3" name="Content Placeholder 2"/>
          <p:cNvSpPr>
            <a:spLocks noGrp="1"/>
          </p:cNvSpPr>
          <p:nvPr>
            <p:ph idx="1"/>
          </p:nvPr>
        </p:nvSpPr>
        <p:spPr>
          <a:xfrm>
            <a:off x="764308" y="1302759"/>
            <a:ext cx="11012056" cy="4351338"/>
          </a:xfrm>
        </p:spPr>
        <p:txBody>
          <a:bodyPr/>
          <a:lstStyle/>
          <a:p>
            <a:r>
              <a:rPr lang="en-GB" dirty="0" smtClean="0"/>
              <a:t>The </a:t>
            </a:r>
            <a:r>
              <a:rPr lang="en-GB" dirty="0" smtClean="0">
                <a:solidFill>
                  <a:schemeClr val="accent5">
                    <a:lumMod val="75000"/>
                  </a:schemeClr>
                </a:solidFill>
                <a:latin typeface="Agency FB" panose="020B0503020202020204" pitchFamily="34" charset="0"/>
              </a:rPr>
              <a:t>plot() </a:t>
            </a:r>
            <a:r>
              <a:rPr lang="en-GB" dirty="0" smtClean="0"/>
              <a:t>function has an optional third argument that specifies the appearance of the data points.</a:t>
            </a:r>
          </a:p>
          <a:p>
            <a:r>
              <a:rPr lang="en-GB" dirty="0" smtClean="0"/>
              <a:t>The default is </a:t>
            </a:r>
            <a:r>
              <a:rPr lang="en-GB" dirty="0" smtClean="0">
                <a:solidFill>
                  <a:schemeClr val="accent5">
                    <a:lumMod val="75000"/>
                  </a:schemeClr>
                </a:solidFill>
                <a:latin typeface="Agency FB" panose="020B0503020202020204" pitchFamily="34" charset="0"/>
              </a:rPr>
              <a:t>b-</a:t>
            </a:r>
            <a:r>
              <a:rPr lang="en-GB" dirty="0" smtClean="0"/>
              <a:t>, which is the blue solid line seen in the last two examples. The full list of styles can be found in the documentation for the </a:t>
            </a:r>
            <a:r>
              <a:rPr lang="en-GB" dirty="0" smtClean="0">
                <a:solidFill>
                  <a:schemeClr val="accent5">
                    <a:lumMod val="75000"/>
                  </a:schemeClr>
                </a:solidFill>
                <a:latin typeface="Agency FB" panose="020B0503020202020204" pitchFamily="34" charset="0"/>
              </a:rPr>
              <a:t>plot() </a:t>
            </a:r>
            <a:r>
              <a:rPr lang="en-GB" dirty="0" smtClean="0"/>
              <a:t>on the </a:t>
            </a:r>
            <a:r>
              <a:rPr lang="en-GB" dirty="0" err="1"/>
              <a:t>M</a:t>
            </a:r>
            <a:r>
              <a:rPr lang="en-GB" dirty="0" err="1" smtClean="0"/>
              <a:t>atplotlib</a:t>
            </a:r>
            <a:r>
              <a:rPr lang="en-GB" dirty="0" smtClean="0"/>
              <a:t> page</a:t>
            </a:r>
          </a:p>
          <a:p>
            <a:pPr marL="0" indent="0">
              <a:buNone/>
            </a:pPr>
            <a:endParaRPr lang="en-GB" dirty="0"/>
          </a:p>
        </p:txBody>
      </p:sp>
      <p:pic>
        <p:nvPicPr>
          <p:cNvPr id="4" name="Picture 3"/>
          <p:cNvPicPr>
            <a:picLocks noChangeAspect="1"/>
          </p:cNvPicPr>
          <p:nvPr/>
        </p:nvPicPr>
        <p:blipFill>
          <a:blip r:embed="rId2"/>
          <a:stretch>
            <a:fillRect/>
          </a:stretch>
        </p:blipFill>
        <p:spPr>
          <a:xfrm>
            <a:off x="1017151" y="3584248"/>
            <a:ext cx="5183325" cy="230370"/>
          </a:xfrm>
          <a:prstGeom prst="rect">
            <a:avLst/>
          </a:prstGeom>
        </p:spPr>
      </p:pic>
      <p:pic>
        <p:nvPicPr>
          <p:cNvPr id="6" name="Picture 5"/>
          <p:cNvPicPr>
            <a:picLocks noChangeAspect="1"/>
          </p:cNvPicPr>
          <p:nvPr/>
        </p:nvPicPr>
        <p:blipFill>
          <a:blip r:embed="rId3"/>
          <a:stretch>
            <a:fillRect/>
          </a:stretch>
        </p:blipFill>
        <p:spPr>
          <a:xfrm>
            <a:off x="838200" y="3898179"/>
            <a:ext cx="4094018" cy="2821266"/>
          </a:xfrm>
          <a:prstGeom prst="rect">
            <a:avLst/>
          </a:prstGeom>
        </p:spPr>
      </p:pic>
      <p:pic>
        <p:nvPicPr>
          <p:cNvPr id="7" name="Picture 6"/>
          <p:cNvPicPr>
            <a:picLocks noChangeAspect="1"/>
          </p:cNvPicPr>
          <p:nvPr/>
        </p:nvPicPr>
        <p:blipFill>
          <a:blip r:embed="rId4"/>
          <a:stretch>
            <a:fillRect/>
          </a:stretch>
        </p:blipFill>
        <p:spPr>
          <a:xfrm>
            <a:off x="7381577" y="3898179"/>
            <a:ext cx="4053041" cy="2793028"/>
          </a:xfrm>
          <a:prstGeom prst="rect">
            <a:avLst/>
          </a:prstGeom>
        </p:spPr>
      </p:pic>
      <p:pic>
        <p:nvPicPr>
          <p:cNvPr id="8" name="Picture 7"/>
          <p:cNvPicPr>
            <a:picLocks noChangeAspect="1"/>
          </p:cNvPicPr>
          <p:nvPr/>
        </p:nvPicPr>
        <p:blipFill>
          <a:blip r:embed="rId5"/>
          <a:stretch>
            <a:fillRect/>
          </a:stretch>
        </p:blipFill>
        <p:spPr>
          <a:xfrm>
            <a:off x="7381577" y="3613042"/>
            <a:ext cx="4233096" cy="201576"/>
          </a:xfrm>
          <a:prstGeom prst="rect">
            <a:avLst/>
          </a:prstGeom>
        </p:spPr>
      </p:pic>
    </p:spTree>
    <p:extLst>
      <p:ext uri="{BB962C8B-B14F-4D97-AF65-F5344CB8AC3E}">
        <p14:creationId xmlns:p14="http://schemas.microsoft.com/office/powerpoint/2010/main" val="19761316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plot() </a:t>
            </a:r>
            <a:r>
              <a:rPr lang="en-GB" dirty="0" smtClean="0"/>
              <a:t>function</a:t>
            </a:r>
            <a:endParaRPr lang="en-GB" dirty="0"/>
          </a:p>
        </p:txBody>
      </p:sp>
      <p:sp>
        <p:nvSpPr>
          <p:cNvPr id="3" name="Content Placeholder 2"/>
          <p:cNvSpPr>
            <a:spLocks noGrp="1"/>
          </p:cNvSpPr>
          <p:nvPr>
            <p:ph idx="1"/>
          </p:nvPr>
        </p:nvSpPr>
        <p:spPr>
          <a:xfrm>
            <a:off x="745836" y="1816389"/>
            <a:ext cx="11150600" cy="548120"/>
          </a:xfrm>
        </p:spPr>
        <p:txBody>
          <a:bodyPr/>
          <a:lstStyle/>
          <a:p>
            <a:r>
              <a:rPr lang="en-GB" dirty="0" smtClean="0"/>
              <a:t>You can quite easily alter the properties of the line with the </a:t>
            </a:r>
            <a:r>
              <a:rPr lang="en-GB" dirty="0" smtClean="0">
                <a:solidFill>
                  <a:schemeClr val="accent5">
                    <a:lumMod val="75000"/>
                  </a:schemeClr>
                </a:solidFill>
                <a:latin typeface="Agency FB" panose="020B0503020202020204" pitchFamily="34" charset="0"/>
              </a:rPr>
              <a:t>plot() </a:t>
            </a:r>
            <a:r>
              <a:rPr lang="en-GB" dirty="0" smtClean="0"/>
              <a:t>function.</a:t>
            </a:r>
            <a:endParaRPr lang="en-GB" dirty="0"/>
          </a:p>
        </p:txBody>
      </p:sp>
      <p:pic>
        <p:nvPicPr>
          <p:cNvPr id="4" name="Picture 3"/>
          <p:cNvPicPr>
            <a:picLocks noChangeAspect="1"/>
          </p:cNvPicPr>
          <p:nvPr/>
        </p:nvPicPr>
        <p:blipFill>
          <a:blip r:embed="rId2"/>
          <a:stretch>
            <a:fillRect/>
          </a:stretch>
        </p:blipFill>
        <p:spPr>
          <a:xfrm>
            <a:off x="838200" y="2490210"/>
            <a:ext cx="4429125" cy="790575"/>
          </a:xfrm>
          <a:prstGeom prst="rect">
            <a:avLst/>
          </a:prstGeom>
        </p:spPr>
      </p:pic>
      <p:pic>
        <p:nvPicPr>
          <p:cNvPr id="5" name="Picture 4"/>
          <p:cNvPicPr>
            <a:picLocks noChangeAspect="1"/>
          </p:cNvPicPr>
          <p:nvPr/>
        </p:nvPicPr>
        <p:blipFill>
          <a:blip r:embed="rId3"/>
          <a:stretch>
            <a:fillRect/>
          </a:stretch>
        </p:blipFill>
        <p:spPr>
          <a:xfrm>
            <a:off x="6567343" y="2504497"/>
            <a:ext cx="4248150" cy="762000"/>
          </a:xfrm>
          <a:prstGeom prst="rect">
            <a:avLst/>
          </a:prstGeom>
        </p:spPr>
      </p:pic>
      <p:pic>
        <p:nvPicPr>
          <p:cNvPr id="6" name="Picture 5"/>
          <p:cNvPicPr>
            <a:picLocks noChangeAspect="1"/>
          </p:cNvPicPr>
          <p:nvPr/>
        </p:nvPicPr>
        <p:blipFill>
          <a:blip r:embed="rId4"/>
          <a:stretch>
            <a:fillRect/>
          </a:stretch>
        </p:blipFill>
        <p:spPr>
          <a:xfrm>
            <a:off x="670969" y="3406486"/>
            <a:ext cx="4763585" cy="3201129"/>
          </a:xfrm>
          <a:prstGeom prst="rect">
            <a:avLst/>
          </a:prstGeom>
        </p:spPr>
      </p:pic>
      <p:pic>
        <p:nvPicPr>
          <p:cNvPr id="7" name="Picture 6"/>
          <p:cNvPicPr>
            <a:picLocks noChangeAspect="1"/>
          </p:cNvPicPr>
          <p:nvPr/>
        </p:nvPicPr>
        <p:blipFill>
          <a:blip r:embed="rId5"/>
          <a:stretch>
            <a:fillRect/>
          </a:stretch>
        </p:blipFill>
        <p:spPr>
          <a:xfrm>
            <a:off x="6457407" y="3406485"/>
            <a:ext cx="4763585" cy="3201129"/>
          </a:xfrm>
          <a:prstGeom prst="rect">
            <a:avLst/>
          </a:prstGeom>
        </p:spPr>
      </p:pic>
    </p:spTree>
    <p:extLst>
      <p:ext uri="{BB962C8B-B14F-4D97-AF65-F5344CB8AC3E}">
        <p14:creationId xmlns:p14="http://schemas.microsoft.com/office/powerpoint/2010/main" val="28951883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Altering tick labels</a:t>
            </a:r>
            <a:endParaRPr lang="en-GB" dirty="0"/>
          </a:p>
        </p:txBody>
      </p:sp>
      <p:sp>
        <p:nvSpPr>
          <p:cNvPr id="3" name="Content Placeholder 2"/>
          <p:cNvSpPr>
            <a:spLocks noGrp="1"/>
          </p:cNvSpPr>
          <p:nvPr>
            <p:ph idx="1"/>
          </p:nvPr>
        </p:nvSpPr>
        <p:spPr>
          <a:xfrm>
            <a:off x="632254" y="1784435"/>
            <a:ext cx="4261022" cy="4351338"/>
          </a:xfrm>
        </p:spPr>
        <p:txBody>
          <a:bodyPr/>
          <a:lstStyle/>
          <a:p>
            <a:r>
              <a:rPr lang="en-GB" dirty="0" smtClean="0"/>
              <a:t>The </a:t>
            </a:r>
            <a:r>
              <a:rPr lang="en-GB" dirty="0" err="1" smtClean="0">
                <a:solidFill>
                  <a:schemeClr val="accent5">
                    <a:lumMod val="75000"/>
                  </a:schemeClr>
                </a:solidFill>
                <a:latin typeface="Agency FB" panose="020B0503020202020204" pitchFamily="34" charset="0"/>
              </a:rPr>
              <a:t>plt.xticks</a:t>
            </a:r>
            <a:r>
              <a:rPr lang="en-GB" dirty="0" smtClean="0">
                <a:solidFill>
                  <a:schemeClr val="accent5">
                    <a:lumMod val="75000"/>
                  </a:schemeClr>
                </a:solidFill>
                <a:latin typeface="Agency FB" panose="020B0503020202020204" pitchFamily="34" charset="0"/>
              </a:rPr>
              <a:t>() </a:t>
            </a:r>
            <a:r>
              <a:rPr lang="en-GB" dirty="0" smtClean="0"/>
              <a:t>and </a:t>
            </a:r>
            <a:r>
              <a:rPr lang="en-GB" dirty="0" err="1" smtClean="0">
                <a:solidFill>
                  <a:schemeClr val="accent5">
                    <a:lumMod val="75000"/>
                  </a:schemeClr>
                </a:solidFill>
                <a:latin typeface="Agency FB" panose="020B0503020202020204" pitchFamily="34" charset="0"/>
              </a:rPr>
              <a:t>plt.yticks</a:t>
            </a:r>
            <a:r>
              <a:rPr lang="en-GB" dirty="0" smtClean="0">
                <a:solidFill>
                  <a:schemeClr val="accent5">
                    <a:lumMod val="75000"/>
                  </a:schemeClr>
                </a:solidFill>
                <a:latin typeface="Agency FB" panose="020B0503020202020204" pitchFamily="34" charset="0"/>
              </a:rPr>
              <a:t>() </a:t>
            </a:r>
            <a:r>
              <a:rPr lang="en-GB" dirty="0" smtClean="0"/>
              <a:t>allows you to manually alter the ticks on the x-axis and y-axis respectively.</a:t>
            </a:r>
          </a:p>
          <a:p>
            <a:r>
              <a:rPr lang="en-GB" dirty="0" smtClean="0"/>
              <a:t>Note that the tick values have to be contained within a list object.</a:t>
            </a:r>
            <a:endParaRPr lang="en-GB" dirty="0"/>
          </a:p>
        </p:txBody>
      </p:sp>
      <p:pic>
        <p:nvPicPr>
          <p:cNvPr id="4" name="Picture 3"/>
          <p:cNvPicPr>
            <a:picLocks noChangeAspect="1"/>
          </p:cNvPicPr>
          <p:nvPr/>
        </p:nvPicPr>
        <p:blipFill>
          <a:blip r:embed="rId2"/>
          <a:stretch>
            <a:fillRect/>
          </a:stretch>
        </p:blipFill>
        <p:spPr>
          <a:xfrm>
            <a:off x="5888380" y="1690688"/>
            <a:ext cx="5092658" cy="1170086"/>
          </a:xfrm>
          <a:prstGeom prst="rect">
            <a:avLst/>
          </a:prstGeom>
        </p:spPr>
      </p:pic>
      <p:pic>
        <p:nvPicPr>
          <p:cNvPr id="5" name="Picture 4"/>
          <p:cNvPicPr>
            <a:picLocks noChangeAspect="1"/>
          </p:cNvPicPr>
          <p:nvPr/>
        </p:nvPicPr>
        <p:blipFill>
          <a:blip r:embed="rId3"/>
          <a:stretch>
            <a:fillRect/>
          </a:stretch>
        </p:blipFill>
        <p:spPr>
          <a:xfrm>
            <a:off x="5888380" y="3105300"/>
            <a:ext cx="4993804" cy="3355836"/>
          </a:xfrm>
          <a:prstGeom prst="rect">
            <a:avLst/>
          </a:prstGeom>
        </p:spPr>
      </p:pic>
    </p:spTree>
    <p:extLst>
      <p:ext uri="{BB962C8B-B14F-4D97-AF65-F5344CB8AC3E}">
        <p14:creationId xmlns:p14="http://schemas.microsoft.com/office/powerpoint/2010/main" val="34075185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 Basic line graph</a:t>
            </a:r>
            <a:endParaRPr lang="en-GB" dirty="0"/>
          </a:p>
        </p:txBody>
      </p:sp>
      <p:sp>
        <p:nvSpPr>
          <p:cNvPr id="3" name="Content Placeholder 2"/>
          <p:cNvSpPr>
            <a:spLocks noGrp="1"/>
          </p:cNvSpPr>
          <p:nvPr>
            <p:ph idx="1"/>
          </p:nvPr>
        </p:nvSpPr>
        <p:spPr>
          <a:xfrm>
            <a:off x="376882" y="1837756"/>
            <a:ext cx="10515600" cy="958764"/>
          </a:xfrm>
        </p:spPr>
        <p:txBody>
          <a:bodyPr/>
          <a:lstStyle/>
          <a:p>
            <a:pPr marL="0" indent="0">
              <a:buNone/>
            </a:pPr>
            <a:r>
              <a:rPr lang="en-GB" dirty="0" smtClean="0">
                <a:solidFill>
                  <a:schemeClr val="accent2">
                    <a:lumMod val="50000"/>
                  </a:schemeClr>
                </a:solidFill>
              </a:rPr>
              <a:t>Let’s write </a:t>
            </a:r>
            <a:r>
              <a:rPr lang="en-GB" dirty="0">
                <a:solidFill>
                  <a:schemeClr val="accent2">
                    <a:lumMod val="50000"/>
                  </a:schemeClr>
                </a:solidFill>
              </a:rPr>
              <a:t>a Python program to draw a </a:t>
            </a:r>
            <a:r>
              <a:rPr lang="en-GB" dirty="0" smtClean="0">
                <a:solidFill>
                  <a:schemeClr val="accent2">
                    <a:lumMod val="50000"/>
                  </a:schemeClr>
                </a:solidFill>
              </a:rPr>
              <a:t>line graph </a:t>
            </a:r>
            <a:r>
              <a:rPr lang="en-GB" dirty="0">
                <a:solidFill>
                  <a:schemeClr val="accent2">
                    <a:lumMod val="50000"/>
                  </a:schemeClr>
                </a:solidFill>
              </a:rPr>
              <a:t>with suitable </a:t>
            </a:r>
            <a:r>
              <a:rPr lang="en-GB" dirty="0" smtClean="0">
                <a:solidFill>
                  <a:schemeClr val="accent2">
                    <a:lumMod val="50000"/>
                  </a:schemeClr>
                </a:solidFill>
              </a:rPr>
              <a:t>labels for </a:t>
            </a:r>
            <a:r>
              <a:rPr lang="en-GB" dirty="0">
                <a:solidFill>
                  <a:schemeClr val="accent2">
                    <a:lumMod val="50000"/>
                  </a:schemeClr>
                </a:solidFill>
              </a:rPr>
              <a:t>the </a:t>
            </a:r>
            <a:r>
              <a:rPr lang="en-GB" dirty="0" smtClean="0">
                <a:solidFill>
                  <a:schemeClr val="accent2">
                    <a:lumMod val="50000"/>
                  </a:schemeClr>
                </a:solidFill>
              </a:rPr>
              <a:t>x-axis</a:t>
            </a:r>
            <a:r>
              <a:rPr lang="en-GB" dirty="0">
                <a:solidFill>
                  <a:schemeClr val="accent2">
                    <a:lumMod val="50000"/>
                  </a:schemeClr>
                </a:solidFill>
              </a:rPr>
              <a:t> </a:t>
            </a:r>
            <a:r>
              <a:rPr lang="en-GB" dirty="0" smtClean="0">
                <a:solidFill>
                  <a:schemeClr val="accent2">
                    <a:lumMod val="50000"/>
                  </a:schemeClr>
                </a:solidFill>
              </a:rPr>
              <a:t>and y-axis. Include a </a:t>
            </a:r>
            <a:r>
              <a:rPr lang="en-GB" dirty="0">
                <a:solidFill>
                  <a:schemeClr val="accent2">
                    <a:lumMod val="50000"/>
                  </a:schemeClr>
                </a:solidFill>
              </a:rPr>
              <a:t>title.</a:t>
            </a:r>
          </a:p>
        </p:txBody>
      </p:sp>
      <p:pic>
        <p:nvPicPr>
          <p:cNvPr id="3074" name="Picture 2" descr="Matplotlib Basic: Draw a line with suitable label in the x axis, y axis and a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82" y="3089189"/>
            <a:ext cx="4657124" cy="34928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381750" y="2955839"/>
            <a:ext cx="3695700" cy="266700"/>
          </a:xfrm>
          <a:prstGeom prst="rect">
            <a:avLst/>
          </a:prstGeom>
        </p:spPr>
      </p:pic>
      <p:pic>
        <p:nvPicPr>
          <p:cNvPr id="6" name="Picture 5"/>
          <p:cNvPicPr>
            <a:picLocks noChangeAspect="1"/>
          </p:cNvPicPr>
          <p:nvPr/>
        </p:nvPicPr>
        <p:blipFill>
          <a:blip r:embed="rId4"/>
          <a:stretch>
            <a:fillRect/>
          </a:stretch>
        </p:blipFill>
        <p:spPr>
          <a:xfrm>
            <a:off x="6469792" y="3208830"/>
            <a:ext cx="4010025" cy="1409700"/>
          </a:xfrm>
          <a:prstGeom prst="rect">
            <a:avLst/>
          </a:prstGeom>
        </p:spPr>
      </p:pic>
      <p:pic>
        <p:nvPicPr>
          <p:cNvPr id="7" name="Picture 6"/>
          <p:cNvPicPr>
            <a:picLocks noChangeAspect="1"/>
          </p:cNvPicPr>
          <p:nvPr/>
        </p:nvPicPr>
        <p:blipFill>
          <a:blip r:embed="rId5"/>
          <a:stretch>
            <a:fillRect/>
          </a:stretch>
        </p:blipFill>
        <p:spPr>
          <a:xfrm>
            <a:off x="6469792" y="4618530"/>
            <a:ext cx="3852219" cy="405497"/>
          </a:xfrm>
          <a:prstGeom prst="rect">
            <a:avLst/>
          </a:prstGeom>
        </p:spPr>
      </p:pic>
      <p:pic>
        <p:nvPicPr>
          <p:cNvPr id="8" name="Picture 7"/>
          <p:cNvPicPr>
            <a:picLocks noChangeAspect="1"/>
          </p:cNvPicPr>
          <p:nvPr/>
        </p:nvPicPr>
        <p:blipFill>
          <a:blip r:embed="rId6"/>
          <a:stretch>
            <a:fillRect/>
          </a:stretch>
        </p:blipFill>
        <p:spPr>
          <a:xfrm>
            <a:off x="6469792" y="5024027"/>
            <a:ext cx="4346489" cy="1277403"/>
          </a:xfrm>
          <a:prstGeom prst="rect">
            <a:avLst/>
          </a:prstGeom>
        </p:spPr>
      </p:pic>
      <p:pic>
        <p:nvPicPr>
          <p:cNvPr id="9" name="Picture 8"/>
          <p:cNvPicPr>
            <a:picLocks noChangeAspect="1"/>
          </p:cNvPicPr>
          <p:nvPr/>
        </p:nvPicPr>
        <p:blipFill>
          <a:blip r:embed="rId7"/>
          <a:stretch>
            <a:fillRect/>
          </a:stretch>
        </p:blipFill>
        <p:spPr>
          <a:xfrm>
            <a:off x="6483004" y="6301430"/>
            <a:ext cx="2059289" cy="405497"/>
          </a:xfrm>
          <a:prstGeom prst="rect">
            <a:avLst/>
          </a:prstGeom>
        </p:spPr>
      </p:pic>
    </p:spTree>
    <p:extLst>
      <p:ext uri="{BB962C8B-B14F-4D97-AF65-F5344CB8AC3E}">
        <p14:creationId xmlns:p14="http://schemas.microsoft.com/office/powerpoint/2010/main" val="360615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latin typeface="Agency FB" panose="020B0503020202020204" pitchFamily="34" charset="0"/>
              </a:rPr>
              <a:t>setp</a:t>
            </a:r>
            <a:r>
              <a:rPr lang="en-GB" dirty="0" smtClean="0">
                <a:latin typeface="Agency FB" panose="020B0503020202020204" pitchFamily="34" charset="0"/>
              </a:rPr>
              <a:t>() </a:t>
            </a:r>
            <a:r>
              <a:rPr lang="en-GB" dirty="0" smtClean="0"/>
              <a:t>function</a:t>
            </a:r>
            <a:endParaRPr lang="en-GB" dirty="0"/>
          </a:p>
        </p:txBody>
      </p:sp>
      <p:sp>
        <p:nvSpPr>
          <p:cNvPr id="3" name="Content Placeholder 2"/>
          <p:cNvSpPr>
            <a:spLocks noGrp="1"/>
          </p:cNvSpPr>
          <p:nvPr>
            <p:ph idx="1"/>
          </p:nvPr>
        </p:nvSpPr>
        <p:spPr>
          <a:xfrm>
            <a:off x="906162" y="1465839"/>
            <a:ext cx="10515600" cy="678893"/>
          </a:xfrm>
        </p:spPr>
        <p:txBody>
          <a:bodyPr>
            <a:normAutofit fontScale="92500" lnSpcReduction="20000"/>
          </a:bodyPr>
          <a:lstStyle/>
          <a:p>
            <a:r>
              <a:rPr lang="en-GB" dirty="0" smtClean="0"/>
              <a:t>The </a:t>
            </a:r>
            <a:r>
              <a:rPr lang="en-GB" dirty="0" err="1" smtClean="0">
                <a:solidFill>
                  <a:schemeClr val="accent5">
                    <a:lumMod val="75000"/>
                  </a:schemeClr>
                </a:solidFill>
                <a:latin typeface="Agency FB" panose="020B0503020202020204" pitchFamily="34" charset="0"/>
              </a:rPr>
              <a:t>setp</a:t>
            </a:r>
            <a:r>
              <a:rPr lang="en-GB" dirty="0" smtClean="0">
                <a:solidFill>
                  <a:schemeClr val="accent5">
                    <a:lumMod val="75000"/>
                  </a:schemeClr>
                </a:solidFill>
                <a:latin typeface="Agency FB" panose="020B0503020202020204" pitchFamily="34" charset="0"/>
              </a:rPr>
              <a:t>() </a:t>
            </a:r>
            <a:r>
              <a:rPr lang="en-GB" dirty="0" smtClean="0"/>
              <a:t>allows you to set multiple properties for a list of lines, if you want all the lines to be matching.</a:t>
            </a:r>
            <a:endParaRPr lang="en-GB" dirty="0"/>
          </a:p>
        </p:txBody>
      </p:sp>
      <p:pic>
        <p:nvPicPr>
          <p:cNvPr id="4" name="Picture 3"/>
          <p:cNvPicPr>
            <a:picLocks noChangeAspect="1"/>
          </p:cNvPicPr>
          <p:nvPr/>
        </p:nvPicPr>
        <p:blipFill>
          <a:blip r:embed="rId2"/>
          <a:stretch>
            <a:fillRect/>
          </a:stretch>
        </p:blipFill>
        <p:spPr>
          <a:xfrm>
            <a:off x="906162" y="2124475"/>
            <a:ext cx="5704516" cy="1613911"/>
          </a:xfrm>
          <a:prstGeom prst="rect">
            <a:avLst/>
          </a:prstGeom>
        </p:spPr>
      </p:pic>
      <p:pic>
        <p:nvPicPr>
          <p:cNvPr id="5" name="Picture 4"/>
          <p:cNvPicPr>
            <a:picLocks noChangeAspect="1"/>
          </p:cNvPicPr>
          <p:nvPr/>
        </p:nvPicPr>
        <p:blipFill>
          <a:blip r:embed="rId3"/>
          <a:stretch>
            <a:fillRect/>
          </a:stretch>
        </p:blipFill>
        <p:spPr>
          <a:xfrm>
            <a:off x="7568662" y="2042098"/>
            <a:ext cx="3214668" cy="2143112"/>
          </a:xfrm>
          <a:prstGeom prst="rect">
            <a:avLst/>
          </a:prstGeom>
        </p:spPr>
      </p:pic>
      <p:sp>
        <p:nvSpPr>
          <p:cNvPr id="6" name="TextBox 5"/>
          <p:cNvSpPr txBox="1"/>
          <p:nvPr/>
        </p:nvSpPr>
        <p:spPr>
          <a:xfrm>
            <a:off x="519821" y="4431137"/>
            <a:ext cx="11152358"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You can use the </a:t>
            </a:r>
            <a:r>
              <a:rPr lang="en-GB" sz="2400" dirty="0" err="1" smtClean="0">
                <a:solidFill>
                  <a:schemeClr val="accent5">
                    <a:lumMod val="75000"/>
                  </a:schemeClr>
                </a:solidFill>
                <a:latin typeface="Agency FB" panose="020B0503020202020204" pitchFamily="34" charset="0"/>
              </a:rPr>
              <a:t>setp</a:t>
            </a:r>
            <a:r>
              <a:rPr lang="en-GB" sz="2400" dirty="0" smtClean="0">
                <a:solidFill>
                  <a:schemeClr val="accent5">
                    <a:lumMod val="75000"/>
                  </a:schemeClr>
                </a:solidFill>
                <a:latin typeface="Agency FB" panose="020B0503020202020204" pitchFamily="34" charset="0"/>
              </a:rPr>
              <a:t>() </a:t>
            </a:r>
            <a:r>
              <a:rPr lang="en-GB" sz="2400" dirty="0" smtClean="0"/>
              <a:t>function along with either the </a:t>
            </a:r>
            <a:r>
              <a:rPr lang="en-GB" sz="2400" dirty="0" smtClean="0">
                <a:latin typeface="Agency FB" panose="020B0503020202020204" pitchFamily="34" charset="0"/>
              </a:rPr>
              <a:t>line</a:t>
            </a:r>
            <a:r>
              <a:rPr lang="en-GB" sz="2400" dirty="0" smtClean="0"/>
              <a:t> or </a:t>
            </a:r>
            <a:r>
              <a:rPr lang="en-GB" sz="2400" dirty="0" smtClean="0">
                <a:latin typeface="Agency FB" panose="020B0503020202020204" pitchFamily="34" charset="0"/>
              </a:rPr>
              <a:t>lines</a:t>
            </a:r>
            <a:r>
              <a:rPr lang="en-GB" sz="2400" dirty="0" smtClean="0"/>
              <a:t> function in order to get a list of settable line properties.</a:t>
            </a:r>
            <a:endParaRPr lang="en-GB" sz="2400" dirty="0"/>
          </a:p>
        </p:txBody>
      </p:sp>
      <p:pic>
        <p:nvPicPr>
          <p:cNvPr id="7" name="Picture 6"/>
          <p:cNvPicPr>
            <a:picLocks noChangeAspect="1"/>
          </p:cNvPicPr>
          <p:nvPr/>
        </p:nvPicPr>
        <p:blipFill>
          <a:blip r:embed="rId4"/>
          <a:stretch>
            <a:fillRect/>
          </a:stretch>
        </p:blipFill>
        <p:spPr>
          <a:xfrm>
            <a:off x="277162" y="5604329"/>
            <a:ext cx="7291500" cy="449476"/>
          </a:xfrm>
          <a:prstGeom prst="rect">
            <a:avLst/>
          </a:prstGeom>
        </p:spPr>
      </p:pic>
      <p:pic>
        <p:nvPicPr>
          <p:cNvPr id="8" name="Picture 7"/>
          <p:cNvPicPr>
            <a:picLocks noChangeAspect="1"/>
          </p:cNvPicPr>
          <p:nvPr/>
        </p:nvPicPr>
        <p:blipFill>
          <a:blip r:embed="rId5"/>
          <a:stretch>
            <a:fillRect/>
          </a:stretch>
        </p:blipFill>
        <p:spPr>
          <a:xfrm>
            <a:off x="6929694" y="5169391"/>
            <a:ext cx="4791075" cy="1543050"/>
          </a:xfrm>
          <a:prstGeom prst="rect">
            <a:avLst/>
          </a:prstGeom>
        </p:spPr>
      </p:pic>
    </p:spTree>
    <p:extLst>
      <p:ext uri="{BB962C8B-B14F-4D97-AF65-F5344CB8AC3E}">
        <p14:creationId xmlns:p14="http://schemas.microsoft.com/office/powerpoint/2010/main" val="15453894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axis() </a:t>
            </a:r>
            <a:r>
              <a:rPr lang="en-GB" dirty="0" smtClean="0"/>
              <a:t>function</a:t>
            </a:r>
            <a:endParaRPr lang="en-GB" dirty="0"/>
          </a:p>
        </p:txBody>
      </p:sp>
      <p:sp>
        <p:nvSpPr>
          <p:cNvPr id="3" name="Content Placeholder 2"/>
          <p:cNvSpPr>
            <a:spLocks noGrp="1"/>
          </p:cNvSpPr>
          <p:nvPr>
            <p:ph idx="1"/>
          </p:nvPr>
        </p:nvSpPr>
        <p:spPr>
          <a:xfrm>
            <a:off x="838200" y="1825625"/>
            <a:ext cx="8684492" cy="1120775"/>
          </a:xfrm>
        </p:spPr>
        <p:txBody>
          <a:bodyPr>
            <a:normAutofit fontScale="92500" lnSpcReduction="20000"/>
          </a:bodyPr>
          <a:lstStyle/>
          <a:p>
            <a:r>
              <a:rPr lang="en-GB" dirty="0" smtClean="0"/>
              <a:t>The </a:t>
            </a:r>
            <a:r>
              <a:rPr lang="en-GB" dirty="0" smtClean="0">
                <a:solidFill>
                  <a:schemeClr val="accent5">
                    <a:lumMod val="75000"/>
                  </a:schemeClr>
                </a:solidFill>
                <a:latin typeface="Agency FB" panose="020B0503020202020204" pitchFamily="34" charset="0"/>
              </a:rPr>
              <a:t>axis() </a:t>
            </a:r>
            <a:r>
              <a:rPr lang="en-GB" dirty="0" smtClean="0"/>
              <a:t>function allows us to specify the range of the axis.</a:t>
            </a:r>
          </a:p>
          <a:p>
            <a:r>
              <a:rPr lang="en-GB" dirty="0" smtClean="0"/>
              <a:t>It requires a list that contains the following:</a:t>
            </a:r>
            <a:br>
              <a:rPr lang="en-GB" dirty="0" smtClean="0"/>
            </a:br>
            <a:endParaRPr lang="en-GB" dirty="0"/>
          </a:p>
        </p:txBody>
      </p:sp>
      <p:sp>
        <p:nvSpPr>
          <p:cNvPr id="4" name="TextBox 3"/>
          <p:cNvSpPr txBox="1"/>
          <p:nvPr/>
        </p:nvSpPr>
        <p:spPr>
          <a:xfrm>
            <a:off x="1052944" y="2770909"/>
            <a:ext cx="9624291" cy="461665"/>
          </a:xfrm>
          <a:prstGeom prst="rect">
            <a:avLst/>
          </a:prstGeom>
          <a:noFill/>
        </p:spPr>
        <p:txBody>
          <a:bodyPr wrap="square" rtlCol="0">
            <a:spAutoFit/>
          </a:bodyPr>
          <a:lstStyle/>
          <a:p>
            <a:r>
              <a:rPr lang="en-GB" sz="2400" dirty="0" smtClean="0">
                <a:solidFill>
                  <a:schemeClr val="accent5">
                    <a:lumMod val="75000"/>
                  </a:schemeClr>
                </a:solidFill>
                <a:latin typeface="Agency FB" panose="020B0503020202020204" pitchFamily="34" charset="0"/>
              </a:rPr>
              <a:t>[The min x-axis value, the max x-axis value, the min y-axis, the max y-axis value]</a:t>
            </a:r>
          </a:p>
        </p:txBody>
      </p:sp>
      <p:pic>
        <p:nvPicPr>
          <p:cNvPr id="5" name="Picture 4"/>
          <p:cNvPicPr>
            <a:picLocks noChangeAspect="1"/>
          </p:cNvPicPr>
          <p:nvPr/>
        </p:nvPicPr>
        <p:blipFill>
          <a:blip r:embed="rId2"/>
          <a:stretch>
            <a:fillRect/>
          </a:stretch>
        </p:blipFill>
        <p:spPr>
          <a:xfrm>
            <a:off x="838200" y="3612283"/>
            <a:ext cx="5079608" cy="1227572"/>
          </a:xfrm>
          <a:prstGeom prst="rect">
            <a:avLst/>
          </a:prstGeom>
        </p:spPr>
      </p:pic>
      <p:pic>
        <p:nvPicPr>
          <p:cNvPr id="6" name="Picture 5"/>
          <p:cNvPicPr>
            <a:picLocks noChangeAspect="1"/>
          </p:cNvPicPr>
          <p:nvPr/>
        </p:nvPicPr>
        <p:blipFill>
          <a:blip r:embed="rId3"/>
          <a:stretch>
            <a:fillRect/>
          </a:stretch>
        </p:blipFill>
        <p:spPr>
          <a:xfrm>
            <a:off x="6669844" y="3343199"/>
            <a:ext cx="4763585" cy="3201129"/>
          </a:xfrm>
          <a:prstGeom prst="rect">
            <a:avLst/>
          </a:prstGeom>
        </p:spPr>
      </p:pic>
    </p:spTree>
    <p:extLst>
      <p:ext uri="{BB962C8B-B14F-4D97-AF65-F5344CB8AC3E}">
        <p14:creationId xmlns:p14="http://schemas.microsoft.com/office/powerpoint/2010/main" val="3781772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Which language is the best</a:t>
            </a:r>
            <a:endParaRPr lang="en-GB" dirty="0"/>
          </a:p>
        </p:txBody>
      </p:sp>
      <p:pic>
        <p:nvPicPr>
          <p:cNvPr id="4" name="Picture 3"/>
          <p:cNvPicPr>
            <a:picLocks noChangeAspect="1"/>
          </p:cNvPicPr>
          <p:nvPr/>
        </p:nvPicPr>
        <p:blipFill>
          <a:blip r:embed="rId2"/>
          <a:stretch>
            <a:fillRect/>
          </a:stretch>
        </p:blipFill>
        <p:spPr>
          <a:xfrm>
            <a:off x="4958715" y="2088526"/>
            <a:ext cx="6395085" cy="4007780"/>
          </a:xfrm>
          <a:prstGeom prst="rect">
            <a:avLst/>
          </a:prstGeom>
        </p:spPr>
      </p:pic>
      <p:sp>
        <p:nvSpPr>
          <p:cNvPr id="6" name="Content Placeholder 2"/>
          <p:cNvSpPr>
            <a:spLocks noGrp="1"/>
          </p:cNvSpPr>
          <p:nvPr>
            <p:ph idx="1"/>
          </p:nvPr>
        </p:nvSpPr>
        <p:spPr>
          <a:xfrm>
            <a:off x="838200" y="1825625"/>
            <a:ext cx="3939540" cy="4270681"/>
          </a:xfrm>
        </p:spPr>
        <p:txBody>
          <a:bodyPr>
            <a:normAutofit/>
          </a:bodyPr>
          <a:lstStyle/>
          <a:p>
            <a:r>
              <a:rPr lang="en-GB" dirty="0" smtClean="0"/>
              <a:t>No one language is better than all others. </a:t>
            </a:r>
          </a:p>
          <a:p>
            <a:r>
              <a:rPr lang="en-GB" dirty="0" smtClean="0"/>
              <a:t>The ‘best’ language depends on the task you are using it for and your personal preference.</a:t>
            </a:r>
            <a:endParaRPr lang="en-GB" dirty="0"/>
          </a:p>
        </p:txBody>
      </p:sp>
    </p:spTree>
    <p:extLst>
      <p:ext uri="{BB962C8B-B14F-4D97-AF65-F5344CB8AC3E}">
        <p14:creationId xmlns:p14="http://schemas.microsoft.com/office/powerpoint/2010/main" val="22470402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Matplotlib</a:t>
            </a:r>
            <a:r>
              <a:rPr lang="en-GB" dirty="0" smtClean="0"/>
              <a:t> and </a:t>
            </a:r>
            <a:r>
              <a:rPr lang="en-GB" dirty="0" err="1" smtClean="0"/>
              <a:t>NumPy</a:t>
            </a:r>
            <a:r>
              <a:rPr lang="en-GB" dirty="0" smtClean="0"/>
              <a:t> arrays</a:t>
            </a:r>
            <a:endParaRPr lang="en-GB" dirty="0"/>
          </a:p>
        </p:txBody>
      </p:sp>
      <p:sp>
        <p:nvSpPr>
          <p:cNvPr id="3" name="Content Placeholder 2"/>
          <p:cNvSpPr>
            <a:spLocks noGrp="1"/>
          </p:cNvSpPr>
          <p:nvPr>
            <p:ph idx="1"/>
          </p:nvPr>
        </p:nvSpPr>
        <p:spPr>
          <a:xfrm>
            <a:off x="838200" y="1502352"/>
            <a:ext cx="10937556" cy="4351338"/>
          </a:xfrm>
        </p:spPr>
        <p:txBody>
          <a:bodyPr/>
          <a:lstStyle/>
          <a:p>
            <a:r>
              <a:rPr lang="en-GB" dirty="0" smtClean="0"/>
              <a:t>Normally when working with numerical data, you’ll be using </a:t>
            </a:r>
            <a:r>
              <a:rPr lang="en-GB" dirty="0" err="1" smtClean="0"/>
              <a:t>NumPy</a:t>
            </a:r>
            <a:r>
              <a:rPr lang="en-GB" dirty="0" smtClean="0"/>
              <a:t> arrays.</a:t>
            </a:r>
          </a:p>
          <a:p>
            <a:r>
              <a:rPr lang="en-GB" dirty="0" smtClean="0"/>
              <a:t>This is still straight forward to do in </a:t>
            </a:r>
            <a:r>
              <a:rPr lang="en-GB" dirty="0" err="1"/>
              <a:t>M</a:t>
            </a:r>
            <a:r>
              <a:rPr lang="en-GB" dirty="0" err="1" smtClean="0"/>
              <a:t>atplotlib</a:t>
            </a:r>
            <a:r>
              <a:rPr lang="en-GB" dirty="0" smtClean="0"/>
              <a:t>; in fact all sequences are converted into </a:t>
            </a:r>
            <a:r>
              <a:rPr lang="en-GB" dirty="0" err="1" smtClean="0"/>
              <a:t>NumPy</a:t>
            </a:r>
            <a:r>
              <a:rPr lang="en-GB" dirty="0" smtClean="0"/>
              <a:t> arrays internally anyway.</a:t>
            </a:r>
            <a:endParaRPr lang="en-GB" dirty="0"/>
          </a:p>
        </p:txBody>
      </p:sp>
      <p:pic>
        <p:nvPicPr>
          <p:cNvPr id="4" name="Picture 3"/>
          <p:cNvPicPr>
            <a:picLocks noChangeAspect="1"/>
          </p:cNvPicPr>
          <p:nvPr/>
        </p:nvPicPr>
        <p:blipFill>
          <a:blip r:embed="rId2"/>
          <a:stretch>
            <a:fillRect/>
          </a:stretch>
        </p:blipFill>
        <p:spPr>
          <a:xfrm>
            <a:off x="6552106" y="3398617"/>
            <a:ext cx="4801694" cy="3201129"/>
          </a:xfrm>
          <a:prstGeom prst="rect">
            <a:avLst/>
          </a:prstGeom>
        </p:spPr>
      </p:pic>
      <p:pic>
        <p:nvPicPr>
          <p:cNvPr id="5" name="Picture 4"/>
          <p:cNvPicPr>
            <a:picLocks noChangeAspect="1"/>
          </p:cNvPicPr>
          <p:nvPr/>
        </p:nvPicPr>
        <p:blipFill>
          <a:blip r:embed="rId3"/>
          <a:stretch>
            <a:fillRect/>
          </a:stretch>
        </p:blipFill>
        <p:spPr>
          <a:xfrm>
            <a:off x="998013" y="3933391"/>
            <a:ext cx="5394281" cy="1793154"/>
          </a:xfrm>
          <a:prstGeom prst="rect">
            <a:avLst/>
          </a:prstGeom>
        </p:spPr>
      </p:pic>
    </p:spTree>
    <p:extLst>
      <p:ext uri="{BB962C8B-B14F-4D97-AF65-F5344CB8AC3E}">
        <p14:creationId xmlns:p14="http://schemas.microsoft.com/office/powerpoint/2010/main" val="2286922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524" y="101515"/>
            <a:ext cx="10515600" cy="1325563"/>
          </a:xfrm>
        </p:spPr>
        <p:txBody>
          <a:bodyPr/>
          <a:lstStyle/>
          <a:p>
            <a:r>
              <a:rPr lang="en-GB" dirty="0" smtClean="0"/>
              <a:t>Working with text</a:t>
            </a:r>
            <a:endParaRPr lang="en-GB" dirty="0"/>
          </a:p>
        </p:txBody>
      </p:sp>
      <p:sp>
        <p:nvSpPr>
          <p:cNvPr id="3" name="Content Placeholder 2"/>
          <p:cNvSpPr>
            <a:spLocks noGrp="1"/>
          </p:cNvSpPr>
          <p:nvPr>
            <p:ph idx="1"/>
          </p:nvPr>
        </p:nvSpPr>
        <p:spPr>
          <a:xfrm>
            <a:off x="93706" y="1093896"/>
            <a:ext cx="6952220" cy="5591932"/>
          </a:xfrm>
        </p:spPr>
        <p:txBody>
          <a:bodyPr>
            <a:normAutofit lnSpcReduction="10000"/>
          </a:bodyPr>
          <a:lstStyle/>
          <a:p>
            <a:r>
              <a:rPr lang="en-GB" sz="2400" dirty="0" smtClean="0"/>
              <a:t>There are a number of different ways in which to add text to your graph:</a:t>
            </a:r>
          </a:p>
          <a:p>
            <a:pPr marL="0" indent="0">
              <a:buNone/>
            </a:pPr>
            <a:r>
              <a:rPr lang="en-GB" sz="2400" dirty="0" smtClean="0"/>
              <a:t>	</a:t>
            </a:r>
            <a:r>
              <a:rPr lang="en-GB" sz="2400" dirty="0" smtClean="0">
                <a:latin typeface="Agency FB" panose="020B0503020202020204" pitchFamily="34" charset="0"/>
              </a:rPr>
              <a:t> - </a:t>
            </a:r>
            <a:r>
              <a:rPr lang="en-GB" sz="2400" dirty="0" smtClean="0">
                <a:solidFill>
                  <a:schemeClr val="accent5">
                    <a:lumMod val="75000"/>
                  </a:schemeClr>
                </a:solidFill>
                <a:latin typeface="Agency FB" panose="020B0503020202020204" pitchFamily="34" charset="0"/>
              </a:rPr>
              <a:t>title() </a:t>
            </a:r>
            <a:r>
              <a:rPr lang="en-GB" sz="2400" dirty="0" smtClean="0">
                <a:latin typeface="Agency FB" panose="020B0503020202020204" pitchFamily="34" charset="0"/>
              </a:rPr>
              <a:t>= </a:t>
            </a:r>
            <a:r>
              <a:rPr lang="en-GB" sz="2400" dirty="0" smtClean="0"/>
              <a:t>Adds a title to your graph, 				 takes a string as an argument</a:t>
            </a:r>
          </a:p>
          <a:p>
            <a:pPr marL="0" indent="0">
              <a:buNone/>
            </a:pPr>
            <a:r>
              <a:rPr lang="en-GB" sz="2400" dirty="0" smtClean="0">
                <a:latin typeface="Agency FB" panose="020B0503020202020204" pitchFamily="34" charset="0"/>
              </a:rPr>
              <a:t>	 - </a:t>
            </a:r>
            <a:r>
              <a:rPr lang="en-GB" sz="2400" dirty="0" err="1" smtClean="0">
                <a:solidFill>
                  <a:schemeClr val="accent5">
                    <a:lumMod val="75000"/>
                  </a:schemeClr>
                </a:solidFill>
                <a:latin typeface="Agency FB" panose="020B0503020202020204" pitchFamily="34" charset="0"/>
              </a:rPr>
              <a:t>xlabel</a:t>
            </a:r>
            <a:r>
              <a:rPr lang="en-GB" sz="2400" dirty="0" smtClean="0">
                <a:solidFill>
                  <a:schemeClr val="accent5">
                    <a:lumMod val="75000"/>
                  </a:schemeClr>
                </a:solidFill>
                <a:latin typeface="Agency FB" panose="020B0503020202020204" pitchFamily="34" charset="0"/>
              </a:rPr>
              <a:t>()</a:t>
            </a:r>
            <a:r>
              <a:rPr lang="en-GB" sz="2400" dirty="0" smtClean="0">
                <a:solidFill>
                  <a:schemeClr val="accent5">
                    <a:lumMod val="75000"/>
                  </a:schemeClr>
                </a:solidFill>
              </a:rPr>
              <a:t> </a:t>
            </a:r>
            <a:r>
              <a:rPr lang="en-GB" sz="2400" dirty="0" smtClean="0"/>
              <a:t>= Add a title to the x-axis, also 			    takes a string as an argument</a:t>
            </a:r>
          </a:p>
          <a:p>
            <a:pPr marL="0" indent="0">
              <a:buNone/>
            </a:pPr>
            <a:r>
              <a:rPr lang="en-GB" sz="2400" dirty="0" smtClean="0"/>
              <a:t>	</a:t>
            </a:r>
            <a:r>
              <a:rPr lang="en-GB" sz="2400" dirty="0" smtClean="0">
                <a:latin typeface="Agency FB" panose="020B0503020202020204" pitchFamily="34" charset="0"/>
              </a:rPr>
              <a:t> - </a:t>
            </a:r>
            <a:r>
              <a:rPr lang="en-GB" sz="2400" dirty="0" err="1" smtClean="0">
                <a:solidFill>
                  <a:schemeClr val="accent5">
                    <a:lumMod val="75000"/>
                  </a:schemeClr>
                </a:solidFill>
                <a:latin typeface="Agency FB" panose="020B0503020202020204" pitchFamily="34" charset="0"/>
              </a:rPr>
              <a:t>ylabel</a:t>
            </a:r>
            <a:r>
              <a:rPr lang="en-GB" sz="2400" dirty="0" smtClean="0">
                <a:solidFill>
                  <a:schemeClr val="accent5">
                    <a:lumMod val="75000"/>
                  </a:schemeClr>
                </a:solidFill>
                <a:latin typeface="Agency FB" panose="020B0503020202020204" pitchFamily="34" charset="0"/>
              </a:rPr>
              <a:t>()</a:t>
            </a:r>
            <a:r>
              <a:rPr lang="en-GB" sz="2400" dirty="0" smtClean="0">
                <a:solidFill>
                  <a:schemeClr val="accent5">
                    <a:lumMod val="75000"/>
                  </a:schemeClr>
                </a:solidFill>
              </a:rPr>
              <a:t> </a:t>
            </a:r>
            <a:r>
              <a:rPr lang="en-GB" sz="2400" dirty="0" smtClean="0"/>
              <a:t>= Same as </a:t>
            </a:r>
            <a:r>
              <a:rPr lang="en-GB" sz="2400" dirty="0" err="1" smtClean="0">
                <a:solidFill>
                  <a:schemeClr val="accent5">
                    <a:lumMod val="75000"/>
                  </a:schemeClr>
                </a:solidFill>
                <a:latin typeface="Agency FB" panose="020B0503020202020204" pitchFamily="34" charset="0"/>
              </a:rPr>
              <a:t>xlabel</a:t>
            </a:r>
            <a:r>
              <a:rPr lang="en-GB" sz="2400" dirty="0" smtClean="0">
                <a:solidFill>
                  <a:schemeClr val="accent5">
                    <a:lumMod val="75000"/>
                  </a:schemeClr>
                </a:solidFill>
                <a:latin typeface="Agency FB" panose="020B0503020202020204" pitchFamily="34" charset="0"/>
              </a:rPr>
              <a:t>()</a:t>
            </a:r>
            <a:endParaRPr lang="en-GB" sz="2400" dirty="0" smtClean="0">
              <a:solidFill>
                <a:schemeClr val="accent5">
                  <a:lumMod val="75000"/>
                </a:schemeClr>
              </a:solidFill>
            </a:endParaRPr>
          </a:p>
          <a:p>
            <a:pPr marL="0" indent="0">
              <a:buNone/>
            </a:pPr>
            <a:r>
              <a:rPr lang="en-GB" sz="2400" dirty="0" smtClean="0"/>
              <a:t>	 - </a:t>
            </a:r>
            <a:r>
              <a:rPr lang="en-GB" sz="2400" dirty="0" smtClean="0">
                <a:solidFill>
                  <a:schemeClr val="accent5">
                    <a:lumMod val="75000"/>
                  </a:schemeClr>
                </a:solidFill>
                <a:latin typeface="Agency FB" panose="020B0503020202020204" pitchFamily="34" charset="0"/>
              </a:rPr>
              <a:t>text()  </a:t>
            </a:r>
            <a:r>
              <a:rPr lang="en-GB" sz="2400" dirty="0" smtClean="0">
                <a:latin typeface="Agency FB" panose="020B0503020202020204" pitchFamily="34" charset="0"/>
              </a:rPr>
              <a:t>= </a:t>
            </a:r>
            <a:r>
              <a:rPr lang="en-GB" sz="2400" dirty="0" smtClean="0"/>
              <a:t>Can be used to add text to an 			  arbitrary location on your graph. 			  Requires the following arguments:</a:t>
            </a:r>
            <a:br>
              <a:rPr lang="en-GB" sz="2400" dirty="0" smtClean="0"/>
            </a:br>
            <a:r>
              <a:rPr lang="en-GB" sz="2400" dirty="0" smtClean="0"/>
              <a:t>		  </a:t>
            </a:r>
            <a:r>
              <a:rPr lang="en-GB" sz="2400" dirty="0" smtClean="0">
                <a:solidFill>
                  <a:schemeClr val="accent5">
                    <a:lumMod val="75000"/>
                  </a:schemeClr>
                </a:solidFill>
                <a:latin typeface="Agency FB" panose="020B0503020202020204" pitchFamily="34" charset="0"/>
              </a:rPr>
              <a:t>text(x-axis location, y-axis location, the string 			of text to be added)</a:t>
            </a:r>
          </a:p>
          <a:p>
            <a:r>
              <a:rPr lang="en-GB" sz="2400" dirty="0" err="1" smtClean="0"/>
              <a:t>Matplotlib</a:t>
            </a:r>
            <a:r>
              <a:rPr lang="en-GB" sz="2400" dirty="0" smtClean="0"/>
              <a:t> uses </a:t>
            </a:r>
            <a:r>
              <a:rPr lang="en-GB" sz="2400" dirty="0" err="1" smtClean="0"/>
              <a:t>TeX</a:t>
            </a:r>
            <a:r>
              <a:rPr lang="en-GB" sz="2400" dirty="0" smtClean="0"/>
              <a:t> equation expressions. So, as an example, if you wanted to put           in one of the text blocks, you would </a:t>
            </a:r>
            <a:r>
              <a:rPr lang="en-GB" sz="2400" dirty="0"/>
              <a:t>write </a:t>
            </a:r>
            <a:r>
              <a:rPr lang="en-GB" sz="2400" dirty="0" err="1">
                <a:solidFill>
                  <a:schemeClr val="accent5">
                    <a:lumMod val="75000"/>
                  </a:schemeClr>
                </a:solidFill>
                <a:latin typeface="Agency FB" panose="020B0503020202020204" pitchFamily="34" charset="0"/>
              </a:rPr>
              <a:t>plt.title</a:t>
            </a:r>
            <a:r>
              <a:rPr lang="en-GB" sz="2400" dirty="0">
                <a:solidFill>
                  <a:schemeClr val="accent5">
                    <a:lumMod val="75000"/>
                  </a:schemeClr>
                </a:solidFill>
                <a:latin typeface="Agency FB" panose="020B0503020202020204" pitchFamily="34" charset="0"/>
              </a:rPr>
              <a:t>(r'$\</a:t>
            </a:r>
            <a:r>
              <a:rPr lang="en-GB" sz="2400" dirty="0" err="1">
                <a:solidFill>
                  <a:schemeClr val="accent5">
                    <a:lumMod val="75000"/>
                  </a:schemeClr>
                </a:solidFill>
                <a:latin typeface="Agency FB" panose="020B0503020202020204" pitchFamily="34" charset="0"/>
              </a:rPr>
              <a:t>sigma_i</a:t>
            </a:r>
            <a:r>
              <a:rPr lang="en-GB" sz="2400" dirty="0">
                <a:solidFill>
                  <a:schemeClr val="accent5">
                    <a:lumMod val="75000"/>
                  </a:schemeClr>
                </a:solidFill>
                <a:latin typeface="Agency FB" panose="020B0503020202020204" pitchFamily="34" charset="0"/>
              </a:rPr>
              <a:t>=15</a:t>
            </a:r>
            <a:r>
              <a:rPr lang="en-GB" sz="2400" dirty="0" smtClean="0">
                <a:solidFill>
                  <a:schemeClr val="accent5">
                    <a:lumMod val="75000"/>
                  </a:schemeClr>
                </a:solidFill>
                <a:latin typeface="Agency FB" panose="020B0503020202020204" pitchFamily="34" charset="0"/>
              </a:rPr>
              <a:t>$')</a:t>
            </a:r>
            <a:r>
              <a:rPr lang="en-GB" sz="2400" dirty="0" smtClean="0"/>
              <a:t>.</a:t>
            </a:r>
          </a:p>
        </p:txBody>
      </p:sp>
      <p:pic>
        <p:nvPicPr>
          <p:cNvPr id="4" name="Picture 3"/>
          <p:cNvPicPr>
            <a:picLocks noChangeAspect="1"/>
          </p:cNvPicPr>
          <p:nvPr/>
        </p:nvPicPr>
        <p:blipFill>
          <a:blip r:embed="rId2"/>
          <a:stretch>
            <a:fillRect/>
          </a:stretch>
        </p:blipFill>
        <p:spPr>
          <a:xfrm>
            <a:off x="6986201" y="1690688"/>
            <a:ext cx="4991100" cy="1905000"/>
          </a:xfrm>
          <a:prstGeom prst="rect">
            <a:avLst/>
          </a:prstGeom>
        </p:spPr>
      </p:pic>
      <p:pic>
        <p:nvPicPr>
          <p:cNvPr id="1026" name="Picture 2" descr="https://matplotlib.org/_images/mathmpl/math-4cd9a237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215" y="5631078"/>
            <a:ext cx="5715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7387400" y="3714587"/>
            <a:ext cx="4022006" cy="2852342"/>
          </a:xfrm>
          <a:prstGeom prst="rect">
            <a:avLst/>
          </a:prstGeom>
        </p:spPr>
      </p:pic>
    </p:spTree>
    <p:extLst>
      <p:ext uri="{BB962C8B-B14F-4D97-AF65-F5344CB8AC3E}">
        <p14:creationId xmlns:p14="http://schemas.microsoft.com/office/powerpoint/2010/main" val="3499435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Annotating data points</a:t>
            </a:r>
            <a:endParaRPr lang="en-GB" dirty="0"/>
          </a:p>
        </p:txBody>
      </p:sp>
      <p:sp>
        <p:nvSpPr>
          <p:cNvPr id="3" name="Content Placeholder 2"/>
          <p:cNvSpPr>
            <a:spLocks noGrp="1"/>
          </p:cNvSpPr>
          <p:nvPr>
            <p:ph idx="1"/>
          </p:nvPr>
        </p:nvSpPr>
        <p:spPr>
          <a:xfrm>
            <a:off x="838200" y="1562014"/>
            <a:ext cx="10768914" cy="4351338"/>
          </a:xfrm>
        </p:spPr>
        <p:txBody>
          <a:bodyPr/>
          <a:lstStyle/>
          <a:p>
            <a:r>
              <a:rPr lang="en-GB" dirty="0" smtClean="0"/>
              <a:t>The </a:t>
            </a:r>
            <a:r>
              <a:rPr lang="en-GB" dirty="0" smtClean="0">
                <a:solidFill>
                  <a:schemeClr val="accent5">
                    <a:lumMod val="75000"/>
                  </a:schemeClr>
                </a:solidFill>
              </a:rPr>
              <a:t>annotate() </a:t>
            </a:r>
            <a:r>
              <a:rPr lang="en-GB" dirty="0" smtClean="0"/>
              <a:t>function allows you to easily annotate data points or specific area on a graph.</a:t>
            </a:r>
            <a:endParaRPr lang="en-GB" dirty="0"/>
          </a:p>
        </p:txBody>
      </p:sp>
      <p:pic>
        <p:nvPicPr>
          <p:cNvPr id="4" name="Picture 3"/>
          <p:cNvPicPr>
            <a:picLocks noChangeAspect="1"/>
          </p:cNvPicPr>
          <p:nvPr/>
        </p:nvPicPr>
        <p:blipFill>
          <a:blip r:embed="rId2"/>
          <a:stretch>
            <a:fillRect/>
          </a:stretch>
        </p:blipFill>
        <p:spPr>
          <a:xfrm>
            <a:off x="615392" y="2887576"/>
            <a:ext cx="5422943" cy="1865087"/>
          </a:xfrm>
          <a:prstGeom prst="rect">
            <a:avLst/>
          </a:prstGeom>
        </p:spPr>
      </p:pic>
      <p:pic>
        <p:nvPicPr>
          <p:cNvPr id="6" name="Picture 5"/>
          <p:cNvPicPr>
            <a:picLocks noChangeAspect="1"/>
          </p:cNvPicPr>
          <p:nvPr/>
        </p:nvPicPr>
        <p:blipFill>
          <a:blip r:embed="rId3"/>
          <a:stretch>
            <a:fillRect/>
          </a:stretch>
        </p:blipFill>
        <p:spPr>
          <a:xfrm>
            <a:off x="6627580" y="2569460"/>
            <a:ext cx="4979534" cy="3531405"/>
          </a:xfrm>
          <a:prstGeom prst="rect">
            <a:avLst/>
          </a:prstGeom>
        </p:spPr>
      </p:pic>
    </p:spTree>
    <p:extLst>
      <p:ext uri="{BB962C8B-B14F-4D97-AF65-F5344CB8AC3E}">
        <p14:creationId xmlns:p14="http://schemas.microsoft.com/office/powerpoint/2010/main" val="32735588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Legends</a:t>
            </a:r>
            <a:endParaRPr lang="en-GB" dirty="0"/>
          </a:p>
        </p:txBody>
      </p:sp>
      <p:sp>
        <p:nvSpPr>
          <p:cNvPr id="3" name="Content Placeholder 2"/>
          <p:cNvSpPr>
            <a:spLocks noGrp="1"/>
          </p:cNvSpPr>
          <p:nvPr>
            <p:ph idx="1"/>
          </p:nvPr>
        </p:nvSpPr>
        <p:spPr>
          <a:xfrm>
            <a:off x="689919" y="1817387"/>
            <a:ext cx="6139249" cy="4351338"/>
          </a:xfrm>
        </p:spPr>
        <p:txBody>
          <a:bodyPr>
            <a:normAutofit lnSpcReduction="10000"/>
          </a:bodyPr>
          <a:lstStyle/>
          <a:p>
            <a:r>
              <a:rPr lang="en-GB" dirty="0" smtClean="0"/>
              <a:t>The location of a legend is specified by the </a:t>
            </a:r>
            <a:r>
              <a:rPr lang="en-GB" dirty="0" err="1" smtClean="0">
                <a:solidFill>
                  <a:schemeClr val="accent5">
                    <a:lumMod val="75000"/>
                  </a:schemeClr>
                </a:solidFill>
                <a:latin typeface="Agency FB" panose="020B0503020202020204" pitchFamily="34" charset="0"/>
              </a:rPr>
              <a:t>loc</a:t>
            </a:r>
            <a:r>
              <a:rPr lang="en-GB" dirty="0" smtClean="0">
                <a:latin typeface="Agency FB" panose="020B0503020202020204" pitchFamily="34" charset="0"/>
              </a:rPr>
              <a:t> </a:t>
            </a:r>
            <a:r>
              <a:rPr lang="en-GB" dirty="0" smtClean="0"/>
              <a:t>command. There are a number of in-built locations that can be altered by replacing the number. The </a:t>
            </a:r>
            <a:r>
              <a:rPr lang="en-GB" dirty="0" err="1"/>
              <a:t>M</a:t>
            </a:r>
            <a:r>
              <a:rPr lang="en-GB" dirty="0" err="1" smtClean="0"/>
              <a:t>atplotlib</a:t>
            </a:r>
            <a:r>
              <a:rPr lang="en-GB" dirty="0" smtClean="0"/>
              <a:t> website has a list of all locations in the documentation page for </a:t>
            </a:r>
            <a:r>
              <a:rPr lang="en-GB" dirty="0" smtClean="0">
                <a:solidFill>
                  <a:schemeClr val="accent5">
                    <a:lumMod val="75000"/>
                  </a:schemeClr>
                </a:solidFill>
                <a:latin typeface="Agency FB" panose="020B0503020202020204" pitchFamily="34" charset="0"/>
              </a:rPr>
              <a:t>location()</a:t>
            </a:r>
            <a:r>
              <a:rPr lang="en-GB" dirty="0" smtClean="0"/>
              <a:t>.</a:t>
            </a:r>
          </a:p>
          <a:p>
            <a:r>
              <a:rPr lang="en-GB" dirty="0" smtClean="0"/>
              <a:t>You can then use the </a:t>
            </a:r>
            <a:r>
              <a:rPr lang="en-GB" dirty="0" err="1" smtClean="0">
                <a:solidFill>
                  <a:schemeClr val="accent5">
                    <a:lumMod val="75000"/>
                  </a:schemeClr>
                </a:solidFill>
                <a:latin typeface="Agency FB" panose="020B0503020202020204" pitchFamily="34" charset="0"/>
              </a:rPr>
              <a:t>bbox_to_anchor</a:t>
            </a:r>
            <a:r>
              <a:rPr lang="en-GB" dirty="0" smtClean="0">
                <a:solidFill>
                  <a:schemeClr val="accent5">
                    <a:lumMod val="75000"/>
                  </a:schemeClr>
                </a:solidFill>
                <a:latin typeface="Agency FB" panose="020B0503020202020204" pitchFamily="34" charset="0"/>
              </a:rPr>
              <a:t>() </a:t>
            </a:r>
            <a:r>
              <a:rPr lang="en-GB" dirty="0" smtClean="0"/>
              <a:t>function to manually place the legend, or when used with </a:t>
            </a:r>
            <a:r>
              <a:rPr lang="en-GB" dirty="0" err="1" smtClean="0">
                <a:solidFill>
                  <a:schemeClr val="accent5">
                    <a:lumMod val="75000"/>
                  </a:schemeClr>
                </a:solidFill>
                <a:latin typeface="Agency FB" panose="020B0503020202020204" pitchFamily="34" charset="0"/>
              </a:rPr>
              <a:t>loc</a:t>
            </a:r>
            <a:r>
              <a:rPr lang="en-GB" dirty="0" smtClean="0"/>
              <a:t>, to make slight alterations to the placement.</a:t>
            </a:r>
            <a:endParaRPr lang="en-GB" dirty="0"/>
          </a:p>
        </p:txBody>
      </p:sp>
      <p:pic>
        <p:nvPicPr>
          <p:cNvPr id="4" name="Picture 3"/>
          <p:cNvPicPr>
            <a:picLocks noChangeAspect="1"/>
          </p:cNvPicPr>
          <p:nvPr/>
        </p:nvPicPr>
        <p:blipFill>
          <a:blip r:embed="rId2"/>
          <a:stretch>
            <a:fillRect/>
          </a:stretch>
        </p:blipFill>
        <p:spPr>
          <a:xfrm>
            <a:off x="7107581" y="1817387"/>
            <a:ext cx="4352925" cy="1971675"/>
          </a:xfrm>
          <a:prstGeom prst="rect">
            <a:avLst/>
          </a:prstGeom>
        </p:spPr>
      </p:pic>
      <p:pic>
        <p:nvPicPr>
          <p:cNvPr id="5" name="Picture 4"/>
          <p:cNvPicPr>
            <a:picLocks noChangeAspect="1"/>
          </p:cNvPicPr>
          <p:nvPr/>
        </p:nvPicPr>
        <p:blipFill>
          <a:blip r:embed="rId3"/>
          <a:stretch>
            <a:fillRect/>
          </a:stretch>
        </p:blipFill>
        <p:spPr>
          <a:xfrm>
            <a:off x="7107581" y="3915761"/>
            <a:ext cx="4786183" cy="2777786"/>
          </a:xfrm>
          <a:prstGeom prst="rect">
            <a:avLst/>
          </a:prstGeom>
        </p:spPr>
      </p:pic>
    </p:spTree>
    <p:extLst>
      <p:ext uri="{BB962C8B-B14F-4D97-AF65-F5344CB8AC3E}">
        <p14:creationId xmlns:p14="http://schemas.microsoft.com/office/powerpoint/2010/main" val="27766304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Saving a figure as a file</a:t>
            </a:r>
            <a:endParaRPr lang="en-GB" dirty="0"/>
          </a:p>
        </p:txBody>
      </p:sp>
      <p:sp>
        <p:nvSpPr>
          <p:cNvPr id="3" name="Content Placeholder 2"/>
          <p:cNvSpPr>
            <a:spLocks noGrp="1"/>
          </p:cNvSpPr>
          <p:nvPr>
            <p:ph idx="1"/>
          </p:nvPr>
        </p:nvSpPr>
        <p:spPr>
          <a:xfrm>
            <a:off x="500449" y="1850339"/>
            <a:ext cx="4211594" cy="4351338"/>
          </a:xfrm>
        </p:spPr>
        <p:txBody>
          <a:bodyPr>
            <a:normAutofit fontScale="92500" lnSpcReduction="20000"/>
          </a:bodyPr>
          <a:lstStyle/>
          <a:p>
            <a:r>
              <a:rPr lang="en-GB" dirty="0" smtClean="0"/>
              <a:t>The </a:t>
            </a:r>
            <a:r>
              <a:rPr lang="en-GB" dirty="0" err="1" smtClean="0">
                <a:solidFill>
                  <a:schemeClr val="accent5">
                    <a:lumMod val="75000"/>
                  </a:schemeClr>
                </a:solidFill>
                <a:latin typeface="Agency FB" panose="020B0503020202020204" pitchFamily="34" charset="0"/>
              </a:rPr>
              <a:t>plt.savefig</a:t>
            </a:r>
            <a:r>
              <a:rPr lang="en-GB" dirty="0" smtClean="0">
                <a:solidFill>
                  <a:schemeClr val="accent5">
                    <a:lumMod val="75000"/>
                  </a:schemeClr>
                </a:solidFill>
                <a:latin typeface="Agency FB" panose="020B0503020202020204" pitchFamily="34" charset="0"/>
              </a:rPr>
              <a:t>() </a:t>
            </a:r>
            <a:r>
              <a:rPr lang="en-GB" dirty="0" smtClean="0"/>
              <a:t>allows you to save your plot as a file.</a:t>
            </a:r>
          </a:p>
          <a:p>
            <a:r>
              <a:rPr lang="en-GB" dirty="0" smtClean="0"/>
              <a:t>It takes a string as an argument, which will be the name of the file. You must remember to state which file type you want the figure saved as; i.e. </a:t>
            </a:r>
            <a:r>
              <a:rPr lang="en-GB" dirty="0" err="1" smtClean="0"/>
              <a:t>png</a:t>
            </a:r>
            <a:r>
              <a:rPr lang="en-GB" dirty="0" smtClean="0"/>
              <a:t> or jpeg.</a:t>
            </a:r>
          </a:p>
          <a:p>
            <a:r>
              <a:rPr lang="en-GB" dirty="0" smtClean="0"/>
              <a:t>Make sure you put the </a:t>
            </a:r>
            <a:r>
              <a:rPr lang="en-GB" dirty="0" err="1">
                <a:solidFill>
                  <a:schemeClr val="accent5">
                    <a:lumMod val="75000"/>
                  </a:schemeClr>
                </a:solidFill>
                <a:latin typeface="Agency FB" panose="020B0503020202020204" pitchFamily="34" charset="0"/>
              </a:rPr>
              <a:t>plt.savefig</a:t>
            </a:r>
            <a:r>
              <a:rPr lang="en-GB" dirty="0">
                <a:solidFill>
                  <a:schemeClr val="accent5">
                    <a:lumMod val="75000"/>
                  </a:schemeClr>
                </a:solidFill>
                <a:latin typeface="Agency FB" panose="020B0503020202020204" pitchFamily="34" charset="0"/>
              </a:rPr>
              <a:t>() </a:t>
            </a:r>
            <a:r>
              <a:rPr lang="en-GB" dirty="0" smtClean="0"/>
              <a:t>before the </a:t>
            </a:r>
            <a:r>
              <a:rPr lang="en-GB" dirty="0" err="1" smtClean="0">
                <a:solidFill>
                  <a:schemeClr val="accent5">
                    <a:lumMod val="75000"/>
                  </a:schemeClr>
                </a:solidFill>
                <a:latin typeface="Agency FB" panose="020B0503020202020204" pitchFamily="34" charset="0"/>
              </a:rPr>
              <a:t>plt.show</a:t>
            </a:r>
            <a:r>
              <a:rPr lang="en-GB" dirty="0" smtClean="0">
                <a:solidFill>
                  <a:schemeClr val="accent5">
                    <a:lumMod val="75000"/>
                  </a:schemeClr>
                </a:solidFill>
                <a:latin typeface="Agency FB" panose="020B0503020202020204" pitchFamily="34" charset="0"/>
              </a:rPr>
              <a:t>() </a:t>
            </a:r>
            <a:r>
              <a:rPr lang="en-GB" dirty="0" smtClean="0"/>
              <a:t>function. Otherwise, the file will be a blank file.</a:t>
            </a:r>
          </a:p>
        </p:txBody>
      </p:sp>
      <p:pic>
        <p:nvPicPr>
          <p:cNvPr id="5" name="Picture 4"/>
          <p:cNvPicPr>
            <a:picLocks noChangeAspect="1"/>
          </p:cNvPicPr>
          <p:nvPr/>
        </p:nvPicPr>
        <p:blipFill>
          <a:blip r:embed="rId2"/>
          <a:stretch>
            <a:fillRect/>
          </a:stretch>
        </p:blipFill>
        <p:spPr>
          <a:xfrm>
            <a:off x="5121360" y="2282525"/>
            <a:ext cx="6604942" cy="2240048"/>
          </a:xfrm>
          <a:prstGeom prst="rect">
            <a:avLst/>
          </a:prstGeom>
        </p:spPr>
      </p:pic>
    </p:spTree>
    <p:extLst>
      <p:ext uri="{BB962C8B-B14F-4D97-AF65-F5344CB8AC3E}">
        <p14:creationId xmlns:p14="http://schemas.microsoft.com/office/powerpoint/2010/main" val="19316276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Scatter plot exercise</a:t>
            </a:r>
            <a:endParaRPr lang="en-GB" dirty="0"/>
          </a:p>
        </p:txBody>
      </p:sp>
      <p:sp>
        <p:nvSpPr>
          <p:cNvPr id="3" name="Content Placeholder 2"/>
          <p:cNvSpPr>
            <a:spLocks noGrp="1"/>
          </p:cNvSpPr>
          <p:nvPr>
            <p:ph idx="1"/>
          </p:nvPr>
        </p:nvSpPr>
        <p:spPr>
          <a:xfrm>
            <a:off x="838200" y="1825625"/>
            <a:ext cx="10515600" cy="711629"/>
          </a:xfrm>
        </p:spPr>
        <p:txBody>
          <a:bodyPr>
            <a:normAutofit fontScale="92500" lnSpcReduction="20000"/>
          </a:bodyPr>
          <a:lstStyle/>
          <a:p>
            <a:pPr marL="0" indent="0">
              <a:buNone/>
            </a:pPr>
            <a:r>
              <a:rPr lang="en-GB" dirty="0" smtClean="0">
                <a:solidFill>
                  <a:schemeClr val="accent2">
                    <a:lumMod val="50000"/>
                  </a:schemeClr>
                </a:solidFill>
              </a:rPr>
              <a:t>Let’s write </a:t>
            </a:r>
            <a:r>
              <a:rPr lang="en-GB" dirty="0">
                <a:solidFill>
                  <a:schemeClr val="accent2">
                    <a:lumMod val="50000"/>
                  </a:schemeClr>
                </a:solidFill>
              </a:rPr>
              <a:t>a Python program to plot quantities which have an x and y </a:t>
            </a:r>
            <a:r>
              <a:rPr lang="en-GB" dirty="0" smtClean="0">
                <a:solidFill>
                  <a:schemeClr val="accent2">
                    <a:lumMod val="50000"/>
                  </a:schemeClr>
                </a:solidFill>
              </a:rPr>
              <a:t>position; a scatter graph.</a:t>
            </a:r>
            <a:endParaRPr lang="en-GB" dirty="0">
              <a:solidFill>
                <a:schemeClr val="accent2">
                  <a:lumMod val="50000"/>
                </a:schemeClr>
              </a:solidFill>
            </a:endParaRPr>
          </a:p>
        </p:txBody>
      </p:sp>
      <p:pic>
        <p:nvPicPr>
          <p:cNvPr id="5" name="Picture 4"/>
          <p:cNvPicPr>
            <a:picLocks noChangeAspect="1"/>
          </p:cNvPicPr>
          <p:nvPr/>
        </p:nvPicPr>
        <p:blipFill>
          <a:blip r:embed="rId2"/>
          <a:stretch>
            <a:fillRect/>
          </a:stretch>
        </p:blipFill>
        <p:spPr>
          <a:xfrm>
            <a:off x="6196375" y="2982054"/>
            <a:ext cx="4725477" cy="3201129"/>
          </a:xfrm>
          <a:prstGeom prst="rect">
            <a:avLst/>
          </a:prstGeom>
        </p:spPr>
      </p:pic>
      <p:pic>
        <p:nvPicPr>
          <p:cNvPr id="6" name="Picture 5"/>
          <p:cNvPicPr>
            <a:picLocks noChangeAspect="1"/>
          </p:cNvPicPr>
          <p:nvPr/>
        </p:nvPicPr>
        <p:blipFill>
          <a:blip r:embed="rId3"/>
          <a:stretch>
            <a:fillRect/>
          </a:stretch>
        </p:blipFill>
        <p:spPr>
          <a:xfrm>
            <a:off x="943876" y="2982054"/>
            <a:ext cx="1819275" cy="438150"/>
          </a:xfrm>
          <a:prstGeom prst="rect">
            <a:avLst/>
          </a:prstGeom>
        </p:spPr>
      </p:pic>
      <p:pic>
        <p:nvPicPr>
          <p:cNvPr id="7" name="Picture 6"/>
          <p:cNvPicPr>
            <a:picLocks noChangeAspect="1"/>
          </p:cNvPicPr>
          <p:nvPr/>
        </p:nvPicPr>
        <p:blipFill>
          <a:blip r:embed="rId4"/>
          <a:stretch>
            <a:fillRect/>
          </a:stretch>
        </p:blipFill>
        <p:spPr>
          <a:xfrm>
            <a:off x="943876" y="3478298"/>
            <a:ext cx="4371975" cy="1647825"/>
          </a:xfrm>
          <a:prstGeom prst="rect">
            <a:avLst/>
          </a:prstGeom>
        </p:spPr>
      </p:pic>
      <p:pic>
        <p:nvPicPr>
          <p:cNvPr id="8" name="Picture 7"/>
          <p:cNvPicPr>
            <a:picLocks noChangeAspect="1"/>
          </p:cNvPicPr>
          <p:nvPr/>
        </p:nvPicPr>
        <p:blipFill>
          <a:blip r:embed="rId5"/>
          <a:stretch>
            <a:fillRect/>
          </a:stretch>
        </p:blipFill>
        <p:spPr>
          <a:xfrm>
            <a:off x="943876" y="5128053"/>
            <a:ext cx="2828925" cy="400050"/>
          </a:xfrm>
          <a:prstGeom prst="rect">
            <a:avLst/>
          </a:prstGeom>
        </p:spPr>
      </p:pic>
      <p:pic>
        <p:nvPicPr>
          <p:cNvPr id="9" name="Picture 8"/>
          <p:cNvPicPr>
            <a:picLocks noChangeAspect="1"/>
          </p:cNvPicPr>
          <p:nvPr/>
        </p:nvPicPr>
        <p:blipFill>
          <a:blip r:embed="rId6"/>
          <a:stretch>
            <a:fillRect/>
          </a:stretch>
        </p:blipFill>
        <p:spPr>
          <a:xfrm>
            <a:off x="939113" y="5502660"/>
            <a:ext cx="4381500" cy="857250"/>
          </a:xfrm>
          <a:prstGeom prst="rect">
            <a:avLst/>
          </a:prstGeom>
        </p:spPr>
      </p:pic>
    </p:spTree>
    <p:extLst>
      <p:ext uri="{BB962C8B-B14F-4D97-AF65-F5344CB8AC3E}">
        <p14:creationId xmlns:p14="http://schemas.microsoft.com/office/powerpoint/2010/main" val="366812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11" y="121121"/>
            <a:ext cx="10515600" cy="1325563"/>
          </a:xfrm>
        </p:spPr>
        <p:txBody>
          <a:bodyPr/>
          <a:lstStyle/>
          <a:p>
            <a:r>
              <a:rPr lang="en-GB" dirty="0" smtClean="0"/>
              <a:t>Debugging</a:t>
            </a:r>
            <a:endParaRPr lang="en-GB" dirty="0"/>
          </a:p>
        </p:txBody>
      </p:sp>
      <p:sp>
        <p:nvSpPr>
          <p:cNvPr id="3" name="Content Placeholder 2"/>
          <p:cNvSpPr>
            <a:spLocks noGrp="1"/>
          </p:cNvSpPr>
          <p:nvPr>
            <p:ph idx="1"/>
          </p:nvPr>
        </p:nvSpPr>
        <p:spPr>
          <a:xfrm>
            <a:off x="549875" y="1203893"/>
            <a:ext cx="10515600" cy="3001748"/>
          </a:xfrm>
        </p:spPr>
        <p:txBody>
          <a:bodyPr>
            <a:normAutofit fontScale="85000" lnSpcReduction="20000"/>
          </a:bodyPr>
          <a:lstStyle/>
          <a:p>
            <a:r>
              <a:rPr lang="en-GB" dirty="0" smtClean="0"/>
              <a:t>Debugging is in fundamental aspect of coding, and you will probably spend more time debugging than actually writing code.</a:t>
            </a:r>
          </a:p>
          <a:p>
            <a:r>
              <a:rPr lang="en-GB" dirty="0" smtClean="0"/>
              <a:t>EVERYONE has to debug, it is nothing to be ashamed of.</a:t>
            </a:r>
          </a:p>
          <a:p>
            <a:r>
              <a:rPr lang="en-GB" dirty="0" smtClean="0"/>
              <a:t>In fact, you should be particularly concerned if you do write a programme that does not display any obvious errors, as it likely means that you are just unaware of them.</a:t>
            </a:r>
          </a:p>
          <a:p>
            <a:r>
              <a:rPr lang="en-GB" dirty="0" smtClean="0"/>
              <a:t>There are a number of debugging programmes available to coders. However, debugging the most common issues that you’ll encounter when developing programmes can be done by following a few key principles.</a:t>
            </a:r>
          </a:p>
        </p:txBody>
      </p:sp>
      <p:pic>
        <p:nvPicPr>
          <p:cNvPr id="1026" name="Picture 2" descr="I will try th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614" y="4084531"/>
            <a:ext cx="3979820" cy="26399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9875" y="4084531"/>
            <a:ext cx="6977448" cy="1107996"/>
          </a:xfrm>
          <a:prstGeom prst="rect">
            <a:avLst/>
          </a:prstGeom>
          <a:noFill/>
        </p:spPr>
        <p:txBody>
          <a:bodyPr wrap="square" rtlCol="0">
            <a:spAutoFit/>
          </a:bodyPr>
          <a:lstStyle/>
          <a:p>
            <a:pPr marL="285750" indent="-285750">
              <a:buFont typeface="Arial" panose="020B0604020202020204" pitchFamily="34" charset="0"/>
              <a:buChar char="•"/>
            </a:pPr>
            <a:r>
              <a:rPr lang="en-GB" sz="2400" dirty="0"/>
              <a:t>However, always remember that sometimes fixing a bug can create new bugs.</a:t>
            </a:r>
          </a:p>
          <a:p>
            <a:endParaRPr lang="en-GB" dirty="0"/>
          </a:p>
        </p:txBody>
      </p:sp>
    </p:spTree>
    <p:extLst>
      <p:ext uri="{BB962C8B-B14F-4D97-AF65-F5344CB8AC3E}">
        <p14:creationId xmlns:p14="http://schemas.microsoft.com/office/powerpoint/2010/main" val="4004528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368"/>
            <a:ext cx="10515600" cy="1325563"/>
          </a:xfrm>
        </p:spPr>
        <p:txBody>
          <a:bodyPr/>
          <a:lstStyle/>
          <a:p>
            <a:r>
              <a:rPr lang="en-GB" dirty="0" smtClean="0"/>
              <a:t>Print everything</a:t>
            </a:r>
            <a:endParaRPr lang="en-GB" dirty="0"/>
          </a:p>
        </p:txBody>
      </p:sp>
      <p:sp>
        <p:nvSpPr>
          <p:cNvPr id="3" name="Content Placeholder 2"/>
          <p:cNvSpPr>
            <a:spLocks noGrp="1"/>
          </p:cNvSpPr>
          <p:nvPr>
            <p:ph idx="1"/>
          </p:nvPr>
        </p:nvSpPr>
        <p:spPr>
          <a:xfrm>
            <a:off x="838200" y="1248976"/>
            <a:ext cx="10515600" cy="4351338"/>
          </a:xfrm>
        </p:spPr>
        <p:txBody>
          <a:bodyPr>
            <a:normAutofit/>
          </a:bodyPr>
          <a:lstStyle/>
          <a:p>
            <a:r>
              <a:rPr lang="en-GB" dirty="0" smtClean="0"/>
              <a:t>When debugging, the most important function at your disposal is the </a:t>
            </a:r>
            <a:r>
              <a:rPr lang="en-GB" dirty="0" smtClean="0">
                <a:solidFill>
                  <a:schemeClr val="accent5">
                    <a:lumMod val="75000"/>
                  </a:schemeClr>
                </a:solidFill>
                <a:latin typeface="Agency FB" panose="020B0503020202020204" pitchFamily="34" charset="0"/>
              </a:rPr>
              <a:t>print</a:t>
            </a:r>
            <a:r>
              <a:rPr lang="en-GB" dirty="0" smtClean="0"/>
              <a:t> command. Every coder uses this as a debugging tool, regardless of their amount of experience.</a:t>
            </a:r>
          </a:p>
          <a:p>
            <a:r>
              <a:rPr lang="en-GB" dirty="0" smtClean="0"/>
              <a:t>You should have some sense as to what every line of code you have written does. </a:t>
            </a:r>
            <a:r>
              <a:rPr lang="en-GB" dirty="0"/>
              <a:t>If </a:t>
            </a:r>
            <a:r>
              <a:rPr lang="en-GB" dirty="0" smtClean="0"/>
              <a:t>not, </a:t>
            </a:r>
            <a:r>
              <a:rPr lang="en-GB" dirty="0"/>
              <a:t>print </a:t>
            </a:r>
            <a:r>
              <a:rPr lang="en-GB" dirty="0" smtClean="0"/>
              <a:t>those lines out. You will then be able to see how the values of variables are changing as the programme runs through.</a:t>
            </a:r>
          </a:p>
          <a:p>
            <a:r>
              <a:rPr lang="en-GB" dirty="0" smtClean="0"/>
              <a:t>Even if you think you know what each line does, it is still recommended that you print out certain lines as often this can aid you in realising errors that you may have overlooked.</a:t>
            </a:r>
          </a:p>
        </p:txBody>
      </p:sp>
    </p:spTree>
    <p:extLst>
      <p:ext uri="{BB962C8B-B14F-4D97-AF65-F5344CB8AC3E}">
        <p14:creationId xmlns:p14="http://schemas.microsoft.com/office/powerpoint/2010/main" val="12746496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 examples</a:t>
            </a:r>
            <a:endParaRPr lang="en-GB" dirty="0"/>
          </a:p>
        </p:txBody>
      </p:sp>
      <p:pic>
        <p:nvPicPr>
          <p:cNvPr id="5" name="Picture 4"/>
          <p:cNvPicPr>
            <a:picLocks noChangeAspect="1"/>
          </p:cNvPicPr>
          <p:nvPr/>
        </p:nvPicPr>
        <p:blipFill>
          <a:blip r:embed="rId2"/>
          <a:stretch>
            <a:fillRect/>
          </a:stretch>
        </p:blipFill>
        <p:spPr>
          <a:xfrm>
            <a:off x="6846028" y="4522316"/>
            <a:ext cx="2194150" cy="544856"/>
          </a:xfrm>
          <a:prstGeom prst="rect">
            <a:avLst/>
          </a:prstGeom>
        </p:spPr>
      </p:pic>
      <p:pic>
        <p:nvPicPr>
          <p:cNvPr id="7" name="Picture 6"/>
          <p:cNvPicPr>
            <a:picLocks noChangeAspect="1"/>
          </p:cNvPicPr>
          <p:nvPr/>
        </p:nvPicPr>
        <p:blipFill>
          <a:blip r:embed="rId3"/>
          <a:stretch>
            <a:fillRect/>
          </a:stretch>
        </p:blipFill>
        <p:spPr>
          <a:xfrm>
            <a:off x="838200" y="4775499"/>
            <a:ext cx="2373888" cy="554381"/>
          </a:xfrm>
          <a:prstGeom prst="rect">
            <a:avLst/>
          </a:prstGeom>
        </p:spPr>
      </p:pic>
      <p:sp>
        <p:nvSpPr>
          <p:cNvPr id="8" name="TextBox 7"/>
          <p:cNvSpPr txBox="1"/>
          <p:nvPr/>
        </p:nvSpPr>
        <p:spPr>
          <a:xfrm>
            <a:off x="6784168" y="1939715"/>
            <a:ext cx="4789993" cy="923330"/>
          </a:xfrm>
          <a:prstGeom prst="rect">
            <a:avLst/>
          </a:prstGeom>
          <a:noFill/>
        </p:spPr>
        <p:txBody>
          <a:bodyPr wrap="square" rtlCol="0">
            <a:spAutoFit/>
          </a:bodyPr>
          <a:lstStyle/>
          <a:p>
            <a:r>
              <a:rPr lang="en-GB" dirty="0" smtClean="0"/>
              <a:t>I want the value of variable to be 10 upon completion of the for loop. Did the for loop work correctly?</a:t>
            </a:r>
            <a:endParaRPr lang="en-GB" dirty="0"/>
          </a:p>
        </p:txBody>
      </p:sp>
      <p:sp>
        <p:nvSpPr>
          <p:cNvPr id="9" name="TextBox 8"/>
          <p:cNvSpPr txBox="1"/>
          <p:nvPr/>
        </p:nvSpPr>
        <p:spPr>
          <a:xfrm>
            <a:off x="764059" y="4337650"/>
            <a:ext cx="3257550" cy="369332"/>
          </a:xfrm>
          <a:prstGeom prst="rect">
            <a:avLst/>
          </a:prstGeom>
          <a:noFill/>
        </p:spPr>
        <p:txBody>
          <a:bodyPr wrap="square" rtlCol="0">
            <a:spAutoFit/>
          </a:bodyPr>
          <a:lstStyle/>
          <a:p>
            <a:r>
              <a:rPr lang="en-GB" dirty="0" smtClean="0"/>
              <a:t>Yes, it did.</a:t>
            </a:r>
            <a:endParaRPr lang="en-GB" dirty="0"/>
          </a:p>
        </p:txBody>
      </p:sp>
      <p:sp>
        <p:nvSpPr>
          <p:cNvPr id="10" name="TextBox 9"/>
          <p:cNvSpPr txBox="1"/>
          <p:nvPr/>
        </p:nvSpPr>
        <p:spPr>
          <a:xfrm>
            <a:off x="764059" y="1992224"/>
            <a:ext cx="3257550" cy="369332"/>
          </a:xfrm>
          <a:prstGeom prst="rect">
            <a:avLst/>
          </a:prstGeom>
          <a:noFill/>
        </p:spPr>
        <p:txBody>
          <a:bodyPr wrap="square" rtlCol="0">
            <a:spAutoFit/>
          </a:bodyPr>
          <a:lstStyle/>
          <a:p>
            <a:r>
              <a:rPr lang="en-GB" dirty="0" smtClean="0"/>
              <a:t>Did this chunk of code run?</a:t>
            </a:r>
            <a:endParaRPr lang="en-GB" dirty="0"/>
          </a:p>
        </p:txBody>
      </p:sp>
      <p:sp>
        <p:nvSpPr>
          <p:cNvPr id="11" name="TextBox 10"/>
          <p:cNvSpPr txBox="1"/>
          <p:nvPr/>
        </p:nvSpPr>
        <p:spPr>
          <a:xfrm>
            <a:off x="6846028" y="3969977"/>
            <a:ext cx="3257550" cy="369332"/>
          </a:xfrm>
          <a:prstGeom prst="rect">
            <a:avLst/>
          </a:prstGeom>
          <a:noFill/>
        </p:spPr>
        <p:txBody>
          <a:bodyPr wrap="square" rtlCol="0">
            <a:spAutoFit/>
          </a:bodyPr>
          <a:lstStyle/>
          <a:p>
            <a:r>
              <a:rPr lang="en-GB" dirty="0" smtClean="0"/>
              <a:t>No.</a:t>
            </a:r>
            <a:endParaRPr lang="en-GB" dirty="0"/>
          </a:p>
        </p:txBody>
      </p:sp>
      <p:pic>
        <p:nvPicPr>
          <p:cNvPr id="3" name="Picture 2"/>
          <p:cNvPicPr>
            <a:picLocks noChangeAspect="1"/>
          </p:cNvPicPr>
          <p:nvPr/>
        </p:nvPicPr>
        <p:blipFill>
          <a:blip r:embed="rId4"/>
          <a:stretch>
            <a:fillRect/>
          </a:stretch>
        </p:blipFill>
        <p:spPr>
          <a:xfrm>
            <a:off x="897942" y="2401380"/>
            <a:ext cx="3208573" cy="1839060"/>
          </a:xfrm>
          <a:prstGeom prst="rect">
            <a:avLst/>
          </a:prstGeom>
        </p:spPr>
      </p:pic>
      <p:pic>
        <p:nvPicPr>
          <p:cNvPr id="12" name="Picture 11"/>
          <p:cNvPicPr>
            <a:picLocks noChangeAspect="1"/>
          </p:cNvPicPr>
          <p:nvPr/>
        </p:nvPicPr>
        <p:blipFill>
          <a:blip r:embed="rId5"/>
          <a:stretch>
            <a:fillRect/>
          </a:stretch>
        </p:blipFill>
        <p:spPr>
          <a:xfrm>
            <a:off x="6846027" y="2959311"/>
            <a:ext cx="3053625" cy="958000"/>
          </a:xfrm>
          <a:prstGeom prst="rect">
            <a:avLst/>
          </a:prstGeom>
        </p:spPr>
      </p:pic>
    </p:spTree>
    <p:extLst>
      <p:ext uri="{BB962C8B-B14F-4D97-AF65-F5344CB8AC3E}">
        <p14:creationId xmlns:p14="http://schemas.microsoft.com/office/powerpoint/2010/main" val="92582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 your code when you make changes</a:t>
            </a:r>
            <a:endParaRPr lang="en-GB" dirty="0"/>
          </a:p>
        </p:txBody>
      </p:sp>
      <p:sp>
        <p:nvSpPr>
          <p:cNvPr id="3" name="Content Placeholder 2"/>
          <p:cNvSpPr>
            <a:spLocks noGrp="1"/>
          </p:cNvSpPr>
          <p:nvPr>
            <p:ph idx="1"/>
          </p:nvPr>
        </p:nvSpPr>
        <p:spPr/>
        <p:txBody>
          <a:bodyPr/>
          <a:lstStyle/>
          <a:p>
            <a:r>
              <a:rPr lang="en-GB" dirty="0" smtClean="0"/>
              <a:t>Do not sit down and code for a hour or so without running the code you are writing. Chances are, you will never get to the bottom of all of the errors that your programme reports when it runs.</a:t>
            </a:r>
          </a:p>
          <a:p>
            <a:r>
              <a:rPr lang="en-GB" dirty="0" smtClean="0"/>
              <a:t>Instead, you should run your script every few minutes. It is not possible to run your code too many times.</a:t>
            </a:r>
          </a:p>
          <a:p>
            <a:r>
              <a:rPr lang="en-GB" dirty="0" smtClean="0"/>
              <a:t>Remember, the more code you write or edit between test runs, the more places you are going to have to go back an investigate when your code hits an error.</a:t>
            </a:r>
            <a:endParaRPr lang="en-GB" dirty="0"/>
          </a:p>
        </p:txBody>
      </p:sp>
    </p:spTree>
    <p:extLst>
      <p:ext uri="{BB962C8B-B14F-4D97-AF65-F5344CB8AC3E}">
        <p14:creationId xmlns:p14="http://schemas.microsoft.com/office/powerpoint/2010/main" val="3174210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Versions of Python</a:t>
            </a:r>
            <a:endParaRPr lang="en-GB" dirty="0"/>
          </a:p>
        </p:txBody>
      </p:sp>
      <p:sp>
        <p:nvSpPr>
          <p:cNvPr id="3" name="Content Placeholder 2"/>
          <p:cNvSpPr>
            <a:spLocks noGrp="1"/>
          </p:cNvSpPr>
          <p:nvPr>
            <p:ph idx="1"/>
          </p:nvPr>
        </p:nvSpPr>
        <p:spPr/>
        <p:txBody>
          <a:bodyPr/>
          <a:lstStyle/>
          <a:p>
            <a:r>
              <a:rPr lang="en-GB" dirty="0" smtClean="0"/>
              <a:t>There are currently two versions of Python in use; Python 2 and Python 3.</a:t>
            </a:r>
          </a:p>
          <a:p>
            <a:r>
              <a:rPr lang="en-GB" dirty="0" smtClean="0"/>
              <a:t>Python 3 is not backward compatible with Python 2.</a:t>
            </a:r>
          </a:p>
          <a:p>
            <a:r>
              <a:rPr lang="en-GB" dirty="0" smtClean="0"/>
              <a:t>A lot of the imported modules were only available in Python 2 for quite some time, leading to a slow adoption of Python 3. However, this not really an issue anymore.</a:t>
            </a:r>
          </a:p>
          <a:p>
            <a:r>
              <a:rPr lang="en-GB" dirty="0" smtClean="0"/>
              <a:t>Support for Python 2 will end in 2020.</a:t>
            </a:r>
            <a:endParaRPr lang="en-GB" dirty="0"/>
          </a:p>
        </p:txBody>
      </p:sp>
    </p:spTree>
    <p:extLst>
      <p:ext uri="{BB962C8B-B14F-4D97-AF65-F5344CB8AC3E}">
        <p14:creationId xmlns:p14="http://schemas.microsoft.com/office/powerpoint/2010/main" val="23876544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your error messages</a:t>
            </a:r>
            <a:endParaRPr lang="en-GB" dirty="0"/>
          </a:p>
        </p:txBody>
      </p:sp>
      <p:sp>
        <p:nvSpPr>
          <p:cNvPr id="3" name="Content Placeholder 2"/>
          <p:cNvSpPr>
            <a:spLocks noGrp="1"/>
          </p:cNvSpPr>
          <p:nvPr>
            <p:ph idx="1"/>
          </p:nvPr>
        </p:nvSpPr>
        <p:spPr/>
        <p:txBody>
          <a:bodyPr/>
          <a:lstStyle/>
          <a:p>
            <a:r>
              <a:rPr lang="en-GB" dirty="0" smtClean="0"/>
              <a:t>Do not be disheartened when you get an error message. More often than not, you’ll realise what the error is as soon as you read the message; i.e. the for loop doesn’t work on a list because the list is empty.</a:t>
            </a:r>
          </a:p>
          <a:p>
            <a:r>
              <a:rPr lang="en-GB" dirty="0" smtClean="0"/>
              <a:t>This is particularly the case with Python, which provides you with error messages in ‘clear English’ compared to the cryptic messages given by offered by other languages.</a:t>
            </a:r>
          </a:p>
          <a:p>
            <a:r>
              <a:rPr lang="en-GB" dirty="0" smtClean="0"/>
              <a:t>At the very least, the error message will let you know which lines is experiencing the error. However, this may not be the line causing the error. Still, this offers a good starting point for your bug search.</a:t>
            </a:r>
          </a:p>
        </p:txBody>
      </p:sp>
    </p:spTree>
    <p:extLst>
      <p:ext uri="{BB962C8B-B14F-4D97-AF65-F5344CB8AC3E}">
        <p14:creationId xmlns:p14="http://schemas.microsoft.com/office/powerpoint/2010/main" val="4238267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276"/>
            <a:ext cx="10515600" cy="1325563"/>
          </a:xfrm>
        </p:spPr>
        <p:txBody>
          <a:bodyPr/>
          <a:lstStyle/>
          <a:p>
            <a:r>
              <a:rPr lang="en-GB" dirty="0" smtClean="0"/>
              <a:t>Google the error message</a:t>
            </a:r>
            <a:endParaRPr lang="en-GB" dirty="0"/>
          </a:p>
        </p:txBody>
      </p:sp>
      <p:sp>
        <p:nvSpPr>
          <p:cNvPr id="3" name="Content Placeholder 2"/>
          <p:cNvSpPr>
            <a:spLocks noGrp="1"/>
          </p:cNvSpPr>
          <p:nvPr>
            <p:ph idx="1"/>
          </p:nvPr>
        </p:nvSpPr>
        <p:spPr>
          <a:xfrm>
            <a:off x="640491" y="2016734"/>
            <a:ext cx="11106665" cy="1929189"/>
          </a:xfrm>
        </p:spPr>
        <p:txBody>
          <a:bodyPr>
            <a:normAutofit/>
          </a:bodyPr>
          <a:lstStyle/>
          <a:p>
            <a:r>
              <a:rPr lang="en-GB" sz="2400" dirty="0" smtClean="0"/>
              <a:t>This can sometimes be a bit of a hit-or-miss, depending on the nature of the error.</a:t>
            </a:r>
          </a:p>
          <a:p>
            <a:r>
              <a:rPr lang="en-GB" sz="2400" dirty="0" smtClean="0"/>
              <a:t>If your error is fairly specific, then there will nearly always be a webpage where someone has already asked for help with an error that is either identical or very similar to the one you are experiencing; stackoverflow.com is the most common page you’ll come across in this scenario.</a:t>
            </a:r>
          </a:p>
          <a:p>
            <a:pPr marL="0" indent="0">
              <a:buNone/>
            </a:pPr>
            <a:endParaRPr lang="en-GB" sz="2400" dirty="0" smtClean="0"/>
          </a:p>
          <a:p>
            <a:pPr marL="0" indent="0">
              <a:buNone/>
            </a:pPr>
            <a:endParaRPr lang="en-GB" dirty="0"/>
          </a:p>
        </p:txBody>
      </p:sp>
      <p:pic>
        <p:nvPicPr>
          <p:cNvPr id="1026" name="Picture 2" descr="Googling an Error Mess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971" y="3855795"/>
            <a:ext cx="4619625" cy="25717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0491" y="3945923"/>
            <a:ext cx="6023920" cy="2554545"/>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Do make sure that you read the description of the problem carefully to ensure that the problem is the same as the one you are dealing with. Then read the first two or three replies to see if page contains a workable solution.</a:t>
            </a:r>
          </a:p>
          <a:p>
            <a:pPr marL="285750" indent="-285750">
              <a:buFont typeface="Arial" panose="020B0604020202020204" pitchFamily="34" charset="0"/>
              <a:buChar char="•"/>
            </a:pPr>
            <a:endParaRPr lang="en-GB" sz="1600" dirty="0"/>
          </a:p>
        </p:txBody>
      </p:sp>
      <p:pic>
        <p:nvPicPr>
          <p:cNvPr id="6" name="Picture 5"/>
          <p:cNvPicPr>
            <a:picLocks noChangeAspect="1"/>
          </p:cNvPicPr>
          <p:nvPr/>
        </p:nvPicPr>
        <p:blipFill>
          <a:blip r:embed="rId3"/>
          <a:stretch>
            <a:fillRect/>
          </a:stretch>
        </p:blipFill>
        <p:spPr>
          <a:xfrm>
            <a:off x="7137070" y="177673"/>
            <a:ext cx="4372104" cy="1839061"/>
          </a:xfrm>
          <a:prstGeom prst="rect">
            <a:avLst/>
          </a:prstGeom>
        </p:spPr>
      </p:pic>
      <p:sp>
        <p:nvSpPr>
          <p:cNvPr id="5" name="TextBox 4"/>
          <p:cNvSpPr txBox="1"/>
          <p:nvPr/>
        </p:nvSpPr>
        <p:spPr>
          <a:xfrm>
            <a:off x="640491" y="1185737"/>
            <a:ext cx="6496579"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If you cannot work out the cause of an error message, google the error code and description</a:t>
            </a:r>
            <a:r>
              <a:rPr lang="en-GB" sz="2400" dirty="0" smtClean="0"/>
              <a:t>.</a:t>
            </a:r>
            <a:endParaRPr lang="en-GB" sz="2400" dirty="0"/>
          </a:p>
        </p:txBody>
      </p:sp>
    </p:spTree>
    <p:extLst>
      <p:ext uri="{BB962C8B-B14F-4D97-AF65-F5344CB8AC3E}">
        <p14:creationId xmlns:p14="http://schemas.microsoft.com/office/powerpoint/2010/main" val="7699733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Comment out code</a:t>
            </a:r>
            <a:endParaRPr lang="en-GB" dirty="0"/>
          </a:p>
        </p:txBody>
      </p:sp>
      <p:sp>
        <p:nvSpPr>
          <p:cNvPr id="3" name="Content Placeholder 2"/>
          <p:cNvSpPr>
            <a:spLocks noGrp="1"/>
          </p:cNvSpPr>
          <p:nvPr>
            <p:ph idx="1"/>
          </p:nvPr>
        </p:nvSpPr>
        <p:spPr/>
        <p:txBody>
          <a:bodyPr/>
          <a:lstStyle/>
          <a:p>
            <a:r>
              <a:rPr lang="en-GB" dirty="0" smtClean="0"/>
              <a:t>You can often comment out bits of code that are not related to the chunk of code that contains the error.</a:t>
            </a:r>
          </a:p>
          <a:p>
            <a:r>
              <a:rPr lang="en-GB" dirty="0" smtClean="0"/>
              <a:t>This will obviously make the code run faster and might make it easier to isolate the error.</a:t>
            </a:r>
            <a:endParaRPr lang="en-GB" dirty="0"/>
          </a:p>
        </p:txBody>
      </p:sp>
    </p:spTree>
    <p:extLst>
      <p:ext uri="{BB962C8B-B14F-4D97-AF65-F5344CB8AC3E}">
        <p14:creationId xmlns:p14="http://schemas.microsoft.com/office/powerpoint/2010/main" val="25175538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searches</a:t>
            </a:r>
            <a:endParaRPr lang="en-GB" dirty="0"/>
          </a:p>
        </p:txBody>
      </p:sp>
      <p:sp>
        <p:nvSpPr>
          <p:cNvPr id="3" name="Content Placeholder 2"/>
          <p:cNvSpPr>
            <a:spLocks noGrp="1"/>
          </p:cNvSpPr>
          <p:nvPr>
            <p:ph idx="1"/>
          </p:nvPr>
        </p:nvSpPr>
        <p:spPr/>
        <p:txBody>
          <a:bodyPr/>
          <a:lstStyle/>
          <a:p>
            <a:r>
              <a:rPr lang="en-GB" dirty="0" smtClean="0"/>
              <a:t>This method draws upon a lot of the methods we have already covered.</a:t>
            </a:r>
          </a:p>
          <a:p>
            <a:r>
              <a:rPr lang="en-GB" dirty="0" smtClean="0"/>
              <a:t>Here, you want to break the code into chunks; normally two chunks, hence this method’s name.</a:t>
            </a:r>
          </a:p>
          <a:p>
            <a:r>
              <a:rPr lang="en-GB" dirty="0" smtClean="0"/>
              <a:t>You then isolate which chunk of code the error is in.</a:t>
            </a:r>
          </a:p>
          <a:p>
            <a:r>
              <a:rPr lang="en-GB" dirty="0" smtClean="0"/>
              <a:t>After which, you take the chunk of code in question, and divide that up, and work out which of these new chunks contains the error.</a:t>
            </a:r>
          </a:p>
          <a:p>
            <a:r>
              <a:rPr lang="en-GB" dirty="0" smtClean="0"/>
              <a:t>So on until you’ve isolate the cause of the error.</a:t>
            </a:r>
          </a:p>
        </p:txBody>
      </p:sp>
    </p:spTree>
    <p:extLst>
      <p:ext uri="{BB962C8B-B14F-4D97-AF65-F5344CB8AC3E}">
        <p14:creationId xmlns:p14="http://schemas.microsoft.com/office/powerpoint/2010/main" val="19826121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Walk away</a:t>
            </a:r>
            <a:endParaRPr lang="en-GB" dirty="0"/>
          </a:p>
        </p:txBody>
      </p:sp>
      <p:sp>
        <p:nvSpPr>
          <p:cNvPr id="3" name="Content Placeholder 2"/>
          <p:cNvSpPr>
            <a:spLocks noGrp="1"/>
          </p:cNvSpPr>
          <p:nvPr>
            <p:ph idx="1"/>
          </p:nvPr>
        </p:nvSpPr>
        <p:spPr/>
        <p:txBody>
          <a:bodyPr/>
          <a:lstStyle/>
          <a:p>
            <a:r>
              <a:rPr lang="en-GB" dirty="0" smtClean="0"/>
              <a:t>If you have been trying to fix an error for a prolonged period of time, 30 minutes or so, get up and walk away from the screen and do something else for a while.</a:t>
            </a:r>
          </a:p>
          <a:p>
            <a:r>
              <a:rPr lang="en-GB" dirty="0" smtClean="0"/>
              <a:t>Often the answer to your issue will present itself upon your return to the computer, as if by magic.</a:t>
            </a:r>
            <a:endParaRPr lang="en-GB" dirty="0"/>
          </a:p>
        </p:txBody>
      </p:sp>
    </p:spTree>
    <p:extLst>
      <p:ext uri="{BB962C8B-B14F-4D97-AF65-F5344CB8AC3E}">
        <p14:creationId xmlns:p14="http://schemas.microsoft.com/office/powerpoint/2010/main" val="21005079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Phrase your problem as a question</a:t>
            </a:r>
            <a:endParaRPr lang="en-GB" dirty="0"/>
          </a:p>
        </p:txBody>
      </p:sp>
      <p:sp>
        <p:nvSpPr>
          <p:cNvPr id="3" name="Content Placeholder 2"/>
          <p:cNvSpPr>
            <a:spLocks noGrp="1"/>
          </p:cNvSpPr>
          <p:nvPr>
            <p:ph idx="1"/>
          </p:nvPr>
        </p:nvSpPr>
        <p:spPr>
          <a:xfrm>
            <a:off x="838200" y="1916242"/>
            <a:ext cx="6740611" cy="4351338"/>
          </a:xfrm>
        </p:spPr>
        <p:txBody>
          <a:bodyPr/>
          <a:lstStyle/>
          <a:p>
            <a:r>
              <a:rPr lang="en-GB" dirty="0" smtClean="0"/>
              <a:t>Many software developers have been trained to phrase their problem as a question.</a:t>
            </a:r>
          </a:p>
          <a:p>
            <a:r>
              <a:rPr lang="en-GB" dirty="0" smtClean="0"/>
              <a:t>The idea here is that phrasing your issue in this manner often helps you to realise the cause of the problem.</a:t>
            </a:r>
          </a:p>
          <a:p>
            <a:r>
              <a:rPr lang="en-GB" dirty="0" smtClean="0"/>
              <a:t>This often works!</a:t>
            </a:r>
          </a:p>
        </p:txBody>
      </p:sp>
      <p:pic>
        <p:nvPicPr>
          <p:cNvPr id="4" name="Picture 3"/>
          <p:cNvPicPr>
            <a:picLocks noChangeAspect="1"/>
          </p:cNvPicPr>
          <p:nvPr/>
        </p:nvPicPr>
        <p:blipFill>
          <a:blip r:embed="rId2"/>
          <a:stretch>
            <a:fillRect/>
          </a:stretch>
        </p:blipFill>
        <p:spPr>
          <a:xfrm>
            <a:off x="9639300" y="2624138"/>
            <a:ext cx="1714500" cy="3552825"/>
          </a:xfrm>
          <a:prstGeom prst="rect">
            <a:avLst/>
          </a:prstGeom>
        </p:spPr>
      </p:pic>
    </p:spTree>
    <p:extLst>
      <p:ext uri="{BB962C8B-B14F-4D97-AF65-F5344CB8AC3E}">
        <p14:creationId xmlns:p14="http://schemas.microsoft.com/office/powerpoint/2010/main" val="23264112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Ask someone</a:t>
            </a:r>
            <a:endParaRPr lang="en-GB" dirty="0"/>
          </a:p>
        </p:txBody>
      </p:sp>
      <p:sp>
        <p:nvSpPr>
          <p:cNvPr id="3" name="Content Placeholder 2"/>
          <p:cNvSpPr>
            <a:spLocks noGrp="1"/>
          </p:cNvSpPr>
          <p:nvPr>
            <p:ph idx="1"/>
          </p:nvPr>
        </p:nvSpPr>
        <p:spPr/>
        <p:txBody>
          <a:bodyPr/>
          <a:lstStyle/>
          <a:p>
            <a:r>
              <a:rPr lang="en-GB" dirty="0" smtClean="0"/>
              <a:t>If all else fails, do not hesitate to ask a colleague or friend who is a coder and maybe familiar with the language for help.</a:t>
            </a:r>
          </a:p>
          <a:p>
            <a:r>
              <a:rPr lang="en-GB" dirty="0" smtClean="0"/>
              <a:t>They may not even need to be a specialist, sometimes a fresh pair of eyes belonging to someone who is not invested in the project is more efficient at helping you work out your issue than spending hours trying to solve the issue on your own or getting lost the internet trying to find a solution.</a:t>
            </a:r>
            <a:endParaRPr lang="en-GB" dirty="0"/>
          </a:p>
        </p:txBody>
      </p:sp>
    </p:spTree>
    <p:extLst>
      <p:ext uri="{BB962C8B-B14F-4D97-AF65-F5344CB8AC3E}">
        <p14:creationId xmlns:p14="http://schemas.microsoft.com/office/powerpoint/2010/main" val="22941128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9940" y="2902585"/>
            <a:ext cx="10515600" cy="1325563"/>
          </a:xfrm>
        </p:spPr>
        <p:txBody>
          <a:bodyPr/>
          <a:lstStyle/>
          <a:p>
            <a:r>
              <a:rPr lang="en-GB" dirty="0" smtClean="0"/>
              <a:t>Any questions?</a:t>
            </a:r>
            <a:endParaRPr lang="en-GB" dirty="0"/>
          </a:p>
        </p:txBody>
      </p:sp>
    </p:spTree>
    <p:extLst>
      <p:ext uri="{BB962C8B-B14F-4D97-AF65-F5344CB8AC3E}">
        <p14:creationId xmlns:p14="http://schemas.microsoft.com/office/powerpoint/2010/main" val="28522481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resources</a:t>
            </a:r>
            <a:endParaRPr lang="en-GB" dirty="0"/>
          </a:p>
        </p:txBody>
      </p:sp>
      <p:sp>
        <p:nvSpPr>
          <p:cNvPr id="3" name="Content Placeholder 2"/>
          <p:cNvSpPr>
            <a:spLocks noGrp="1"/>
          </p:cNvSpPr>
          <p:nvPr>
            <p:ph idx="1"/>
          </p:nvPr>
        </p:nvSpPr>
        <p:spPr/>
        <p:txBody>
          <a:bodyPr>
            <a:normAutofit lnSpcReduction="10000"/>
          </a:bodyPr>
          <a:lstStyle/>
          <a:p>
            <a:r>
              <a:rPr lang="en-GB" dirty="0"/>
              <a:t>There are two great online resources for learning this language through practical examples. These are the Code Academy (</a:t>
            </a:r>
            <a:r>
              <a:rPr lang="en-GB" u="sng" dirty="0">
                <a:hlinkClick r:id="rId2"/>
              </a:rPr>
              <a:t>https://www.codecademy.com/catalog/subject/web-development</a:t>
            </a:r>
            <a:r>
              <a:rPr lang="en-GB" dirty="0"/>
              <a:t>) and  Data Camp (</a:t>
            </a:r>
            <a:r>
              <a:rPr lang="en-GB" u="sng" dirty="0">
                <a:hlinkClick r:id="rId3"/>
              </a:rPr>
              <a:t>https://www.datacamp.com/?utm_source=adwords_ppc&amp;utm_campaignid=805200711&amp;utm_adgroupid=39268379982&amp;utm_device=c&amp;utm_keyword=data%20camp&amp;utm_matchtype=e&amp;utm_network=g&amp;utm_adpostion=1t1&amp;utm_creative=230953641482&amp;utm_targetid=kwd-298095775602&amp;utm_loc_interest_ms=&amp;utm_loc_physical_ms=1006707&amp;gclid=EAIaIQobChMI3o2iqtbV2wIVTkPTCh2QRA19EAAYASAAEgLZdPD_BwE</a:t>
            </a:r>
            <a:r>
              <a:rPr lang="en-GB" dirty="0"/>
              <a:t>).</a:t>
            </a:r>
          </a:p>
          <a:p>
            <a:endParaRPr lang="en-GB" dirty="0"/>
          </a:p>
        </p:txBody>
      </p:sp>
    </p:spTree>
    <p:extLst>
      <p:ext uri="{BB962C8B-B14F-4D97-AF65-F5344CB8AC3E}">
        <p14:creationId xmlns:p14="http://schemas.microsoft.com/office/powerpoint/2010/main" val="3539076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Anaconda IDE…</a:t>
            </a:r>
            <a:endParaRPr lang="en-GB" dirty="0"/>
          </a:p>
        </p:txBody>
      </p:sp>
      <p:sp>
        <p:nvSpPr>
          <p:cNvPr id="3" name="Content Placeholder 2"/>
          <p:cNvSpPr>
            <a:spLocks noGrp="1"/>
          </p:cNvSpPr>
          <p:nvPr>
            <p:ph idx="1"/>
          </p:nvPr>
        </p:nvSpPr>
        <p:spPr>
          <a:xfrm>
            <a:off x="838200" y="1825625"/>
            <a:ext cx="8297562" cy="4351338"/>
          </a:xfrm>
        </p:spPr>
        <p:txBody>
          <a:bodyPr/>
          <a:lstStyle/>
          <a:p>
            <a:r>
              <a:rPr lang="en-GB" dirty="0" smtClean="0"/>
              <a:t>The Anaconda distribution is the most popular Python distribution out there.</a:t>
            </a:r>
          </a:p>
          <a:p>
            <a:r>
              <a:rPr lang="en-GB" dirty="0" smtClean="0"/>
              <a:t>Most importable packages are pre-installed.</a:t>
            </a:r>
          </a:p>
          <a:p>
            <a:r>
              <a:rPr lang="en-GB" dirty="0" smtClean="0"/>
              <a:t>Offers a nice GUI in the form of </a:t>
            </a:r>
            <a:r>
              <a:rPr lang="en-GB" dirty="0" err="1" smtClean="0"/>
              <a:t>Spyder</a:t>
            </a:r>
            <a:r>
              <a:rPr lang="en-GB" dirty="0" smtClean="0"/>
              <a:t>.</a:t>
            </a:r>
          </a:p>
          <a:p>
            <a:r>
              <a:rPr lang="en-GB" dirty="0" smtClean="0"/>
              <a:t>Before we go any further, let’s open </a:t>
            </a:r>
            <a:r>
              <a:rPr lang="en-GB" dirty="0" err="1" smtClean="0"/>
              <a:t>Spyder</a:t>
            </a:r>
            <a:r>
              <a:rPr lang="en-GB" dirty="0" smtClean="0"/>
              <a:t>:</a:t>
            </a:r>
            <a:endParaRPr lang="en-GB" dirty="0"/>
          </a:p>
        </p:txBody>
      </p:sp>
      <p:pic>
        <p:nvPicPr>
          <p:cNvPr id="1028" name="Picture 4" descr="Image result for Spyder anacon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7196" y="1540854"/>
            <a:ext cx="3055860" cy="30558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167456" y="4367213"/>
            <a:ext cx="4137712" cy="1960512"/>
          </a:xfrm>
          <a:prstGeom prst="rect">
            <a:avLst/>
          </a:prstGeom>
        </p:spPr>
      </p:pic>
    </p:spTree>
    <p:extLst>
      <p:ext uri="{BB962C8B-B14F-4D97-AF65-F5344CB8AC3E}">
        <p14:creationId xmlns:p14="http://schemas.microsoft.com/office/powerpoint/2010/main" val="3699797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5888</TotalTime>
  <Words>4733</Words>
  <Application>Microsoft Office PowerPoint</Application>
  <PresentationFormat>Widescreen</PresentationFormat>
  <Paragraphs>421</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Agency FB</vt:lpstr>
      <vt:lpstr>Arial</vt:lpstr>
      <vt:lpstr>Calibri</vt:lpstr>
      <vt:lpstr>Calibri Light</vt:lpstr>
      <vt:lpstr>Office Theme</vt:lpstr>
      <vt:lpstr>PowerPoint Presentation</vt:lpstr>
      <vt:lpstr>Housekeeping</vt:lpstr>
      <vt:lpstr>An introduction to coding with Python</vt:lpstr>
      <vt:lpstr>Interpretive vs compiled languages</vt:lpstr>
      <vt:lpstr>Advantages of Python?</vt:lpstr>
      <vt:lpstr>Disadvantages</vt:lpstr>
      <vt:lpstr>Which language is the best</vt:lpstr>
      <vt:lpstr>Versions of Python</vt:lpstr>
      <vt:lpstr>The Anaconda IDE…</vt:lpstr>
      <vt:lpstr>PowerPoint Presentation</vt:lpstr>
      <vt:lpstr>Variables</vt:lpstr>
      <vt:lpstr>Variable types</vt:lpstr>
      <vt:lpstr>PowerPoint Presentation</vt:lpstr>
      <vt:lpstr>PowerPoint Presentation</vt:lpstr>
      <vt:lpstr>Arithmetic operators</vt:lpstr>
      <vt:lpstr>A quick note on the increment operator shorthand</vt:lpstr>
      <vt:lpstr>Boolean operators</vt:lpstr>
      <vt:lpstr>Comparison operators</vt:lpstr>
      <vt:lpstr>Working with strings</vt:lpstr>
      <vt:lpstr>Dictionaries</vt:lpstr>
      <vt:lpstr>Indexing</vt:lpstr>
      <vt:lpstr>PowerPoint Presentation</vt:lpstr>
      <vt:lpstr>Tuples</vt:lpstr>
      <vt:lpstr>Lists</vt:lpstr>
      <vt:lpstr>Adding elements to a list</vt:lpstr>
      <vt:lpstr>PowerPoint Presentation</vt:lpstr>
      <vt:lpstr>PowerPoint Presentation</vt:lpstr>
      <vt:lpstr>Removing elements from a list</vt:lpstr>
      <vt:lpstr>PowerPoint Presentation</vt:lpstr>
      <vt:lpstr>For loops</vt:lpstr>
      <vt:lpstr>An example</vt:lpstr>
      <vt:lpstr>Another example</vt:lpstr>
      <vt:lpstr>The range() function</vt:lpstr>
      <vt:lpstr>PowerPoint Presentation</vt:lpstr>
      <vt:lpstr>The break() function</vt:lpstr>
      <vt:lpstr>The continue () function</vt:lpstr>
      <vt:lpstr>While loops</vt:lpstr>
      <vt:lpstr>An example</vt:lpstr>
      <vt:lpstr>A bad example</vt:lpstr>
      <vt:lpstr>PowerPoint Presentation</vt:lpstr>
      <vt:lpstr>For loop vs. while loop</vt:lpstr>
      <vt:lpstr>Nested loops</vt:lpstr>
      <vt:lpstr>Conditionals</vt:lpstr>
      <vt:lpstr>An example of elif</vt:lpstr>
      <vt:lpstr>Functions</vt:lpstr>
      <vt:lpstr>PowerPoint Presentation</vt:lpstr>
      <vt:lpstr>Multiple returns</vt:lpstr>
      <vt:lpstr>Reading and writing to files in Python: The file object</vt:lpstr>
      <vt:lpstr>The open() function</vt:lpstr>
      <vt:lpstr>The close() function</vt:lpstr>
      <vt:lpstr>Reading in a file and printing to screen example</vt:lpstr>
      <vt:lpstr>The read() function</vt:lpstr>
      <vt:lpstr>The write() function</vt:lpstr>
      <vt:lpstr>Practice – writing to a file in Python</vt:lpstr>
      <vt:lpstr>The append() function</vt:lpstr>
      <vt:lpstr>Practice – appending to a file in Python</vt:lpstr>
      <vt:lpstr>A word on import</vt:lpstr>
      <vt:lpstr>Plotting in Python</vt:lpstr>
      <vt:lpstr>Some history….</vt:lpstr>
      <vt:lpstr>Getting started</vt:lpstr>
      <vt:lpstr>Different graph types</vt:lpstr>
      <vt:lpstr>Our first plot</vt:lpstr>
      <vt:lpstr>The plot() function</vt:lpstr>
      <vt:lpstr>The plot() function</vt:lpstr>
      <vt:lpstr>The plot() function</vt:lpstr>
      <vt:lpstr>Altering tick labels</vt:lpstr>
      <vt:lpstr>Practice - Basic line graph</vt:lpstr>
      <vt:lpstr>The setp() function</vt:lpstr>
      <vt:lpstr>The axis() function</vt:lpstr>
      <vt:lpstr>Matplotlib and NumPy arrays</vt:lpstr>
      <vt:lpstr>Working with text</vt:lpstr>
      <vt:lpstr>Annotating data points</vt:lpstr>
      <vt:lpstr>Legends</vt:lpstr>
      <vt:lpstr>Saving a figure as a file</vt:lpstr>
      <vt:lpstr>Scatter plot exercise</vt:lpstr>
      <vt:lpstr>Debugging</vt:lpstr>
      <vt:lpstr>Print everything</vt:lpstr>
      <vt:lpstr>Print examples</vt:lpstr>
      <vt:lpstr>Run your code when you make changes</vt:lpstr>
      <vt:lpstr>Read your error messages</vt:lpstr>
      <vt:lpstr>Google the error message</vt:lpstr>
      <vt:lpstr>Comment out code</vt:lpstr>
      <vt:lpstr>Binary searches</vt:lpstr>
      <vt:lpstr>Walk away</vt:lpstr>
      <vt:lpstr>Phrase your problem as a question</vt:lpstr>
      <vt:lpstr>Ask someone</vt:lpstr>
      <vt:lpstr>Any questions?</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Lew_laptop</dc:creator>
  <cp:lastModifiedBy>Brace, Lewys</cp:lastModifiedBy>
  <cp:revision>110</cp:revision>
  <dcterms:created xsi:type="dcterms:W3CDTF">2018-08-22T13:19:26Z</dcterms:created>
  <dcterms:modified xsi:type="dcterms:W3CDTF">2019-10-02T10:23:47Z</dcterms:modified>
</cp:coreProperties>
</file>