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2" r:id="rId7"/>
    <p:sldId id="263" r:id="rId8"/>
    <p:sldId id="264" r:id="rId9"/>
    <p:sldId id="265" r:id="rId10"/>
    <p:sldId id="266" r:id="rId11"/>
    <p:sldId id="267" r:id="rId12"/>
    <p:sldId id="268" r:id="rId13"/>
    <p:sldId id="269" r:id="rId14"/>
    <p:sldId id="270" r:id="rId15"/>
    <p:sldId id="273" r:id="rId16"/>
    <p:sldId id="346"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7" r:id="rId30"/>
    <p:sldId id="288" r:id="rId31"/>
    <p:sldId id="289" r:id="rId32"/>
    <p:sldId id="290" r:id="rId33"/>
    <p:sldId id="291" r:id="rId34"/>
    <p:sldId id="29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 id="331" r:id="rId64"/>
    <p:sldId id="332" r:id="rId65"/>
    <p:sldId id="333" r:id="rId66"/>
    <p:sldId id="334" r:id="rId67"/>
    <p:sldId id="335" r:id="rId68"/>
    <p:sldId id="336" r:id="rId69"/>
    <p:sldId id="337" r:id="rId70"/>
    <p:sldId id="338" r:id="rId71"/>
    <p:sldId id="339" r:id="rId72"/>
    <p:sldId id="340" r:id="rId73"/>
    <p:sldId id="345"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1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9F3CF76-F437-41D8-89B2-45E5CA99E5AF}" type="datetimeFigureOut">
              <a:rPr lang="en-GB" smtClean="0"/>
              <a:t>09/01/2019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659AAD-3E13-4FA2-8E3B-2F0B41153A15}" type="slidenum">
              <a:rPr lang="en-GB" smtClean="0"/>
              <a:t>‹#›</a:t>
            </a:fld>
            <a:endParaRPr lang="en-GB"/>
          </a:p>
        </p:txBody>
      </p:sp>
    </p:spTree>
    <p:extLst>
      <p:ext uri="{BB962C8B-B14F-4D97-AF65-F5344CB8AC3E}">
        <p14:creationId xmlns:p14="http://schemas.microsoft.com/office/powerpoint/2010/main" val="752113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9F3CF76-F437-41D8-89B2-45E5CA99E5AF}" type="datetimeFigureOut">
              <a:rPr lang="en-GB" smtClean="0"/>
              <a:t>09/01/2019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659AAD-3E13-4FA2-8E3B-2F0B41153A15}" type="slidenum">
              <a:rPr lang="en-GB" smtClean="0"/>
              <a:t>‹#›</a:t>
            </a:fld>
            <a:endParaRPr lang="en-GB"/>
          </a:p>
        </p:txBody>
      </p:sp>
    </p:spTree>
    <p:extLst>
      <p:ext uri="{BB962C8B-B14F-4D97-AF65-F5344CB8AC3E}">
        <p14:creationId xmlns:p14="http://schemas.microsoft.com/office/powerpoint/2010/main" val="4251615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9F3CF76-F437-41D8-89B2-45E5CA99E5AF}" type="datetimeFigureOut">
              <a:rPr lang="en-GB" smtClean="0"/>
              <a:t>09/01/2019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659AAD-3E13-4FA2-8E3B-2F0B41153A15}" type="slidenum">
              <a:rPr lang="en-GB" smtClean="0"/>
              <a:t>‹#›</a:t>
            </a:fld>
            <a:endParaRPr lang="en-GB"/>
          </a:p>
        </p:txBody>
      </p:sp>
    </p:spTree>
    <p:extLst>
      <p:ext uri="{BB962C8B-B14F-4D97-AF65-F5344CB8AC3E}">
        <p14:creationId xmlns:p14="http://schemas.microsoft.com/office/powerpoint/2010/main" val="622696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9F3CF76-F437-41D8-89B2-45E5CA99E5AF}" type="datetimeFigureOut">
              <a:rPr lang="en-GB" smtClean="0"/>
              <a:t>09/01/2019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659AAD-3E13-4FA2-8E3B-2F0B41153A15}" type="slidenum">
              <a:rPr lang="en-GB" smtClean="0"/>
              <a:t>‹#›</a:t>
            </a:fld>
            <a:endParaRPr lang="en-GB"/>
          </a:p>
        </p:txBody>
      </p:sp>
    </p:spTree>
    <p:extLst>
      <p:ext uri="{BB962C8B-B14F-4D97-AF65-F5344CB8AC3E}">
        <p14:creationId xmlns:p14="http://schemas.microsoft.com/office/powerpoint/2010/main" val="2142565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F3CF76-F437-41D8-89B2-45E5CA99E5AF}" type="datetimeFigureOut">
              <a:rPr lang="en-GB" smtClean="0"/>
              <a:t>09/01/2019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659AAD-3E13-4FA2-8E3B-2F0B41153A15}" type="slidenum">
              <a:rPr lang="en-GB" smtClean="0"/>
              <a:t>‹#›</a:t>
            </a:fld>
            <a:endParaRPr lang="en-GB"/>
          </a:p>
        </p:txBody>
      </p:sp>
    </p:spTree>
    <p:extLst>
      <p:ext uri="{BB962C8B-B14F-4D97-AF65-F5344CB8AC3E}">
        <p14:creationId xmlns:p14="http://schemas.microsoft.com/office/powerpoint/2010/main" val="4234423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9F3CF76-F437-41D8-89B2-45E5CA99E5AF}" type="datetimeFigureOut">
              <a:rPr lang="en-GB" smtClean="0"/>
              <a:t>09/01/2019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1659AAD-3E13-4FA2-8E3B-2F0B41153A15}" type="slidenum">
              <a:rPr lang="en-GB" smtClean="0"/>
              <a:t>‹#›</a:t>
            </a:fld>
            <a:endParaRPr lang="en-GB"/>
          </a:p>
        </p:txBody>
      </p:sp>
    </p:spTree>
    <p:extLst>
      <p:ext uri="{BB962C8B-B14F-4D97-AF65-F5344CB8AC3E}">
        <p14:creationId xmlns:p14="http://schemas.microsoft.com/office/powerpoint/2010/main" val="3645525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9F3CF76-F437-41D8-89B2-45E5CA99E5AF}" type="datetimeFigureOut">
              <a:rPr lang="en-GB" smtClean="0"/>
              <a:t>09/01/2019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659AAD-3E13-4FA2-8E3B-2F0B41153A15}" type="slidenum">
              <a:rPr lang="en-GB" smtClean="0"/>
              <a:t>‹#›</a:t>
            </a:fld>
            <a:endParaRPr lang="en-GB"/>
          </a:p>
        </p:txBody>
      </p:sp>
    </p:spTree>
    <p:extLst>
      <p:ext uri="{BB962C8B-B14F-4D97-AF65-F5344CB8AC3E}">
        <p14:creationId xmlns:p14="http://schemas.microsoft.com/office/powerpoint/2010/main" val="3534370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9F3CF76-F437-41D8-89B2-45E5CA99E5AF}" type="datetimeFigureOut">
              <a:rPr lang="en-GB" smtClean="0"/>
              <a:t>09/01/2019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1659AAD-3E13-4FA2-8E3B-2F0B41153A15}" type="slidenum">
              <a:rPr lang="en-GB" smtClean="0"/>
              <a:t>‹#›</a:t>
            </a:fld>
            <a:endParaRPr lang="en-GB"/>
          </a:p>
        </p:txBody>
      </p:sp>
    </p:spTree>
    <p:extLst>
      <p:ext uri="{BB962C8B-B14F-4D97-AF65-F5344CB8AC3E}">
        <p14:creationId xmlns:p14="http://schemas.microsoft.com/office/powerpoint/2010/main" val="857499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F3CF76-F437-41D8-89B2-45E5CA99E5AF}" type="datetimeFigureOut">
              <a:rPr lang="en-GB" smtClean="0"/>
              <a:t>09/01/2019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1659AAD-3E13-4FA2-8E3B-2F0B41153A15}" type="slidenum">
              <a:rPr lang="en-GB" smtClean="0"/>
              <a:t>‹#›</a:t>
            </a:fld>
            <a:endParaRPr lang="en-GB"/>
          </a:p>
        </p:txBody>
      </p:sp>
    </p:spTree>
    <p:extLst>
      <p:ext uri="{BB962C8B-B14F-4D97-AF65-F5344CB8AC3E}">
        <p14:creationId xmlns:p14="http://schemas.microsoft.com/office/powerpoint/2010/main" val="20019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F3CF76-F437-41D8-89B2-45E5CA99E5AF}" type="datetimeFigureOut">
              <a:rPr lang="en-GB" smtClean="0"/>
              <a:t>09/01/2019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1659AAD-3E13-4FA2-8E3B-2F0B41153A15}" type="slidenum">
              <a:rPr lang="en-GB" smtClean="0"/>
              <a:t>‹#›</a:t>
            </a:fld>
            <a:endParaRPr lang="en-GB"/>
          </a:p>
        </p:txBody>
      </p:sp>
    </p:spTree>
    <p:extLst>
      <p:ext uri="{BB962C8B-B14F-4D97-AF65-F5344CB8AC3E}">
        <p14:creationId xmlns:p14="http://schemas.microsoft.com/office/powerpoint/2010/main" val="279640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F3CF76-F437-41D8-89B2-45E5CA99E5AF}" type="datetimeFigureOut">
              <a:rPr lang="en-GB" smtClean="0"/>
              <a:t>09/01/2019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1659AAD-3E13-4FA2-8E3B-2F0B41153A15}" type="slidenum">
              <a:rPr lang="en-GB" smtClean="0"/>
              <a:t>‹#›</a:t>
            </a:fld>
            <a:endParaRPr lang="en-GB"/>
          </a:p>
        </p:txBody>
      </p:sp>
    </p:spTree>
    <p:extLst>
      <p:ext uri="{BB962C8B-B14F-4D97-AF65-F5344CB8AC3E}">
        <p14:creationId xmlns:p14="http://schemas.microsoft.com/office/powerpoint/2010/main" val="2234007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F3CF76-F437-41D8-89B2-45E5CA99E5AF}" type="datetimeFigureOut">
              <a:rPr lang="en-GB" smtClean="0"/>
              <a:t>09/01/2019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659AAD-3E13-4FA2-8E3B-2F0B41153A15}" type="slidenum">
              <a:rPr lang="en-GB" smtClean="0"/>
              <a:t>‹#›</a:t>
            </a:fld>
            <a:endParaRPr lang="en-GB"/>
          </a:p>
        </p:txBody>
      </p:sp>
    </p:spTree>
    <p:extLst>
      <p:ext uri="{BB962C8B-B14F-4D97-AF65-F5344CB8AC3E}">
        <p14:creationId xmlns:p14="http://schemas.microsoft.com/office/powerpoint/2010/main" val="1123328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start.umd.edu/gt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hyperlink" Target="https://www.rstudio.com/products/rstudio/download/" TargetMode="External"/><Relationship Id="rId4" Type="http://schemas.openxmlformats.org/officeDocument/2006/relationships/hyperlink" Target="https://www.r-project.org/"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1412447" y="1797500"/>
            <a:ext cx="9144000" cy="2387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smtClean="0"/>
              <a:t>An Introduction to R</a:t>
            </a:r>
            <a:r>
              <a:rPr lang="en-GB" sz="2400" dirty="0" smtClean="0"/>
              <a:t> </a:t>
            </a:r>
            <a:endParaRPr lang="en-GB" sz="2500" dirty="0"/>
          </a:p>
        </p:txBody>
      </p:sp>
      <p:pic>
        <p:nvPicPr>
          <p:cNvPr id="5" name="Picture 4"/>
          <p:cNvPicPr>
            <a:picLocks noChangeAspect="1"/>
          </p:cNvPicPr>
          <p:nvPr/>
        </p:nvPicPr>
        <p:blipFill>
          <a:blip r:embed="rId2"/>
          <a:stretch>
            <a:fillRect/>
          </a:stretch>
        </p:blipFill>
        <p:spPr>
          <a:xfrm>
            <a:off x="16346" y="197598"/>
            <a:ext cx="2076450" cy="933450"/>
          </a:xfrm>
          <a:prstGeom prst="rect">
            <a:avLst/>
          </a:prstGeom>
        </p:spPr>
      </p:pic>
      <p:pic>
        <p:nvPicPr>
          <p:cNvPr id="6" name="Picture 5" descr="Image result for Q-step exete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2570" y="197598"/>
            <a:ext cx="2595862" cy="11733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5"/>
          <p:cNvSpPr txBox="1"/>
          <p:nvPr/>
        </p:nvSpPr>
        <p:spPr>
          <a:xfrm>
            <a:off x="9432454" y="5997595"/>
            <a:ext cx="2743200" cy="66280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smtClean="0"/>
              <a:t>Lewys Brace</a:t>
            </a:r>
          </a:p>
          <a:p>
            <a:r>
              <a:rPr lang="en-GB" dirty="0" smtClean="0"/>
              <a:t>l.brace@Exeter.ac.uk</a:t>
            </a:r>
            <a:endParaRPr lang="en-GB" dirty="0"/>
          </a:p>
        </p:txBody>
      </p:sp>
      <p:sp>
        <p:nvSpPr>
          <p:cNvPr id="8" name="TextBox 7"/>
          <p:cNvSpPr txBox="1"/>
          <p:nvPr/>
        </p:nvSpPr>
        <p:spPr>
          <a:xfrm>
            <a:off x="3715264" y="4185100"/>
            <a:ext cx="7471719" cy="369332"/>
          </a:xfrm>
          <a:prstGeom prst="rect">
            <a:avLst/>
          </a:prstGeom>
          <a:noFill/>
        </p:spPr>
        <p:txBody>
          <a:bodyPr wrap="square" rtlCol="0">
            <a:spAutoFit/>
          </a:bodyPr>
          <a:lstStyle/>
          <a:p>
            <a:r>
              <a:rPr lang="en-GB" dirty="0" smtClean="0"/>
              <a:t>Q-Step Workshop – 09/01/2019</a:t>
            </a:r>
            <a:endParaRPr lang="en-GB" dirty="0"/>
          </a:p>
        </p:txBody>
      </p:sp>
    </p:spTree>
    <p:extLst>
      <p:ext uri="{BB962C8B-B14F-4D97-AF65-F5344CB8AC3E}">
        <p14:creationId xmlns:p14="http://schemas.microsoft.com/office/powerpoint/2010/main" val="584111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17525"/>
            <a:ext cx="10515600" cy="1325563"/>
          </a:xfrm>
        </p:spPr>
        <p:txBody>
          <a:bodyPr>
            <a:normAutofit/>
          </a:bodyPr>
          <a:lstStyle/>
          <a:p>
            <a:r>
              <a:rPr lang="en-GB" sz="2800" dirty="0" smtClean="0">
                <a:latin typeface="+mn-lt"/>
              </a:rPr>
              <a:t>2. How many cases are in the dataset?</a:t>
            </a:r>
            <a:endParaRPr lang="en-GB" sz="2800" dirty="0">
              <a:latin typeface="+mn-lt"/>
            </a:endParaRPr>
          </a:p>
        </p:txBody>
      </p:sp>
      <p:sp>
        <p:nvSpPr>
          <p:cNvPr id="5" name="Title 1"/>
          <p:cNvSpPr txBox="1">
            <a:spLocks/>
          </p:cNvSpPr>
          <p:nvPr/>
        </p:nvSpPr>
        <p:spPr>
          <a:xfrm>
            <a:off x="990600" y="26148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smtClean="0">
                <a:latin typeface="+mn-lt"/>
              </a:rPr>
              <a:t>3. How many variables are in the dataset?</a:t>
            </a:r>
            <a:endParaRPr lang="en-GB" sz="2800" dirty="0">
              <a:latin typeface="+mn-lt"/>
            </a:endParaRPr>
          </a:p>
        </p:txBody>
      </p:sp>
      <p:sp>
        <p:nvSpPr>
          <p:cNvPr id="8" name="Content Placeholder 2"/>
          <p:cNvSpPr>
            <a:spLocks noGrp="1"/>
          </p:cNvSpPr>
          <p:nvPr>
            <p:ph idx="1"/>
          </p:nvPr>
        </p:nvSpPr>
        <p:spPr>
          <a:xfrm>
            <a:off x="1068859" y="4824197"/>
            <a:ext cx="9409671" cy="1205900"/>
          </a:xfrm>
        </p:spPr>
        <p:txBody>
          <a:bodyPr>
            <a:normAutofit/>
          </a:bodyPr>
          <a:lstStyle/>
          <a:p>
            <a:r>
              <a:rPr lang="en-GB" dirty="0" smtClean="0"/>
              <a:t>You could have equally done:</a:t>
            </a:r>
            <a:endParaRPr lang="en-GB" dirty="0"/>
          </a:p>
        </p:txBody>
      </p:sp>
      <p:pic>
        <p:nvPicPr>
          <p:cNvPr id="3" name="Picture 2"/>
          <p:cNvPicPr>
            <a:picLocks noChangeAspect="1"/>
          </p:cNvPicPr>
          <p:nvPr/>
        </p:nvPicPr>
        <p:blipFill>
          <a:blip r:embed="rId2"/>
          <a:stretch>
            <a:fillRect/>
          </a:stretch>
        </p:blipFill>
        <p:spPr>
          <a:xfrm>
            <a:off x="1409199" y="1557337"/>
            <a:ext cx="3457424" cy="656473"/>
          </a:xfrm>
          <a:prstGeom prst="rect">
            <a:avLst/>
          </a:prstGeom>
        </p:spPr>
      </p:pic>
      <p:pic>
        <p:nvPicPr>
          <p:cNvPr id="7" name="Picture 6"/>
          <p:cNvPicPr>
            <a:picLocks noChangeAspect="1"/>
          </p:cNvPicPr>
          <p:nvPr/>
        </p:nvPicPr>
        <p:blipFill>
          <a:blip r:embed="rId3"/>
          <a:stretch>
            <a:fillRect/>
          </a:stretch>
        </p:blipFill>
        <p:spPr>
          <a:xfrm>
            <a:off x="1409199" y="3792755"/>
            <a:ext cx="2920276" cy="548658"/>
          </a:xfrm>
          <a:prstGeom prst="rect">
            <a:avLst/>
          </a:prstGeom>
        </p:spPr>
      </p:pic>
      <p:pic>
        <p:nvPicPr>
          <p:cNvPr id="10" name="Picture 9"/>
          <p:cNvPicPr>
            <a:picLocks noChangeAspect="1"/>
          </p:cNvPicPr>
          <p:nvPr/>
        </p:nvPicPr>
        <p:blipFill>
          <a:blip r:embed="rId4"/>
          <a:stretch>
            <a:fillRect/>
          </a:stretch>
        </p:blipFill>
        <p:spPr>
          <a:xfrm>
            <a:off x="1409199" y="5519338"/>
            <a:ext cx="2659469" cy="510759"/>
          </a:xfrm>
          <a:prstGeom prst="rect">
            <a:avLst/>
          </a:prstGeom>
        </p:spPr>
      </p:pic>
    </p:spTree>
    <p:extLst>
      <p:ext uri="{BB962C8B-B14F-4D97-AF65-F5344CB8AC3E}">
        <p14:creationId xmlns:p14="http://schemas.microsoft.com/office/powerpoint/2010/main" val="62176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Exploring variables</a:t>
            </a:r>
            <a:endParaRPr lang="en-GB" dirty="0"/>
          </a:p>
        </p:txBody>
      </p:sp>
      <p:sp>
        <p:nvSpPr>
          <p:cNvPr id="3" name="Content Placeholder 2"/>
          <p:cNvSpPr>
            <a:spLocks noGrp="1"/>
          </p:cNvSpPr>
          <p:nvPr>
            <p:ph idx="1"/>
          </p:nvPr>
        </p:nvSpPr>
        <p:spPr>
          <a:xfrm>
            <a:off x="838200" y="1825625"/>
            <a:ext cx="10515600" cy="843434"/>
          </a:xfrm>
        </p:spPr>
        <p:txBody>
          <a:bodyPr>
            <a:normAutofit lnSpcReduction="10000"/>
          </a:bodyPr>
          <a:lstStyle/>
          <a:p>
            <a:r>
              <a:rPr lang="en-GB" dirty="0" smtClean="0"/>
              <a:t>You can use the </a:t>
            </a:r>
            <a:r>
              <a:rPr lang="en-GB" dirty="0" smtClean="0">
                <a:solidFill>
                  <a:schemeClr val="accent5">
                    <a:lumMod val="75000"/>
                  </a:schemeClr>
                </a:solidFill>
                <a:latin typeface="Agency FB" panose="020B0503020202020204" pitchFamily="34" charset="0"/>
              </a:rPr>
              <a:t>$</a:t>
            </a:r>
            <a:r>
              <a:rPr lang="en-GB" dirty="0" smtClean="0"/>
              <a:t> symbol to address a single column (variable) in a </a:t>
            </a:r>
            <a:r>
              <a:rPr lang="en-GB" dirty="0" err="1" smtClean="0"/>
              <a:t>dataframe</a:t>
            </a:r>
            <a:r>
              <a:rPr lang="en-GB" dirty="0" smtClean="0"/>
              <a:t>:</a:t>
            </a:r>
          </a:p>
          <a:p>
            <a:pPr marL="0" indent="0">
              <a:buNone/>
            </a:pPr>
            <a:endParaRPr lang="en-GB" dirty="0"/>
          </a:p>
          <a:p>
            <a:pPr marL="0" indent="0">
              <a:buNone/>
            </a:pPr>
            <a:endParaRPr lang="en-GB" dirty="0"/>
          </a:p>
        </p:txBody>
      </p:sp>
      <p:sp>
        <p:nvSpPr>
          <p:cNvPr id="6" name="Content Placeholder 2"/>
          <p:cNvSpPr txBox="1">
            <a:spLocks/>
          </p:cNvSpPr>
          <p:nvPr/>
        </p:nvSpPr>
        <p:spPr>
          <a:xfrm>
            <a:off x="838200" y="3683257"/>
            <a:ext cx="10515600" cy="84343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Equally, you could use the </a:t>
            </a:r>
            <a:r>
              <a:rPr lang="en-GB" dirty="0" smtClean="0">
                <a:solidFill>
                  <a:schemeClr val="accent5">
                    <a:lumMod val="75000"/>
                  </a:schemeClr>
                </a:solidFill>
                <a:latin typeface="Agency FB" panose="020B0503020202020204" pitchFamily="34" charset="0"/>
              </a:rPr>
              <a:t>attach() </a:t>
            </a:r>
            <a:r>
              <a:rPr lang="en-GB" dirty="0" smtClean="0"/>
              <a:t>function, which then allows you to refer to a variable without having to reference the </a:t>
            </a:r>
            <a:r>
              <a:rPr lang="en-GB" dirty="0" err="1" smtClean="0"/>
              <a:t>dataframe</a:t>
            </a:r>
            <a:r>
              <a:rPr lang="en-GB" dirty="0" smtClean="0"/>
              <a:t>:</a:t>
            </a:r>
          </a:p>
          <a:p>
            <a:pPr marL="0" indent="0">
              <a:buFont typeface="Arial" panose="020B0604020202020204" pitchFamily="34" charset="0"/>
              <a:buNone/>
            </a:pPr>
            <a:endParaRPr lang="en-GB" dirty="0"/>
          </a:p>
        </p:txBody>
      </p:sp>
      <p:pic>
        <p:nvPicPr>
          <p:cNvPr id="4" name="Picture 3"/>
          <p:cNvPicPr>
            <a:picLocks noChangeAspect="1"/>
          </p:cNvPicPr>
          <p:nvPr/>
        </p:nvPicPr>
        <p:blipFill>
          <a:blip r:embed="rId2"/>
          <a:stretch>
            <a:fillRect/>
          </a:stretch>
        </p:blipFill>
        <p:spPr>
          <a:xfrm>
            <a:off x="1166168" y="2669059"/>
            <a:ext cx="4442534" cy="584544"/>
          </a:xfrm>
          <a:prstGeom prst="rect">
            <a:avLst/>
          </a:prstGeom>
        </p:spPr>
      </p:pic>
      <p:pic>
        <p:nvPicPr>
          <p:cNvPr id="8" name="Picture 7"/>
          <p:cNvPicPr>
            <a:picLocks noChangeAspect="1"/>
          </p:cNvPicPr>
          <p:nvPr/>
        </p:nvPicPr>
        <p:blipFill>
          <a:blip r:embed="rId3"/>
          <a:stretch>
            <a:fillRect/>
          </a:stretch>
        </p:blipFill>
        <p:spPr>
          <a:xfrm>
            <a:off x="1166168" y="4742032"/>
            <a:ext cx="3142171" cy="798857"/>
          </a:xfrm>
          <a:prstGeom prst="rect">
            <a:avLst/>
          </a:prstGeom>
        </p:spPr>
      </p:pic>
    </p:spTree>
    <p:extLst>
      <p:ext uri="{BB962C8B-B14F-4D97-AF65-F5344CB8AC3E}">
        <p14:creationId xmlns:p14="http://schemas.microsoft.com/office/powerpoint/2010/main" val="30933713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4545" y="1174836"/>
            <a:ext cx="11304374" cy="4995303"/>
          </a:xfrm>
        </p:spPr>
        <p:txBody>
          <a:bodyPr>
            <a:normAutofit lnSpcReduction="10000"/>
          </a:bodyPr>
          <a:lstStyle/>
          <a:p>
            <a:r>
              <a:rPr lang="en-GB" dirty="0" smtClean="0"/>
              <a:t>R has a number of different functions for exploring individual variables:</a:t>
            </a:r>
          </a:p>
          <a:p>
            <a:pPr marL="0" indent="0">
              <a:buNone/>
            </a:pPr>
            <a:r>
              <a:rPr lang="en-GB" dirty="0"/>
              <a:t>	</a:t>
            </a:r>
            <a:r>
              <a:rPr lang="en-GB" dirty="0" smtClean="0"/>
              <a:t>- </a:t>
            </a:r>
            <a:r>
              <a:rPr lang="en-GB" dirty="0" smtClean="0">
                <a:solidFill>
                  <a:schemeClr val="accent5">
                    <a:lumMod val="75000"/>
                  </a:schemeClr>
                </a:solidFill>
                <a:latin typeface="Agency FB" panose="020B0503020202020204" pitchFamily="34" charset="0"/>
              </a:rPr>
              <a:t>min(X)</a:t>
            </a:r>
            <a:r>
              <a:rPr lang="en-GB" dirty="0" smtClean="0"/>
              <a:t> = Displays the minimum value.</a:t>
            </a:r>
          </a:p>
          <a:p>
            <a:pPr marL="0" indent="0">
              <a:buNone/>
            </a:pPr>
            <a:r>
              <a:rPr lang="en-GB" dirty="0"/>
              <a:t>	</a:t>
            </a:r>
            <a:r>
              <a:rPr lang="en-GB" dirty="0" smtClean="0"/>
              <a:t>- </a:t>
            </a:r>
            <a:r>
              <a:rPr lang="en-GB" dirty="0" smtClean="0">
                <a:solidFill>
                  <a:schemeClr val="accent5">
                    <a:lumMod val="75000"/>
                  </a:schemeClr>
                </a:solidFill>
                <a:latin typeface="Agency FB" panose="020B0503020202020204" pitchFamily="34" charset="0"/>
              </a:rPr>
              <a:t>max(X) </a:t>
            </a:r>
            <a:r>
              <a:rPr lang="en-GB" dirty="0" smtClean="0"/>
              <a:t>= Displays the maximum value.</a:t>
            </a:r>
          </a:p>
          <a:p>
            <a:pPr marL="0" indent="0">
              <a:buNone/>
            </a:pPr>
            <a:r>
              <a:rPr lang="en-GB" dirty="0"/>
              <a:t>	</a:t>
            </a:r>
            <a:r>
              <a:rPr lang="en-GB" dirty="0" smtClean="0"/>
              <a:t>- </a:t>
            </a:r>
            <a:r>
              <a:rPr lang="en-GB" dirty="0" smtClean="0">
                <a:solidFill>
                  <a:schemeClr val="accent5">
                    <a:lumMod val="75000"/>
                  </a:schemeClr>
                </a:solidFill>
                <a:latin typeface="Agency FB" panose="020B0503020202020204" pitchFamily="34" charset="0"/>
              </a:rPr>
              <a:t>sum(X) </a:t>
            </a:r>
            <a:r>
              <a:rPr lang="en-GB" dirty="0" smtClean="0"/>
              <a:t>= Sums the input data range.</a:t>
            </a:r>
          </a:p>
          <a:p>
            <a:pPr marL="0" indent="0">
              <a:buNone/>
            </a:pPr>
            <a:r>
              <a:rPr lang="en-GB" dirty="0"/>
              <a:t>	</a:t>
            </a:r>
            <a:r>
              <a:rPr lang="en-GB" dirty="0" smtClean="0"/>
              <a:t>- </a:t>
            </a:r>
            <a:r>
              <a:rPr lang="en-GB" dirty="0" smtClean="0">
                <a:solidFill>
                  <a:schemeClr val="accent5">
                    <a:lumMod val="75000"/>
                  </a:schemeClr>
                </a:solidFill>
                <a:latin typeface="Agency FB" panose="020B0503020202020204" pitchFamily="34" charset="0"/>
              </a:rPr>
              <a:t>mean(X) </a:t>
            </a:r>
            <a:r>
              <a:rPr lang="en-GB" dirty="0" smtClean="0"/>
              <a:t>= Provides the arithmetic mean of the input range. Similar 			       functions exist for the median, variance, </a:t>
            </a:r>
            <a:r>
              <a:rPr lang="en-GB" dirty="0" err="1" smtClean="0"/>
              <a:t>std</a:t>
            </a:r>
            <a:r>
              <a:rPr lang="en-GB" dirty="0" smtClean="0"/>
              <a:t> dev, etc.</a:t>
            </a:r>
          </a:p>
          <a:p>
            <a:pPr marL="0" indent="0">
              <a:buNone/>
            </a:pPr>
            <a:r>
              <a:rPr lang="en-GB" dirty="0"/>
              <a:t>	</a:t>
            </a:r>
            <a:r>
              <a:rPr lang="en-GB" dirty="0" smtClean="0"/>
              <a:t>- </a:t>
            </a:r>
            <a:r>
              <a:rPr lang="en-GB" dirty="0" smtClean="0">
                <a:solidFill>
                  <a:schemeClr val="accent5">
                    <a:lumMod val="75000"/>
                  </a:schemeClr>
                </a:solidFill>
                <a:latin typeface="Agency FB" panose="020B0503020202020204" pitchFamily="34" charset="0"/>
              </a:rPr>
              <a:t>unique(X) </a:t>
            </a:r>
            <a:r>
              <a:rPr lang="en-GB" dirty="0" smtClean="0"/>
              <a:t>= Displays all of the different values for the input data 	range.</a:t>
            </a:r>
          </a:p>
          <a:p>
            <a:pPr marL="0" indent="0">
              <a:buNone/>
            </a:pPr>
            <a:r>
              <a:rPr lang="en-GB" dirty="0"/>
              <a:t>	</a:t>
            </a:r>
            <a:r>
              <a:rPr lang="en-GB" dirty="0" smtClean="0"/>
              <a:t>- </a:t>
            </a:r>
            <a:r>
              <a:rPr lang="en-GB" dirty="0" smtClean="0">
                <a:solidFill>
                  <a:schemeClr val="accent5">
                    <a:lumMod val="75000"/>
                  </a:schemeClr>
                </a:solidFill>
                <a:latin typeface="Agency FB" panose="020B0503020202020204" pitchFamily="34" charset="0"/>
              </a:rPr>
              <a:t>length(X) </a:t>
            </a:r>
            <a:r>
              <a:rPr lang="en-GB" dirty="0" smtClean="0"/>
              <a:t>= Returns the number of non-missing records in a 			                   variable.</a:t>
            </a:r>
          </a:p>
          <a:p>
            <a:pPr marL="0" indent="0">
              <a:buNone/>
            </a:pPr>
            <a:r>
              <a:rPr lang="en-GB" dirty="0"/>
              <a:t>	</a:t>
            </a:r>
            <a:r>
              <a:rPr lang="en-GB" dirty="0" smtClean="0"/>
              <a:t>- </a:t>
            </a:r>
            <a:r>
              <a:rPr lang="en-GB" dirty="0" smtClean="0">
                <a:solidFill>
                  <a:schemeClr val="accent5">
                    <a:lumMod val="75000"/>
                  </a:schemeClr>
                </a:solidFill>
                <a:latin typeface="Agency FB" panose="020B0503020202020204" pitchFamily="34" charset="0"/>
              </a:rPr>
              <a:t>which(X) </a:t>
            </a:r>
            <a:r>
              <a:rPr lang="en-GB" dirty="0" smtClean="0"/>
              <a:t>= Returns the indices of elements that are </a:t>
            </a:r>
            <a:r>
              <a:rPr lang="en-GB" dirty="0" smtClean="0">
                <a:latin typeface="Agency FB" panose="020B0503020202020204" pitchFamily="34" charset="0"/>
              </a:rPr>
              <a:t>TRUE</a:t>
            </a:r>
            <a:r>
              <a:rPr lang="en-GB" dirty="0" smtClean="0"/>
              <a:t>, given a                    		       criteria</a:t>
            </a:r>
          </a:p>
          <a:p>
            <a:pPr marL="0" indent="0">
              <a:buNone/>
            </a:pPr>
            <a:endParaRPr lang="en-GB" dirty="0" smtClean="0"/>
          </a:p>
        </p:txBody>
      </p:sp>
    </p:spTree>
    <p:extLst>
      <p:ext uri="{BB962C8B-B14F-4D97-AF65-F5344CB8AC3E}">
        <p14:creationId xmlns:p14="http://schemas.microsoft.com/office/powerpoint/2010/main" val="24710393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210" y="598188"/>
            <a:ext cx="7819768" cy="4351338"/>
          </a:xfrm>
        </p:spPr>
        <p:txBody>
          <a:bodyPr>
            <a:normAutofit fontScale="92500" lnSpcReduction="20000"/>
          </a:bodyPr>
          <a:lstStyle/>
          <a:p>
            <a:r>
              <a:rPr lang="en-GB" dirty="0" smtClean="0"/>
              <a:t>You can use logical operators in conjunction with some functions in order to explore data:</a:t>
            </a:r>
            <a:br>
              <a:rPr lang="en-GB" dirty="0" smtClean="0"/>
            </a:br>
            <a:endParaRPr lang="en-GB" dirty="0" smtClean="0"/>
          </a:p>
          <a:p>
            <a:pPr marL="0" indent="0">
              <a:buNone/>
            </a:pPr>
            <a:r>
              <a:rPr lang="en-GB" dirty="0" smtClean="0"/>
              <a:t/>
            </a:r>
            <a:br>
              <a:rPr lang="en-GB" dirty="0" smtClean="0"/>
            </a:br>
            <a:r>
              <a:rPr lang="en-GB" dirty="0" smtClean="0"/>
              <a:t>	- How many non-missing observations do we 	have in ‘event id’?:</a:t>
            </a:r>
          </a:p>
          <a:p>
            <a:endParaRPr lang="en-GB" dirty="0"/>
          </a:p>
          <a:p>
            <a:endParaRPr lang="en-GB" dirty="0" smtClean="0"/>
          </a:p>
          <a:p>
            <a:pPr marL="0" indent="0">
              <a:buNone/>
            </a:pPr>
            <a:r>
              <a:rPr lang="en-GB" dirty="0"/>
              <a:t>	</a:t>
            </a:r>
            <a:r>
              <a:rPr lang="en-GB" dirty="0" smtClean="0"/>
              <a:t>- Are any of the incident months greater than 12?:</a:t>
            </a:r>
          </a:p>
          <a:p>
            <a:pPr marL="0" indent="0">
              <a:buNone/>
            </a:pPr>
            <a:endParaRPr lang="en-GB" dirty="0" smtClean="0"/>
          </a:p>
          <a:p>
            <a:pPr marL="0" indent="0">
              <a:buNone/>
            </a:pPr>
            <a:endParaRPr lang="en-GB" dirty="0"/>
          </a:p>
          <a:p>
            <a:pPr marL="0" indent="0">
              <a:buNone/>
            </a:pPr>
            <a:r>
              <a:rPr lang="en-GB" dirty="0"/>
              <a:t>	</a:t>
            </a:r>
            <a:r>
              <a:rPr lang="en-GB" dirty="0" smtClean="0"/>
              <a:t>- Which observations involve North America?:</a:t>
            </a:r>
          </a:p>
        </p:txBody>
      </p:sp>
      <p:sp>
        <p:nvSpPr>
          <p:cNvPr id="5" name="TextBox 4"/>
          <p:cNvSpPr txBox="1"/>
          <p:nvPr/>
        </p:nvSpPr>
        <p:spPr>
          <a:xfrm>
            <a:off x="8855677" y="354228"/>
            <a:ext cx="3501080" cy="2585323"/>
          </a:xfrm>
          <a:prstGeom prst="rect">
            <a:avLst/>
          </a:prstGeom>
          <a:noFill/>
        </p:spPr>
        <p:txBody>
          <a:bodyPr wrap="square" rtlCol="0">
            <a:spAutoFit/>
          </a:bodyPr>
          <a:lstStyle/>
          <a:p>
            <a:r>
              <a:rPr lang="en-GB" dirty="0" smtClean="0"/>
              <a:t>Logical operators:</a:t>
            </a:r>
          </a:p>
          <a:p>
            <a:r>
              <a:rPr lang="en-GB" dirty="0" smtClean="0">
                <a:solidFill>
                  <a:schemeClr val="accent5">
                    <a:lumMod val="75000"/>
                  </a:schemeClr>
                </a:solidFill>
                <a:latin typeface="Agency FB" panose="020B0503020202020204" pitchFamily="34" charset="0"/>
              </a:rPr>
              <a:t>==</a:t>
            </a:r>
            <a:r>
              <a:rPr lang="en-GB" dirty="0" smtClean="0"/>
              <a:t> 	Is equal to</a:t>
            </a:r>
          </a:p>
          <a:p>
            <a:r>
              <a:rPr lang="en-GB" dirty="0" smtClean="0">
                <a:solidFill>
                  <a:schemeClr val="accent5">
                    <a:lumMod val="75000"/>
                  </a:schemeClr>
                </a:solidFill>
                <a:latin typeface="Agency FB" panose="020B0503020202020204" pitchFamily="34" charset="0"/>
              </a:rPr>
              <a:t>!=</a:t>
            </a:r>
            <a:r>
              <a:rPr lang="en-GB" dirty="0" smtClean="0"/>
              <a:t> 	Is not equal to</a:t>
            </a:r>
          </a:p>
          <a:p>
            <a:r>
              <a:rPr lang="en-GB" dirty="0" smtClean="0">
                <a:solidFill>
                  <a:schemeClr val="accent5">
                    <a:lumMod val="75000"/>
                  </a:schemeClr>
                </a:solidFill>
                <a:latin typeface="Agency FB" panose="020B0503020202020204" pitchFamily="34" charset="0"/>
              </a:rPr>
              <a:t>&gt;</a:t>
            </a:r>
            <a:r>
              <a:rPr lang="en-GB" dirty="0" smtClean="0"/>
              <a:t> 	Greater than</a:t>
            </a:r>
          </a:p>
          <a:p>
            <a:r>
              <a:rPr lang="en-GB" dirty="0" smtClean="0">
                <a:solidFill>
                  <a:schemeClr val="accent5">
                    <a:lumMod val="75000"/>
                  </a:schemeClr>
                </a:solidFill>
                <a:latin typeface="Agency FB" panose="020B0503020202020204" pitchFamily="34" charset="0"/>
              </a:rPr>
              <a:t>&lt;</a:t>
            </a:r>
            <a:r>
              <a:rPr lang="en-GB" dirty="0" smtClean="0"/>
              <a:t> 	Less than</a:t>
            </a:r>
          </a:p>
          <a:p>
            <a:r>
              <a:rPr lang="en-GB" dirty="0" smtClean="0">
                <a:solidFill>
                  <a:schemeClr val="accent5">
                    <a:lumMod val="75000"/>
                  </a:schemeClr>
                </a:solidFill>
                <a:latin typeface="Agency FB" panose="020B0503020202020204" pitchFamily="34" charset="0"/>
              </a:rPr>
              <a:t>&gt;=</a:t>
            </a:r>
            <a:r>
              <a:rPr lang="en-GB" dirty="0" smtClean="0"/>
              <a:t> 	Greater than or equal to</a:t>
            </a:r>
          </a:p>
          <a:p>
            <a:r>
              <a:rPr lang="en-GB" dirty="0" smtClean="0">
                <a:solidFill>
                  <a:schemeClr val="accent5">
                    <a:lumMod val="75000"/>
                  </a:schemeClr>
                </a:solidFill>
                <a:latin typeface="Agency FB" panose="020B0503020202020204" pitchFamily="34" charset="0"/>
              </a:rPr>
              <a:t>&lt;=</a:t>
            </a:r>
            <a:r>
              <a:rPr lang="en-GB" dirty="0" smtClean="0"/>
              <a:t> 	Less than or equal to</a:t>
            </a:r>
            <a:br>
              <a:rPr lang="en-GB" dirty="0" smtClean="0"/>
            </a:br>
            <a:r>
              <a:rPr lang="en-GB" dirty="0" smtClean="0">
                <a:solidFill>
                  <a:schemeClr val="accent5">
                    <a:lumMod val="75000"/>
                  </a:schemeClr>
                </a:solidFill>
                <a:latin typeface="Agency FB" panose="020B0503020202020204" pitchFamily="34" charset="0"/>
              </a:rPr>
              <a:t>is.na(X)</a:t>
            </a:r>
            <a:r>
              <a:rPr lang="en-GB" dirty="0" smtClean="0"/>
              <a:t> 	is a missing value</a:t>
            </a:r>
          </a:p>
          <a:p>
            <a:r>
              <a:rPr lang="en-GB" dirty="0" err="1">
                <a:solidFill>
                  <a:schemeClr val="accent5">
                    <a:lumMod val="75000"/>
                  </a:schemeClr>
                </a:solidFill>
                <a:latin typeface="Agency FB" panose="020B0503020202020204" pitchFamily="34" charset="0"/>
              </a:rPr>
              <a:t>i</a:t>
            </a:r>
            <a:r>
              <a:rPr lang="en-GB" dirty="0" err="1" smtClean="0">
                <a:solidFill>
                  <a:schemeClr val="accent5">
                    <a:lumMod val="75000"/>
                  </a:schemeClr>
                </a:solidFill>
                <a:latin typeface="Agency FB" panose="020B0503020202020204" pitchFamily="34" charset="0"/>
              </a:rPr>
              <a:t>s.null</a:t>
            </a:r>
            <a:r>
              <a:rPr lang="en-GB" dirty="0" smtClean="0">
                <a:solidFill>
                  <a:schemeClr val="accent5">
                    <a:lumMod val="75000"/>
                  </a:schemeClr>
                </a:solidFill>
                <a:latin typeface="Agency FB" panose="020B0503020202020204" pitchFamily="34" charset="0"/>
              </a:rPr>
              <a:t>(X)</a:t>
            </a:r>
            <a:r>
              <a:rPr lang="en-GB" dirty="0" smtClean="0"/>
              <a:t> 	Is a null value</a:t>
            </a:r>
            <a:endParaRPr lang="en-GB" dirty="0"/>
          </a:p>
        </p:txBody>
      </p:sp>
      <p:pic>
        <p:nvPicPr>
          <p:cNvPr id="2" name="Picture 1"/>
          <p:cNvPicPr>
            <a:picLocks noChangeAspect="1"/>
          </p:cNvPicPr>
          <p:nvPr/>
        </p:nvPicPr>
        <p:blipFill>
          <a:blip r:embed="rId2"/>
          <a:stretch>
            <a:fillRect/>
          </a:stretch>
        </p:blipFill>
        <p:spPr>
          <a:xfrm>
            <a:off x="1483967" y="2462518"/>
            <a:ext cx="2544904" cy="505610"/>
          </a:xfrm>
          <a:prstGeom prst="rect">
            <a:avLst/>
          </a:prstGeom>
        </p:spPr>
      </p:pic>
      <p:pic>
        <p:nvPicPr>
          <p:cNvPr id="4" name="Picture 3"/>
          <p:cNvPicPr>
            <a:picLocks noChangeAspect="1"/>
          </p:cNvPicPr>
          <p:nvPr/>
        </p:nvPicPr>
        <p:blipFill>
          <a:blip r:embed="rId3"/>
          <a:stretch>
            <a:fillRect/>
          </a:stretch>
        </p:blipFill>
        <p:spPr>
          <a:xfrm>
            <a:off x="1483967" y="3681099"/>
            <a:ext cx="2533477" cy="481827"/>
          </a:xfrm>
          <a:prstGeom prst="rect">
            <a:avLst/>
          </a:prstGeom>
        </p:spPr>
      </p:pic>
      <p:pic>
        <p:nvPicPr>
          <p:cNvPr id="9" name="Picture 8"/>
          <p:cNvPicPr>
            <a:picLocks noChangeAspect="1"/>
          </p:cNvPicPr>
          <p:nvPr/>
        </p:nvPicPr>
        <p:blipFill>
          <a:blip r:embed="rId4"/>
          <a:stretch>
            <a:fillRect/>
          </a:stretch>
        </p:blipFill>
        <p:spPr>
          <a:xfrm>
            <a:off x="1483967" y="4875897"/>
            <a:ext cx="7653158" cy="803008"/>
          </a:xfrm>
          <a:prstGeom prst="rect">
            <a:avLst/>
          </a:prstGeom>
        </p:spPr>
      </p:pic>
    </p:spTree>
    <p:extLst>
      <p:ext uri="{BB962C8B-B14F-4D97-AF65-F5344CB8AC3E}">
        <p14:creationId xmlns:p14="http://schemas.microsoft.com/office/powerpoint/2010/main" val="122680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3 – Combining functions</a:t>
            </a:r>
            <a:endParaRPr lang="en-GB" dirty="0"/>
          </a:p>
        </p:txBody>
      </p:sp>
      <p:sp>
        <p:nvSpPr>
          <p:cNvPr id="3" name="Content Placeholder 2"/>
          <p:cNvSpPr>
            <a:spLocks noGrp="1"/>
          </p:cNvSpPr>
          <p:nvPr>
            <p:ph idx="1"/>
          </p:nvPr>
        </p:nvSpPr>
        <p:spPr/>
        <p:txBody>
          <a:bodyPr/>
          <a:lstStyle/>
          <a:p>
            <a:pPr marL="0" indent="0">
              <a:buNone/>
            </a:pPr>
            <a:r>
              <a:rPr lang="en-GB" dirty="0" smtClean="0"/>
              <a:t>1. Work out how many terrorist incidents took place in Egypt.</a:t>
            </a:r>
            <a:br>
              <a:rPr lang="en-GB" dirty="0" smtClean="0"/>
            </a:br>
            <a:r>
              <a:rPr lang="en-GB" dirty="0" smtClean="0"/>
              <a:t>	- Hint: You may need to concatenate two functions.</a:t>
            </a:r>
            <a:endParaRPr lang="en-GB" dirty="0"/>
          </a:p>
        </p:txBody>
      </p:sp>
      <p:sp>
        <p:nvSpPr>
          <p:cNvPr id="4" name="Rectangle 3"/>
          <p:cNvSpPr/>
          <p:nvPr/>
        </p:nvSpPr>
        <p:spPr>
          <a:xfrm>
            <a:off x="666220" y="2832197"/>
            <a:ext cx="4423720" cy="1754326"/>
          </a:xfrm>
          <a:prstGeom prst="rect">
            <a:avLst/>
          </a:prstGeom>
        </p:spPr>
        <p:txBody>
          <a:bodyPr wrap="square">
            <a:spAutoFit/>
          </a:bodyPr>
          <a:lstStyle/>
          <a:p>
            <a:r>
              <a:rPr lang="en-GB" dirty="0"/>
              <a:t>- </a:t>
            </a:r>
            <a:r>
              <a:rPr lang="en-GB" dirty="0">
                <a:solidFill>
                  <a:schemeClr val="accent5">
                    <a:lumMod val="75000"/>
                  </a:schemeClr>
                </a:solidFill>
                <a:latin typeface="Agency FB" panose="020B0503020202020204" pitchFamily="34" charset="0"/>
              </a:rPr>
              <a:t>min(X)</a:t>
            </a:r>
            <a:r>
              <a:rPr lang="en-GB" dirty="0"/>
              <a:t> = Displays the minimum value.</a:t>
            </a:r>
          </a:p>
          <a:p>
            <a:r>
              <a:rPr lang="en-GB" dirty="0" smtClean="0"/>
              <a:t>- </a:t>
            </a:r>
            <a:r>
              <a:rPr lang="en-GB" dirty="0">
                <a:solidFill>
                  <a:schemeClr val="accent5">
                    <a:lumMod val="75000"/>
                  </a:schemeClr>
                </a:solidFill>
                <a:latin typeface="Agency FB" panose="020B0503020202020204" pitchFamily="34" charset="0"/>
              </a:rPr>
              <a:t>max(X) </a:t>
            </a:r>
            <a:r>
              <a:rPr lang="en-GB" dirty="0"/>
              <a:t>= Displays the maximum value.</a:t>
            </a:r>
          </a:p>
          <a:p>
            <a:r>
              <a:rPr lang="en-GB" dirty="0" smtClean="0"/>
              <a:t>- </a:t>
            </a:r>
            <a:r>
              <a:rPr lang="en-GB" dirty="0">
                <a:solidFill>
                  <a:schemeClr val="accent5">
                    <a:lumMod val="75000"/>
                  </a:schemeClr>
                </a:solidFill>
                <a:latin typeface="Agency FB" panose="020B0503020202020204" pitchFamily="34" charset="0"/>
              </a:rPr>
              <a:t>sum(X) </a:t>
            </a:r>
            <a:r>
              <a:rPr lang="en-GB" dirty="0"/>
              <a:t>= Sums the input data range.</a:t>
            </a:r>
          </a:p>
          <a:p>
            <a:r>
              <a:rPr lang="en-GB" dirty="0" smtClean="0"/>
              <a:t>- </a:t>
            </a:r>
            <a:r>
              <a:rPr lang="en-GB" dirty="0">
                <a:solidFill>
                  <a:schemeClr val="accent5">
                    <a:lumMod val="75000"/>
                  </a:schemeClr>
                </a:solidFill>
                <a:latin typeface="Agency FB" panose="020B0503020202020204" pitchFamily="34" charset="0"/>
              </a:rPr>
              <a:t>mean(X) </a:t>
            </a:r>
            <a:r>
              <a:rPr lang="en-GB" dirty="0"/>
              <a:t>= Provides the arithmetic mean of the input range. Similar </a:t>
            </a:r>
            <a:r>
              <a:rPr lang="en-GB" dirty="0" smtClean="0"/>
              <a:t>functions </a:t>
            </a:r>
            <a:r>
              <a:rPr lang="en-GB" dirty="0"/>
              <a:t>exist for the median, variance, </a:t>
            </a:r>
            <a:r>
              <a:rPr lang="en-GB" dirty="0" err="1"/>
              <a:t>std</a:t>
            </a:r>
            <a:r>
              <a:rPr lang="en-GB" dirty="0"/>
              <a:t> dev, etc</a:t>
            </a:r>
            <a:r>
              <a:rPr lang="en-GB" dirty="0" smtClean="0"/>
              <a:t>.</a:t>
            </a:r>
            <a:endParaRPr lang="en-GB" dirty="0"/>
          </a:p>
        </p:txBody>
      </p:sp>
      <p:sp>
        <p:nvSpPr>
          <p:cNvPr id="5" name="Rectangle 4"/>
          <p:cNvSpPr/>
          <p:nvPr/>
        </p:nvSpPr>
        <p:spPr>
          <a:xfrm>
            <a:off x="5378264" y="2825675"/>
            <a:ext cx="6096000" cy="1754326"/>
          </a:xfrm>
          <a:prstGeom prst="rect">
            <a:avLst/>
          </a:prstGeom>
        </p:spPr>
        <p:txBody>
          <a:bodyPr>
            <a:spAutoFit/>
          </a:bodyPr>
          <a:lstStyle/>
          <a:p>
            <a:r>
              <a:rPr lang="en-GB" dirty="0"/>
              <a:t>- </a:t>
            </a:r>
            <a:r>
              <a:rPr lang="en-GB" dirty="0">
                <a:solidFill>
                  <a:schemeClr val="accent5">
                    <a:lumMod val="75000"/>
                  </a:schemeClr>
                </a:solidFill>
                <a:latin typeface="Agency FB" panose="020B0503020202020204" pitchFamily="34" charset="0"/>
              </a:rPr>
              <a:t>unique(X) </a:t>
            </a:r>
            <a:r>
              <a:rPr lang="en-GB" dirty="0"/>
              <a:t>= Displays all of the different values for the input data 	range.</a:t>
            </a:r>
          </a:p>
          <a:p>
            <a:r>
              <a:rPr lang="en-GB" dirty="0" smtClean="0"/>
              <a:t>- </a:t>
            </a:r>
            <a:r>
              <a:rPr lang="en-GB" dirty="0">
                <a:solidFill>
                  <a:schemeClr val="accent5">
                    <a:lumMod val="75000"/>
                  </a:schemeClr>
                </a:solidFill>
                <a:latin typeface="Agency FB" panose="020B0503020202020204" pitchFamily="34" charset="0"/>
              </a:rPr>
              <a:t>length(X) </a:t>
            </a:r>
            <a:r>
              <a:rPr lang="en-GB" dirty="0"/>
              <a:t>= Returns the number of non-missing records </a:t>
            </a:r>
            <a:r>
              <a:rPr lang="en-GB" dirty="0" smtClean="0"/>
              <a:t>in a 	variable</a:t>
            </a:r>
            <a:r>
              <a:rPr lang="en-GB" dirty="0"/>
              <a:t>.</a:t>
            </a:r>
          </a:p>
          <a:p>
            <a:r>
              <a:rPr lang="en-GB" dirty="0" smtClean="0"/>
              <a:t>- </a:t>
            </a:r>
            <a:r>
              <a:rPr lang="en-GB" dirty="0">
                <a:solidFill>
                  <a:schemeClr val="accent5">
                    <a:lumMod val="75000"/>
                  </a:schemeClr>
                </a:solidFill>
                <a:latin typeface="Agency FB" panose="020B0503020202020204" pitchFamily="34" charset="0"/>
              </a:rPr>
              <a:t>which(X) </a:t>
            </a:r>
            <a:r>
              <a:rPr lang="en-GB" dirty="0"/>
              <a:t>= Returns the indices of elements that are </a:t>
            </a:r>
            <a:r>
              <a:rPr lang="en-GB" dirty="0">
                <a:latin typeface="Agency FB" panose="020B0503020202020204" pitchFamily="34" charset="0"/>
              </a:rPr>
              <a:t>TRUE</a:t>
            </a:r>
            <a:r>
              <a:rPr lang="en-GB" dirty="0"/>
              <a:t>, given a                    </a:t>
            </a:r>
            <a:r>
              <a:rPr lang="en-GB" dirty="0" smtClean="0"/>
              <a:t> 	criteria</a:t>
            </a:r>
            <a:endParaRPr lang="en-GB" dirty="0"/>
          </a:p>
        </p:txBody>
      </p:sp>
      <p:pic>
        <p:nvPicPr>
          <p:cNvPr id="6" name="Picture 5"/>
          <p:cNvPicPr>
            <a:picLocks noChangeAspect="1"/>
          </p:cNvPicPr>
          <p:nvPr/>
        </p:nvPicPr>
        <p:blipFill>
          <a:blip r:embed="rId2"/>
          <a:stretch>
            <a:fillRect/>
          </a:stretch>
        </p:blipFill>
        <p:spPr>
          <a:xfrm>
            <a:off x="796401" y="5558346"/>
            <a:ext cx="6525412" cy="618617"/>
          </a:xfrm>
          <a:prstGeom prst="rect">
            <a:avLst/>
          </a:prstGeom>
        </p:spPr>
      </p:pic>
      <p:sp>
        <p:nvSpPr>
          <p:cNvPr id="7" name="TextBox 6"/>
          <p:cNvSpPr txBox="1"/>
          <p:nvPr/>
        </p:nvSpPr>
        <p:spPr>
          <a:xfrm>
            <a:off x="796401" y="4895503"/>
            <a:ext cx="4163357" cy="523220"/>
          </a:xfrm>
          <a:prstGeom prst="rect">
            <a:avLst/>
          </a:prstGeom>
          <a:noFill/>
        </p:spPr>
        <p:txBody>
          <a:bodyPr wrap="square" rtlCol="0">
            <a:spAutoFit/>
          </a:bodyPr>
          <a:lstStyle/>
          <a:p>
            <a:r>
              <a:rPr lang="en-GB" sz="2800" dirty="0" smtClean="0"/>
              <a:t>Answer:</a:t>
            </a:r>
            <a:endParaRPr lang="en-GB" sz="2800" dirty="0"/>
          </a:p>
        </p:txBody>
      </p:sp>
    </p:spTree>
    <p:extLst>
      <p:ext uri="{BB962C8B-B14F-4D97-AF65-F5344CB8AC3E}">
        <p14:creationId xmlns:p14="http://schemas.microsoft.com/office/powerpoint/2010/main" val="25455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4 – Bringing the basics together</a:t>
            </a:r>
            <a:endParaRPr lang="en-GB" dirty="0"/>
          </a:p>
        </p:txBody>
      </p:sp>
      <p:sp>
        <p:nvSpPr>
          <p:cNvPr id="3" name="Content Placeholder 2"/>
          <p:cNvSpPr>
            <a:spLocks noGrp="1"/>
          </p:cNvSpPr>
          <p:nvPr>
            <p:ph idx="1"/>
          </p:nvPr>
        </p:nvSpPr>
        <p:spPr>
          <a:xfrm>
            <a:off x="838200" y="1690688"/>
            <a:ext cx="10515600" cy="4351338"/>
          </a:xfrm>
        </p:spPr>
        <p:txBody>
          <a:bodyPr/>
          <a:lstStyle/>
          <a:p>
            <a:pPr marL="0" indent="0">
              <a:buNone/>
            </a:pPr>
            <a:r>
              <a:rPr lang="en-GB" dirty="0" smtClean="0"/>
              <a:t>1. Calculate the percentage of successful incidents and the percentage of unsuccessful incidents in the data set. </a:t>
            </a:r>
            <a:endParaRPr lang="en-GB" dirty="0"/>
          </a:p>
        </p:txBody>
      </p:sp>
      <p:pic>
        <p:nvPicPr>
          <p:cNvPr id="5" name="Picture 4"/>
          <p:cNvPicPr>
            <a:picLocks noChangeAspect="1"/>
          </p:cNvPicPr>
          <p:nvPr/>
        </p:nvPicPr>
        <p:blipFill>
          <a:blip r:embed="rId2"/>
          <a:stretch>
            <a:fillRect/>
          </a:stretch>
        </p:blipFill>
        <p:spPr>
          <a:xfrm>
            <a:off x="838200" y="3926132"/>
            <a:ext cx="11376255" cy="1680583"/>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227221" y="2682506"/>
                <a:ext cx="8361947" cy="6674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𝑝𝑒𝑟𝑐𝑒𝑛𝑡𝑎𝑔𝑒</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𝑇𝑜𝑡𝑎𝑙</m:t>
                          </m:r>
                          <m:r>
                            <a:rPr lang="en-GB" b="0" i="1" smtClean="0">
                              <a:latin typeface="Cambria Math" panose="02040503050406030204" pitchFamily="18" charset="0"/>
                            </a:rPr>
                            <m:t> </m:t>
                          </m:r>
                          <m:r>
                            <a:rPr lang="en-GB" b="0" i="1" smtClean="0">
                              <a:latin typeface="Cambria Math" panose="02040503050406030204" pitchFamily="18" charset="0"/>
                            </a:rPr>
                            <m:t>𝑛𝑢𝑚𝑏𝑒𝑟</m:t>
                          </m:r>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𝑜𝑏𝑠𝑒𝑟𝑣𝑎𝑡𝑖𝑜𝑛𝑠</m:t>
                          </m:r>
                          <m:r>
                            <a:rPr lang="en-GB" b="0" i="1" smtClean="0">
                              <a:latin typeface="Cambria Math" panose="02040503050406030204" pitchFamily="18" charset="0"/>
                            </a:rPr>
                            <m:t> </m:t>
                          </m:r>
                          <m:r>
                            <a:rPr lang="en-GB" b="0" i="1" smtClean="0">
                              <a:latin typeface="Cambria Math" panose="02040503050406030204" pitchFamily="18" charset="0"/>
                            </a:rPr>
                            <m:t>𝑡h𝑎𝑡</m:t>
                          </m:r>
                          <m:r>
                            <a:rPr lang="en-GB" b="0" i="1" smtClean="0">
                              <a:latin typeface="Cambria Math" panose="02040503050406030204" pitchFamily="18" charset="0"/>
                            </a:rPr>
                            <m:t> </m:t>
                          </m:r>
                          <m:r>
                            <a:rPr lang="en-GB" b="0" i="1" smtClean="0">
                              <a:latin typeface="Cambria Math" panose="02040503050406030204" pitchFamily="18" charset="0"/>
                            </a:rPr>
                            <m:t>𝑓𝑢𝑙𝑓𝑖𝑙</m:t>
                          </m:r>
                          <m:r>
                            <a:rPr lang="en-GB" b="0" i="1" smtClean="0">
                              <a:latin typeface="Cambria Math" panose="02040503050406030204" pitchFamily="18" charset="0"/>
                            </a:rPr>
                            <m:t> </m:t>
                          </m:r>
                          <m:r>
                            <a:rPr lang="en-GB" b="0" i="1" smtClean="0">
                              <a:latin typeface="Cambria Math" panose="02040503050406030204" pitchFamily="18" charset="0"/>
                            </a:rPr>
                            <m:t>𝑐𝑟𝑖𝑡𝑒𝑟𝑖𝑎</m:t>
                          </m:r>
                        </m:num>
                        <m:den>
                          <m:r>
                            <a:rPr lang="en-GB" b="0" i="1" smtClean="0">
                              <a:latin typeface="Cambria Math" panose="02040503050406030204" pitchFamily="18" charset="0"/>
                            </a:rPr>
                            <m:t>𝑇𝑜𝑡𝑎𝑙</m:t>
                          </m:r>
                          <m:r>
                            <a:rPr lang="en-GB" b="0" i="1" smtClean="0">
                              <a:latin typeface="Cambria Math" panose="02040503050406030204" pitchFamily="18" charset="0"/>
                            </a:rPr>
                            <m:t> </m:t>
                          </m:r>
                          <m:r>
                            <a:rPr lang="en-GB" b="0" i="1" smtClean="0">
                              <a:latin typeface="Cambria Math" panose="02040503050406030204" pitchFamily="18" charset="0"/>
                            </a:rPr>
                            <m:t>𝑛𝑢𝑚𝑏𝑒𝑟</m:t>
                          </m:r>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𝑜𝑏𝑠𝑒𝑟𝑣𝑎𝑡𝑖𝑜𝑛𝑠</m:t>
                          </m:r>
                        </m:den>
                      </m:f>
                      <m:r>
                        <a:rPr lang="en-GB" b="0" i="1" smtClean="0">
                          <a:latin typeface="Cambria Math" panose="02040503050406030204" pitchFamily="18" charset="0"/>
                        </a:rPr>
                        <m:t>∗100</m:t>
                      </m:r>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1227221" y="2682506"/>
                <a:ext cx="8361947" cy="667490"/>
              </a:xfrm>
              <a:prstGeom prst="rect">
                <a:avLst/>
              </a:prstGeom>
              <a:blipFill rotWithShape="0">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72370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3453" y="1207660"/>
            <a:ext cx="10515600" cy="659998"/>
          </a:xfrm>
        </p:spPr>
        <p:txBody>
          <a:bodyPr>
            <a:noAutofit/>
          </a:bodyPr>
          <a:lstStyle/>
          <a:p>
            <a:r>
              <a:rPr lang="en-GB" sz="2000" dirty="0" smtClean="0"/>
              <a:t>Sometimes, you’ll want to look at a subset of the entire </a:t>
            </a:r>
            <a:r>
              <a:rPr lang="en-GB" sz="2000" dirty="0" err="1" smtClean="0"/>
              <a:t>dataframe</a:t>
            </a:r>
            <a:r>
              <a:rPr lang="en-GB" sz="2000" dirty="0" smtClean="0"/>
              <a:t>.</a:t>
            </a:r>
          </a:p>
          <a:p>
            <a:r>
              <a:rPr lang="en-GB" sz="2000" dirty="0" smtClean="0"/>
              <a:t>R’s subset function creates a new </a:t>
            </a:r>
            <a:r>
              <a:rPr lang="en-GB" sz="2000" dirty="0" err="1" smtClean="0"/>
              <a:t>dataframe</a:t>
            </a:r>
            <a:r>
              <a:rPr lang="en-GB" sz="2000" dirty="0" smtClean="0"/>
              <a:t>, which is a subset of the entire </a:t>
            </a:r>
            <a:r>
              <a:rPr lang="en-GB" sz="2000" dirty="0" err="1" smtClean="0"/>
              <a:t>dataframe</a:t>
            </a:r>
            <a:r>
              <a:rPr lang="en-GB" sz="2000" dirty="0" smtClean="0"/>
              <a:t>, in accordance with the conditions you specify.</a:t>
            </a:r>
          </a:p>
          <a:p>
            <a:r>
              <a:rPr lang="en-GB" sz="2000" dirty="0" smtClean="0"/>
              <a:t>For example, if we wanted to look at the GTD data just for Russia:</a:t>
            </a:r>
            <a:endParaRPr lang="en-GB" sz="2000" dirty="0"/>
          </a:p>
        </p:txBody>
      </p:sp>
      <p:pic>
        <p:nvPicPr>
          <p:cNvPr id="4" name="Picture 3"/>
          <p:cNvPicPr>
            <a:picLocks noChangeAspect="1"/>
          </p:cNvPicPr>
          <p:nvPr/>
        </p:nvPicPr>
        <p:blipFill>
          <a:blip r:embed="rId2"/>
          <a:stretch>
            <a:fillRect/>
          </a:stretch>
        </p:blipFill>
        <p:spPr>
          <a:xfrm>
            <a:off x="1119524" y="2738623"/>
            <a:ext cx="8271745" cy="386366"/>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578715815"/>
              </p:ext>
            </p:extLst>
          </p:nvPr>
        </p:nvGraphicFramePr>
        <p:xfrm>
          <a:off x="827410" y="3520531"/>
          <a:ext cx="4308720" cy="2966720"/>
        </p:xfrm>
        <a:graphic>
          <a:graphicData uri="http://schemas.openxmlformats.org/drawingml/2006/table">
            <a:tbl>
              <a:tblPr firstRow="1" bandRow="1">
                <a:tableStyleId>{5C22544A-7EE6-4342-B048-85BDC9FD1C3A}</a:tableStyleId>
              </a:tblPr>
              <a:tblGrid>
                <a:gridCol w="1077180"/>
                <a:gridCol w="1077180"/>
                <a:gridCol w="1077180"/>
                <a:gridCol w="1077180"/>
              </a:tblGrid>
              <a:tr h="370840">
                <a:tc>
                  <a:txBody>
                    <a:bodyPr/>
                    <a:lstStyle/>
                    <a:p>
                      <a:r>
                        <a:rPr lang="en-GB" dirty="0" smtClean="0"/>
                        <a:t>country</a:t>
                      </a:r>
                      <a:endParaRPr lang="en-GB" dirty="0"/>
                    </a:p>
                  </a:txBody>
                  <a:tcPr/>
                </a:tc>
                <a:tc>
                  <a:txBody>
                    <a:bodyPr/>
                    <a:lstStyle/>
                    <a:p>
                      <a:r>
                        <a:rPr lang="en-GB" dirty="0" smtClean="0"/>
                        <a:t>var2</a:t>
                      </a:r>
                      <a:endParaRPr lang="en-GB" dirty="0"/>
                    </a:p>
                  </a:txBody>
                  <a:tcPr/>
                </a:tc>
                <a:tc>
                  <a:txBody>
                    <a:bodyPr/>
                    <a:lstStyle/>
                    <a:p>
                      <a:r>
                        <a:rPr lang="en-GB" dirty="0" smtClean="0"/>
                        <a:t>var3</a:t>
                      </a:r>
                      <a:endParaRPr lang="en-GB" dirty="0"/>
                    </a:p>
                  </a:txBody>
                  <a:tcPr/>
                </a:tc>
                <a:tc>
                  <a:txBody>
                    <a:bodyPr/>
                    <a:lstStyle/>
                    <a:p>
                      <a:r>
                        <a:rPr lang="en-GB" dirty="0" smtClean="0"/>
                        <a:t>var4</a:t>
                      </a:r>
                      <a:endParaRPr lang="en-GB" dirty="0"/>
                    </a:p>
                  </a:txBody>
                  <a:tcPr/>
                </a:tc>
              </a:tr>
              <a:tr h="370840">
                <a:tc>
                  <a:txBody>
                    <a:bodyPr/>
                    <a:lstStyle/>
                    <a:p>
                      <a:r>
                        <a:rPr lang="en-GB" dirty="0" smtClean="0"/>
                        <a:t>Romania</a:t>
                      </a:r>
                      <a:endParaRPr lang="en-GB" dirty="0"/>
                    </a:p>
                  </a:txBody>
                  <a:tcPr/>
                </a:tc>
                <a:tc>
                  <a:txBody>
                    <a:bodyPr/>
                    <a:lstStyle/>
                    <a:p>
                      <a:r>
                        <a:rPr lang="en-GB" dirty="0" smtClean="0"/>
                        <a:t>123</a:t>
                      </a:r>
                      <a:endParaRPr lang="en-GB" dirty="0"/>
                    </a:p>
                  </a:txBody>
                  <a:tcPr/>
                </a:tc>
                <a:tc>
                  <a:txBody>
                    <a:bodyPr/>
                    <a:lstStyle/>
                    <a:p>
                      <a:r>
                        <a:rPr lang="en-GB" dirty="0" smtClean="0"/>
                        <a:t>312</a:t>
                      </a:r>
                      <a:endParaRPr lang="en-GB" dirty="0"/>
                    </a:p>
                  </a:txBody>
                  <a:tcPr/>
                </a:tc>
                <a:tc>
                  <a:txBody>
                    <a:bodyPr/>
                    <a:lstStyle/>
                    <a:p>
                      <a:r>
                        <a:rPr lang="en-GB" dirty="0" smtClean="0"/>
                        <a:t>798</a:t>
                      </a:r>
                      <a:endParaRPr lang="en-GB" dirty="0"/>
                    </a:p>
                  </a:txBody>
                  <a:tcPr/>
                </a:tc>
              </a:tr>
              <a:tr h="370840">
                <a:tc>
                  <a:txBody>
                    <a:bodyPr/>
                    <a:lstStyle/>
                    <a:p>
                      <a:r>
                        <a:rPr lang="en-GB" dirty="0" smtClean="0"/>
                        <a:t>Romania</a:t>
                      </a:r>
                      <a:endParaRPr lang="en-GB" dirty="0"/>
                    </a:p>
                  </a:txBody>
                  <a:tcPr/>
                </a:tc>
                <a:tc>
                  <a:txBody>
                    <a:bodyPr/>
                    <a:lstStyle/>
                    <a:p>
                      <a:r>
                        <a:rPr lang="en-GB" dirty="0" smtClean="0"/>
                        <a:t>536</a:t>
                      </a:r>
                      <a:endParaRPr lang="en-GB" dirty="0"/>
                    </a:p>
                  </a:txBody>
                  <a:tcPr/>
                </a:tc>
                <a:tc>
                  <a:txBody>
                    <a:bodyPr/>
                    <a:lstStyle/>
                    <a:p>
                      <a:r>
                        <a:rPr lang="en-GB" dirty="0" smtClean="0"/>
                        <a:t>123</a:t>
                      </a:r>
                      <a:endParaRPr lang="en-GB" dirty="0"/>
                    </a:p>
                  </a:txBody>
                  <a:tcPr/>
                </a:tc>
                <a:tc>
                  <a:txBody>
                    <a:bodyPr/>
                    <a:lstStyle/>
                    <a:p>
                      <a:r>
                        <a:rPr lang="en-GB" dirty="0" smtClean="0"/>
                        <a:t>753</a:t>
                      </a:r>
                      <a:endParaRPr lang="en-GB" dirty="0"/>
                    </a:p>
                  </a:txBody>
                  <a:tcPr/>
                </a:tc>
              </a:tr>
              <a:tr h="370840">
                <a:tc>
                  <a:txBody>
                    <a:bodyPr/>
                    <a:lstStyle/>
                    <a:p>
                      <a:r>
                        <a:rPr lang="en-GB" dirty="0" smtClean="0"/>
                        <a:t>Russia</a:t>
                      </a:r>
                      <a:endParaRPr lang="en-GB" dirty="0"/>
                    </a:p>
                  </a:txBody>
                  <a:tcPr/>
                </a:tc>
                <a:tc>
                  <a:txBody>
                    <a:bodyPr/>
                    <a:lstStyle/>
                    <a:p>
                      <a:r>
                        <a:rPr lang="en-GB" dirty="0" smtClean="0"/>
                        <a:t>545</a:t>
                      </a:r>
                      <a:endParaRPr lang="en-GB" dirty="0"/>
                    </a:p>
                  </a:txBody>
                  <a:tcPr/>
                </a:tc>
                <a:tc>
                  <a:txBody>
                    <a:bodyPr/>
                    <a:lstStyle/>
                    <a:p>
                      <a:r>
                        <a:rPr lang="en-GB" dirty="0" smtClean="0"/>
                        <a:t>654</a:t>
                      </a:r>
                      <a:endParaRPr lang="en-GB" dirty="0"/>
                    </a:p>
                  </a:txBody>
                  <a:tcPr/>
                </a:tc>
                <a:tc>
                  <a:txBody>
                    <a:bodyPr/>
                    <a:lstStyle/>
                    <a:p>
                      <a:r>
                        <a:rPr lang="en-GB" dirty="0" smtClean="0"/>
                        <a:t>951</a:t>
                      </a:r>
                      <a:endParaRPr lang="en-GB" dirty="0"/>
                    </a:p>
                  </a:txBody>
                  <a:tcPr/>
                </a:tc>
              </a:tr>
              <a:tr h="370840">
                <a:tc>
                  <a:txBody>
                    <a:bodyPr/>
                    <a:lstStyle/>
                    <a:p>
                      <a:r>
                        <a:rPr lang="en-GB" dirty="0" smtClean="0"/>
                        <a:t>Russia</a:t>
                      </a:r>
                      <a:endParaRPr lang="en-GB" dirty="0"/>
                    </a:p>
                  </a:txBody>
                  <a:tcPr/>
                </a:tc>
                <a:tc>
                  <a:txBody>
                    <a:bodyPr/>
                    <a:lstStyle/>
                    <a:p>
                      <a:r>
                        <a:rPr lang="en-GB" dirty="0" smtClean="0"/>
                        <a:t>666</a:t>
                      </a:r>
                      <a:endParaRPr lang="en-GB" dirty="0"/>
                    </a:p>
                  </a:txBody>
                  <a:tcPr/>
                </a:tc>
                <a:tc>
                  <a:txBody>
                    <a:bodyPr/>
                    <a:lstStyle/>
                    <a:p>
                      <a:r>
                        <a:rPr lang="en-GB" dirty="0" smtClean="0"/>
                        <a:t>456</a:t>
                      </a:r>
                      <a:endParaRPr lang="en-GB" dirty="0"/>
                    </a:p>
                  </a:txBody>
                  <a:tcPr/>
                </a:tc>
                <a:tc>
                  <a:txBody>
                    <a:bodyPr/>
                    <a:lstStyle/>
                    <a:p>
                      <a:r>
                        <a:rPr lang="en-GB" dirty="0" smtClean="0"/>
                        <a:t>645</a:t>
                      </a:r>
                      <a:endParaRPr lang="en-GB" dirty="0"/>
                    </a:p>
                  </a:txBody>
                  <a:tcPr/>
                </a:tc>
              </a:tr>
              <a:tr h="370840">
                <a:tc>
                  <a:txBody>
                    <a:bodyPr/>
                    <a:lstStyle/>
                    <a:p>
                      <a:r>
                        <a:rPr lang="en-GB" dirty="0" smtClean="0"/>
                        <a:t>Russia</a:t>
                      </a:r>
                      <a:endParaRPr lang="en-GB" dirty="0"/>
                    </a:p>
                  </a:txBody>
                  <a:tcPr/>
                </a:tc>
                <a:tc>
                  <a:txBody>
                    <a:bodyPr/>
                    <a:lstStyle/>
                    <a:p>
                      <a:r>
                        <a:rPr lang="en-GB" dirty="0" smtClean="0"/>
                        <a:t>896</a:t>
                      </a:r>
                      <a:endParaRPr lang="en-GB" dirty="0"/>
                    </a:p>
                  </a:txBody>
                  <a:tcPr/>
                </a:tc>
                <a:tc>
                  <a:txBody>
                    <a:bodyPr/>
                    <a:lstStyle/>
                    <a:p>
                      <a:r>
                        <a:rPr lang="en-GB" dirty="0" smtClean="0"/>
                        <a:t>897</a:t>
                      </a:r>
                      <a:endParaRPr lang="en-GB" dirty="0"/>
                    </a:p>
                  </a:txBody>
                  <a:tcPr/>
                </a:tc>
                <a:tc>
                  <a:txBody>
                    <a:bodyPr/>
                    <a:lstStyle/>
                    <a:p>
                      <a:r>
                        <a:rPr lang="en-GB" dirty="0" smtClean="0"/>
                        <a:t>289</a:t>
                      </a:r>
                      <a:endParaRPr lang="en-GB" dirty="0"/>
                    </a:p>
                  </a:txBody>
                  <a:tcPr/>
                </a:tc>
              </a:tr>
              <a:tr h="370840">
                <a:tc>
                  <a:txBody>
                    <a:bodyPr/>
                    <a:lstStyle/>
                    <a:p>
                      <a:r>
                        <a:rPr lang="en-GB" dirty="0" smtClean="0"/>
                        <a:t>Rwanda</a:t>
                      </a:r>
                      <a:endParaRPr lang="en-GB" dirty="0"/>
                    </a:p>
                  </a:txBody>
                  <a:tcPr/>
                </a:tc>
                <a:tc>
                  <a:txBody>
                    <a:bodyPr/>
                    <a:lstStyle/>
                    <a:p>
                      <a:r>
                        <a:rPr lang="en-GB" dirty="0" smtClean="0"/>
                        <a:t>235</a:t>
                      </a:r>
                      <a:endParaRPr lang="en-GB" dirty="0"/>
                    </a:p>
                  </a:txBody>
                  <a:tcPr/>
                </a:tc>
                <a:tc>
                  <a:txBody>
                    <a:bodyPr/>
                    <a:lstStyle/>
                    <a:p>
                      <a:r>
                        <a:rPr lang="en-GB" dirty="0" smtClean="0"/>
                        <a:t>448</a:t>
                      </a:r>
                      <a:endParaRPr lang="en-GB" dirty="0"/>
                    </a:p>
                  </a:txBody>
                  <a:tcPr/>
                </a:tc>
                <a:tc>
                  <a:txBody>
                    <a:bodyPr/>
                    <a:lstStyle/>
                    <a:p>
                      <a:r>
                        <a:rPr lang="en-GB" dirty="0" smtClean="0"/>
                        <a:t>143</a:t>
                      </a:r>
                      <a:endParaRPr lang="en-GB" dirty="0"/>
                    </a:p>
                  </a:txBody>
                  <a:tcPr/>
                </a:tc>
              </a:tr>
              <a:tr h="370840">
                <a:tc>
                  <a:txBody>
                    <a:bodyPr/>
                    <a:lstStyle/>
                    <a:p>
                      <a:r>
                        <a:rPr lang="en-GB" dirty="0" smtClean="0"/>
                        <a:t>Rwanda</a:t>
                      </a:r>
                      <a:endParaRPr lang="en-GB" dirty="0"/>
                    </a:p>
                  </a:txBody>
                  <a:tcPr/>
                </a:tc>
                <a:tc>
                  <a:txBody>
                    <a:bodyPr/>
                    <a:lstStyle/>
                    <a:p>
                      <a:r>
                        <a:rPr lang="en-GB" dirty="0" smtClean="0"/>
                        <a:t>232</a:t>
                      </a:r>
                      <a:endParaRPr lang="en-GB" dirty="0"/>
                    </a:p>
                  </a:txBody>
                  <a:tcPr/>
                </a:tc>
                <a:tc>
                  <a:txBody>
                    <a:bodyPr/>
                    <a:lstStyle/>
                    <a:p>
                      <a:r>
                        <a:rPr lang="en-GB" dirty="0" smtClean="0"/>
                        <a:t>556</a:t>
                      </a:r>
                      <a:endParaRPr lang="en-GB" dirty="0"/>
                    </a:p>
                  </a:txBody>
                  <a:tcPr/>
                </a:tc>
                <a:tc>
                  <a:txBody>
                    <a:bodyPr/>
                    <a:lstStyle/>
                    <a:p>
                      <a:r>
                        <a:rPr lang="en-GB" dirty="0" smtClean="0"/>
                        <a:t>561</a:t>
                      </a:r>
                      <a:endParaRPr lang="en-GB"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456812989"/>
              </p:ext>
            </p:extLst>
          </p:nvPr>
        </p:nvGraphicFramePr>
        <p:xfrm>
          <a:off x="6686376" y="3841808"/>
          <a:ext cx="4739504" cy="2023533"/>
        </p:xfrm>
        <a:graphic>
          <a:graphicData uri="http://schemas.openxmlformats.org/drawingml/2006/table">
            <a:tbl>
              <a:tblPr firstRow="1" bandRow="1">
                <a:tableStyleId>{5C22544A-7EE6-4342-B048-85BDC9FD1C3A}</a:tableStyleId>
              </a:tblPr>
              <a:tblGrid>
                <a:gridCol w="1184876"/>
                <a:gridCol w="1184876"/>
                <a:gridCol w="1184876"/>
                <a:gridCol w="1184876"/>
              </a:tblGrid>
              <a:tr h="492459">
                <a:tc>
                  <a:txBody>
                    <a:bodyPr/>
                    <a:lstStyle/>
                    <a:p>
                      <a:r>
                        <a:rPr lang="en-GB" dirty="0" smtClean="0"/>
                        <a:t>Country</a:t>
                      </a:r>
                      <a:endParaRPr lang="en-GB" dirty="0"/>
                    </a:p>
                  </a:txBody>
                  <a:tcPr/>
                </a:tc>
                <a:tc>
                  <a:txBody>
                    <a:bodyPr/>
                    <a:lstStyle/>
                    <a:p>
                      <a:r>
                        <a:rPr lang="en-GB" dirty="0" smtClean="0"/>
                        <a:t>Var2</a:t>
                      </a:r>
                      <a:endParaRPr lang="en-GB" dirty="0"/>
                    </a:p>
                  </a:txBody>
                  <a:tcPr/>
                </a:tc>
                <a:tc>
                  <a:txBody>
                    <a:bodyPr/>
                    <a:lstStyle/>
                    <a:p>
                      <a:r>
                        <a:rPr lang="en-GB" dirty="0" smtClean="0"/>
                        <a:t>Var3</a:t>
                      </a:r>
                      <a:endParaRPr lang="en-GB" dirty="0"/>
                    </a:p>
                  </a:txBody>
                  <a:tcPr/>
                </a:tc>
                <a:tc>
                  <a:txBody>
                    <a:bodyPr/>
                    <a:lstStyle/>
                    <a:p>
                      <a:r>
                        <a:rPr lang="en-GB" dirty="0" smtClean="0"/>
                        <a:t>Var4</a:t>
                      </a:r>
                      <a:endParaRPr lang="en-GB" dirty="0"/>
                    </a:p>
                  </a:txBody>
                  <a:tcPr/>
                </a:tc>
              </a:tr>
              <a:tr h="510358">
                <a:tc>
                  <a:txBody>
                    <a:bodyPr/>
                    <a:lstStyle/>
                    <a:p>
                      <a:r>
                        <a:rPr lang="en-GB" dirty="0" smtClean="0"/>
                        <a:t>Russia</a:t>
                      </a:r>
                      <a:endParaRPr lang="en-GB" dirty="0"/>
                    </a:p>
                  </a:txBody>
                  <a:tcPr/>
                </a:tc>
                <a:tc>
                  <a:txBody>
                    <a:bodyPr/>
                    <a:lstStyle/>
                    <a:p>
                      <a:r>
                        <a:rPr lang="en-GB" dirty="0" smtClean="0"/>
                        <a:t>454</a:t>
                      </a:r>
                      <a:endParaRPr lang="en-GB" dirty="0"/>
                    </a:p>
                  </a:txBody>
                  <a:tcPr/>
                </a:tc>
                <a:tc>
                  <a:txBody>
                    <a:bodyPr/>
                    <a:lstStyle/>
                    <a:p>
                      <a:r>
                        <a:rPr lang="en-GB" dirty="0" smtClean="0"/>
                        <a:t>654</a:t>
                      </a:r>
                      <a:endParaRPr lang="en-GB" dirty="0"/>
                    </a:p>
                  </a:txBody>
                  <a:tcPr/>
                </a:tc>
                <a:tc>
                  <a:txBody>
                    <a:bodyPr/>
                    <a:lstStyle/>
                    <a:p>
                      <a:r>
                        <a:rPr lang="en-GB" dirty="0" smtClean="0"/>
                        <a:t>951</a:t>
                      </a:r>
                      <a:endParaRPr lang="en-GB" dirty="0"/>
                    </a:p>
                  </a:txBody>
                  <a:tcPr/>
                </a:tc>
              </a:tr>
              <a:tr h="510358">
                <a:tc>
                  <a:txBody>
                    <a:bodyPr/>
                    <a:lstStyle/>
                    <a:p>
                      <a:r>
                        <a:rPr lang="en-GB" dirty="0" smtClean="0"/>
                        <a:t>Russia</a:t>
                      </a:r>
                      <a:endParaRPr lang="en-GB" dirty="0"/>
                    </a:p>
                  </a:txBody>
                  <a:tcPr/>
                </a:tc>
                <a:tc>
                  <a:txBody>
                    <a:bodyPr/>
                    <a:lstStyle/>
                    <a:p>
                      <a:r>
                        <a:rPr lang="en-GB" dirty="0" smtClean="0"/>
                        <a:t>666</a:t>
                      </a:r>
                      <a:endParaRPr lang="en-GB" dirty="0"/>
                    </a:p>
                  </a:txBody>
                  <a:tcPr/>
                </a:tc>
                <a:tc>
                  <a:txBody>
                    <a:bodyPr/>
                    <a:lstStyle/>
                    <a:p>
                      <a:r>
                        <a:rPr lang="en-GB" dirty="0" smtClean="0"/>
                        <a:t>456</a:t>
                      </a:r>
                      <a:endParaRPr lang="en-GB" dirty="0"/>
                    </a:p>
                  </a:txBody>
                  <a:tcPr/>
                </a:tc>
                <a:tc>
                  <a:txBody>
                    <a:bodyPr/>
                    <a:lstStyle/>
                    <a:p>
                      <a:r>
                        <a:rPr lang="en-GB" dirty="0" smtClean="0"/>
                        <a:t>645</a:t>
                      </a:r>
                      <a:endParaRPr lang="en-GB" dirty="0"/>
                    </a:p>
                  </a:txBody>
                  <a:tcPr/>
                </a:tc>
              </a:tr>
              <a:tr h="510358">
                <a:tc>
                  <a:txBody>
                    <a:bodyPr/>
                    <a:lstStyle/>
                    <a:p>
                      <a:r>
                        <a:rPr lang="en-GB" dirty="0" smtClean="0"/>
                        <a:t>Russia</a:t>
                      </a:r>
                      <a:endParaRPr lang="en-GB" dirty="0"/>
                    </a:p>
                  </a:txBody>
                  <a:tcPr/>
                </a:tc>
                <a:tc>
                  <a:txBody>
                    <a:bodyPr/>
                    <a:lstStyle/>
                    <a:p>
                      <a:r>
                        <a:rPr lang="en-GB" dirty="0" smtClean="0"/>
                        <a:t>896</a:t>
                      </a:r>
                      <a:endParaRPr lang="en-GB" dirty="0"/>
                    </a:p>
                  </a:txBody>
                  <a:tcPr/>
                </a:tc>
                <a:tc>
                  <a:txBody>
                    <a:bodyPr/>
                    <a:lstStyle/>
                    <a:p>
                      <a:r>
                        <a:rPr lang="en-GB" dirty="0" smtClean="0"/>
                        <a:t>897</a:t>
                      </a:r>
                      <a:endParaRPr lang="en-GB" dirty="0"/>
                    </a:p>
                  </a:txBody>
                  <a:tcPr/>
                </a:tc>
                <a:tc>
                  <a:txBody>
                    <a:bodyPr/>
                    <a:lstStyle/>
                    <a:p>
                      <a:r>
                        <a:rPr lang="en-GB" dirty="0" smtClean="0"/>
                        <a:t>289</a:t>
                      </a:r>
                      <a:endParaRPr lang="en-GB" dirty="0"/>
                    </a:p>
                  </a:txBody>
                  <a:tcPr/>
                </a:tc>
              </a:tr>
            </a:tbl>
          </a:graphicData>
        </a:graphic>
      </p:graphicFrame>
      <p:cxnSp>
        <p:nvCxnSpPr>
          <p:cNvPr id="13" name="Straight Connector 12"/>
          <p:cNvCxnSpPr/>
          <p:nvPr/>
        </p:nvCxnSpPr>
        <p:spPr>
          <a:xfrm flipH="1">
            <a:off x="5136130" y="3841808"/>
            <a:ext cx="1550246" cy="79609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827410" y="4637903"/>
            <a:ext cx="430872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27410" y="4637904"/>
            <a:ext cx="0" cy="11173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827411" y="5755276"/>
            <a:ext cx="430871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5136130" y="5755275"/>
            <a:ext cx="1651848" cy="11006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582827" y="100701"/>
            <a:ext cx="10515600" cy="1325563"/>
          </a:xfrm>
        </p:spPr>
        <p:txBody>
          <a:bodyPr/>
          <a:lstStyle/>
          <a:p>
            <a:r>
              <a:rPr lang="en-GB" dirty="0" smtClean="0"/>
              <a:t>Sub-setting data</a:t>
            </a:r>
            <a:endParaRPr lang="en-GB" dirty="0"/>
          </a:p>
        </p:txBody>
      </p:sp>
    </p:spTree>
    <p:extLst>
      <p:ext uri="{BB962C8B-B14F-4D97-AF65-F5344CB8AC3E}">
        <p14:creationId xmlns:p14="http://schemas.microsoft.com/office/powerpoint/2010/main" val="147528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Graphical data exploration</a:t>
            </a:r>
            <a:endParaRPr lang="en-GB" dirty="0"/>
          </a:p>
        </p:txBody>
      </p:sp>
      <p:sp>
        <p:nvSpPr>
          <p:cNvPr id="3" name="Content Placeholder 2"/>
          <p:cNvSpPr>
            <a:spLocks noGrp="1"/>
          </p:cNvSpPr>
          <p:nvPr>
            <p:ph idx="1"/>
          </p:nvPr>
        </p:nvSpPr>
        <p:spPr/>
        <p:txBody>
          <a:bodyPr/>
          <a:lstStyle/>
          <a:p>
            <a:r>
              <a:rPr lang="en-GB" dirty="0" smtClean="0"/>
              <a:t>Graphing data is one of the most important parts of data analysis, and is the first thing you should do after cleaning your data.</a:t>
            </a:r>
          </a:p>
          <a:p>
            <a:r>
              <a:rPr lang="en-GB" dirty="0" smtClean="0"/>
              <a:t>Graphing data offers a number of functions:</a:t>
            </a:r>
          </a:p>
          <a:p>
            <a:pPr marL="914400" lvl="1" indent="-457200">
              <a:buAutoNum type="arabicPeriod"/>
            </a:pPr>
            <a:r>
              <a:rPr lang="en-GB" sz="2800" dirty="0" smtClean="0"/>
              <a:t>It allows your to explore your data, by allowing you to easily identify unusual values and often aiding in the decision of what kind of analysis to subject the data to.</a:t>
            </a:r>
          </a:p>
          <a:p>
            <a:pPr marL="914400" lvl="1" indent="-457200">
              <a:buAutoNum type="arabicPeriod"/>
            </a:pPr>
            <a:r>
              <a:rPr lang="en-GB" sz="2800" dirty="0" smtClean="0"/>
              <a:t>Enables you to ensure that your chosen model is a realistic fit to the data.</a:t>
            </a:r>
          </a:p>
          <a:p>
            <a:pPr marL="914400" lvl="1" indent="-457200">
              <a:buAutoNum type="arabicPeriod"/>
            </a:pPr>
            <a:r>
              <a:rPr lang="en-GB" sz="2800" dirty="0" smtClean="0"/>
              <a:t>Allows you to communicate the nature of your data by summarising numerical information.</a:t>
            </a:r>
          </a:p>
        </p:txBody>
      </p:sp>
    </p:spTree>
    <p:extLst>
      <p:ext uri="{BB962C8B-B14F-4D97-AF65-F5344CB8AC3E}">
        <p14:creationId xmlns:p14="http://schemas.microsoft.com/office/powerpoint/2010/main" val="25107944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for EDA</a:t>
            </a:r>
            <a:endParaRPr lang="en-GB" dirty="0"/>
          </a:p>
        </p:txBody>
      </p:sp>
      <p:sp>
        <p:nvSpPr>
          <p:cNvPr id="3" name="Content Placeholder 2"/>
          <p:cNvSpPr>
            <a:spLocks noGrp="1"/>
          </p:cNvSpPr>
          <p:nvPr>
            <p:ph idx="1"/>
          </p:nvPr>
        </p:nvSpPr>
        <p:spPr>
          <a:xfrm>
            <a:off x="838200" y="1548787"/>
            <a:ext cx="10515600" cy="5439241"/>
          </a:xfrm>
        </p:spPr>
        <p:txBody>
          <a:bodyPr>
            <a:normAutofit/>
          </a:bodyPr>
          <a:lstStyle/>
          <a:p>
            <a:r>
              <a:rPr lang="en-GB" dirty="0" smtClean="0"/>
              <a:t>EDA should always be carried out prior to any formal statistical analysis.</a:t>
            </a:r>
          </a:p>
          <a:p>
            <a:r>
              <a:rPr lang="en-GB" dirty="0"/>
              <a:t>EDA allows you to check your data for:</a:t>
            </a:r>
          </a:p>
          <a:p>
            <a:pPr marL="914400" lvl="1" indent="-457200">
              <a:buAutoNum type="arabicPeriod"/>
            </a:pPr>
            <a:r>
              <a:rPr lang="en-GB" dirty="0"/>
              <a:t>To ensure you have meaningful data.</a:t>
            </a:r>
          </a:p>
          <a:p>
            <a:pPr marL="914400" lvl="1" indent="-457200">
              <a:buAutoNum type="arabicPeriod"/>
            </a:pPr>
            <a:r>
              <a:rPr lang="en-GB" dirty="0"/>
              <a:t>Detect errors that were made during data entry.</a:t>
            </a:r>
          </a:p>
          <a:p>
            <a:pPr marL="914400" lvl="1" indent="-457200">
              <a:buAutoNum type="arabicPeriod"/>
            </a:pPr>
            <a:r>
              <a:rPr lang="en-GB" dirty="0"/>
              <a:t>To detect patterns in the data that may go undetected by the statistical analysis that you use.</a:t>
            </a:r>
          </a:p>
          <a:p>
            <a:pPr marL="914400" lvl="1" indent="-457200">
              <a:buAutoNum type="arabicPeriod"/>
            </a:pPr>
            <a:r>
              <a:rPr lang="en-GB" dirty="0"/>
              <a:t>To ensure that the assumptions of your data are met.</a:t>
            </a:r>
          </a:p>
          <a:p>
            <a:pPr marL="914400" lvl="1" indent="-457200">
              <a:buAutoNum type="arabicPeriod"/>
            </a:pPr>
            <a:r>
              <a:rPr lang="en-GB" dirty="0"/>
              <a:t>To interpret the departures from the assumptions.</a:t>
            </a:r>
          </a:p>
          <a:p>
            <a:pPr marL="914400" lvl="1" indent="-457200">
              <a:buAutoNum type="arabicPeriod"/>
            </a:pPr>
            <a:r>
              <a:rPr lang="en-GB" dirty="0"/>
              <a:t>To detect unusual values, which are known as ‘outliers</a:t>
            </a:r>
            <a:r>
              <a:rPr lang="en-GB" dirty="0" smtClean="0"/>
              <a:t>’.</a:t>
            </a:r>
          </a:p>
          <a:p>
            <a:r>
              <a:rPr lang="en-GB" dirty="0" smtClean="0"/>
              <a:t>Graphing </a:t>
            </a:r>
            <a:r>
              <a:rPr lang="en-GB" dirty="0"/>
              <a:t>is the most important part of this exploration</a:t>
            </a:r>
            <a:r>
              <a:rPr lang="en-GB" dirty="0" smtClean="0"/>
              <a:t>.</a:t>
            </a:r>
          </a:p>
        </p:txBody>
      </p:sp>
    </p:spTree>
    <p:extLst>
      <p:ext uri="{BB962C8B-B14F-4D97-AF65-F5344CB8AC3E}">
        <p14:creationId xmlns:p14="http://schemas.microsoft.com/office/powerpoint/2010/main" val="15464939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present data</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Graphs should, among other things:</a:t>
            </a:r>
          </a:p>
          <a:p>
            <a:r>
              <a:rPr lang="en-GB" dirty="0" smtClean="0"/>
              <a:t>Show the data.</a:t>
            </a:r>
          </a:p>
          <a:p>
            <a:r>
              <a:rPr lang="en-GB" dirty="0" smtClean="0"/>
              <a:t>Induce the reader to think about the data being presented, rather than focusing on the graph itself; i.e. what colour the bars are, etc.</a:t>
            </a:r>
          </a:p>
          <a:p>
            <a:r>
              <a:rPr lang="en-GB" dirty="0" smtClean="0"/>
              <a:t>Avoid distorting the data.</a:t>
            </a:r>
          </a:p>
          <a:p>
            <a:r>
              <a:rPr lang="en-GB" dirty="0" smtClean="0"/>
              <a:t>Present many numbers with minimal ink.</a:t>
            </a:r>
          </a:p>
          <a:p>
            <a:r>
              <a:rPr lang="en-GB" dirty="0" smtClean="0"/>
              <a:t>Make large data sets, if that’s what you’re working with, coherent.</a:t>
            </a:r>
          </a:p>
          <a:p>
            <a:r>
              <a:rPr lang="en-GB" dirty="0" smtClean="0"/>
              <a:t>Encourage the reader to compare different pieces of data.</a:t>
            </a:r>
          </a:p>
          <a:p>
            <a:r>
              <a:rPr lang="en-GB" dirty="0" smtClean="0"/>
              <a:t>Reveal data.</a:t>
            </a:r>
            <a:endParaRPr lang="en-GB" dirty="0"/>
          </a:p>
        </p:txBody>
      </p:sp>
    </p:spTree>
    <p:extLst>
      <p:ext uri="{BB962C8B-B14F-4D97-AF65-F5344CB8AC3E}">
        <p14:creationId xmlns:p14="http://schemas.microsoft.com/office/powerpoint/2010/main" val="537326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Global Terrorism Database (GTD)</a:t>
            </a:r>
            <a:endParaRPr lang="en-GB" dirty="0"/>
          </a:p>
        </p:txBody>
      </p:sp>
      <p:sp>
        <p:nvSpPr>
          <p:cNvPr id="3" name="Content Placeholder 2"/>
          <p:cNvSpPr>
            <a:spLocks noGrp="1"/>
          </p:cNvSpPr>
          <p:nvPr>
            <p:ph idx="1"/>
          </p:nvPr>
        </p:nvSpPr>
        <p:spPr>
          <a:xfrm>
            <a:off x="838200" y="2179852"/>
            <a:ext cx="4812957" cy="4351338"/>
          </a:xfrm>
        </p:spPr>
        <p:txBody>
          <a:bodyPr/>
          <a:lstStyle/>
          <a:p>
            <a:pPr marL="0" indent="0">
              <a:buNone/>
            </a:pPr>
            <a:r>
              <a:rPr lang="en-GB" dirty="0" smtClean="0">
                <a:hlinkClick r:id="rId2"/>
              </a:rPr>
              <a:t>http://www.start.umd.edu/gtd/</a:t>
            </a:r>
            <a:r>
              <a:rPr lang="en-GB" dirty="0" smtClean="0"/>
              <a:t/>
            </a:r>
            <a:br>
              <a:rPr lang="en-GB" dirty="0" smtClean="0"/>
            </a:br>
            <a:endParaRPr lang="en-GB" dirty="0" smtClean="0"/>
          </a:p>
          <a:p>
            <a:r>
              <a:rPr lang="en-GB" dirty="0" smtClean="0"/>
              <a:t>Open-source database.</a:t>
            </a:r>
          </a:p>
          <a:p>
            <a:r>
              <a:rPr lang="en-GB" dirty="0" smtClean="0"/>
              <a:t>Includes terrorist events between 1970-2017 (annual updates).</a:t>
            </a:r>
          </a:p>
          <a:p>
            <a:r>
              <a:rPr lang="en-GB" dirty="0" smtClean="0"/>
              <a:t>Includes domestic and international incidents.</a:t>
            </a:r>
            <a:endParaRPr lang="en-GB" dirty="0"/>
          </a:p>
        </p:txBody>
      </p:sp>
      <p:pic>
        <p:nvPicPr>
          <p:cNvPr id="4" name="Picture 3"/>
          <p:cNvPicPr>
            <a:picLocks noChangeAspect="1"/>
          </p:cNvPicPr>
          <p:nvPr/>
        </p:nvPicPr>
        <p:blipFill>
          <a:blip r:embed="rId3"/>
          <a:stretch>
            <a:fillRect/>
          </a:stretch>
        </p:blipFill>
        <p:spPr>
          <a:xfrm>
            <a:off x="5955956" y="2263213"/>
            <a:ext cx="5997983" cy="2646539"/>
          </a:xfrm>
          <a:prstGeom prst="rect">
            <a:avLst/>
          </a:prstGeom>
        </p:spPr>
      </p:pic>
    </p:spTree>
    <p:extLst>
      <p:ext uri="{BB962C8B-B14F-4D97-AF65-F5344CB8AC3E}">
        <p14:creationId xmlns:p14="http://schemas.microsoft.com/office/powerpoint/2010/main" val="30209930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938" y="112775"/>
            <a:ext cx="10515600" cy="1325563"/>
          </a:xfrm>
        </p:spPr>
        <p:txBody>
          <a:bodyPr/>
          <a:lstStyle/>
          <a:p>
            <a:r>
              <a:rPr lang="en-GB" dirty="0" smtClean="0"/>
              <a:t> Bar charts</a:t>
            </a:r>
            <a:endParaRPr lang="en-GB" dirty="0"/>
          </a:p>
        </p:txBody>
      </p:sp>
      <p:pic>
        <p:nvPicPr>
          <p:cNvPr id="5" name="Picture 4"/>
          <p:cNvPicPr>
            <a:picLocks noChangeAspect="1"/>
          </p:cNvPicPr>
          <p:nvPr/>
        </p:nvPicPr>
        <p:blipFill>
          <a:blip r:embed="rId2"/>
          <a:stretch>
            <a:fillRect/>
          </a:stretch>
        </p:blipFill>
        <p:spPr>
          <a:xfrm>
            <a:off x="5551738" y="2875004"/>
            <a:ext cx="6430985" cy="3854237"/>
          </a:xfrm>
          <a:prstGeom prst="rect">
            <a:avLst/>
          </a:prstGeom>
        </p:spPr>
      </p:pic>
      <p:sp>
        <p:nvSpPr>
          <p:cNvPr id="6" name="Content Placeholder 2"/>
          <p:cNvSpPr>
            <a:spLocks noGrp="1"/>
          </p:cNvSpPr>
          <p:nvPr>
            <p:ph idx="1"/>
          </p:nvPr>
        </p:nvSpPr>
        <p:spPr>
          <a:xfrm>
            <a:off x="387926" y="2316289"/>
            <a:ext cx="10620632" cy="1683694"/>
          </a:xfrm>
        </p:spPr>
        <p:txBody>
          <a:bodyPr>
            <a:normAutofit/>
          </a:bodyPr>
          <a:lstStyle/>
          <a:p>
            <a:r>
              <a:rPr lang="en-GB" sz="2400" dirty="0" smtClean="0"/>
              <a:t>It provides an instant picture of the relative sizes of different categories.</a:t>
            </a:r>
          </a:p>
        </p:txBody>
      </p:sp>
      <mc:AlternateContent xmlns:mc="http://schemas.openxmlformats.org/markup-compatibility/2006" xmlns:a14="http://schemas.microsoft.com/office/drawing/2010/main">
        <mc:Choice Requires="a14">
          <p:sp>
            <p:nvSpPr>
              <p:cNvPr id="7" name="TextBox 6"/>
              <p:cNvSpPr txBox="1"/>
              <p:nvPr/>
            </p:nvSpPr>
            <p:spPr>
              <a:xfrm>
                <a:off x="387926" y="2875004"/>
                <a:ext cx="5257800" cy="3046988"/>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It is considered good practice to list the categories in size order, as they are here.</a:t>
                </a:r>
              </a:p>
              <a:p>
                <a:pPr marL="285750" indent="-285750">
                  <a:buFont typeface="Arial" panose="020B0604020202020204" pitchFamily="34" charset="0"/>
                  <a:buChar char="•"/>
                </a:pPr>
                <a:r>
                  <a:rPr lang="en-GB" sz="2400" dirty="0" smtClean="0"/>
                  <a:t>It is often worth simplifying the numbers on the axis; i.e. ‘30,000000</a:t>
                </a:r>
                <a14:m>
                  <m:oMath xmlns:m="http://schemas.openxmlformats.org/officeDocument/2006/math">
                    <m:sSup>
                      <m:sSupPr>
                        <m:ctrlPr>
                          <a:rPr lang="en-GB" sz="2400" i="1" smtClean="0">
                            <a:latin typeface="Cambria Math" panose="02040503050406030204" pitchFamily="18" charset="0"/>
                          </a:rPr>
                        </m:ctrlPr>
                      </m:sSupPr>
                      <m:e>
                        <m:r>
                          <a:rPr lang="en-GB" sz="2400" b="0" i="1" smtClean="0">
                            <a:latin typeface="Cambria Math" panose="02040503050406030204" pitchFamily="18" charset="0"/>
                          </a:rPr>
                          <m:t>𝑘𝑚</m:t>
                        </m:r>
                      </m:e>
                      <m:sup>
                        <m:r>
                          <a:rPr lang="en-GB" sz="2400" b="0" i="1" smtClean="0">
                            <a:latin typeface="Cambria Math" panose="02040503050406030204" pitchFamily="18" charset="0"/>
                          </a:rPr>
                          <m:t>2</m:t>
                        </m:r>
                      </m:sup>
                    </m:sSup>
                  </m:oMath>
                </a14:m>
                <a:r>
                  <a:rPr lang="en-GB" sz="2400" dirty="0" smtClean="0"/>
                  <a:t>’ becomes ‘30 million</a:t>
                </a:r>
                <a14:m>
                  <m:oMath xmlns:m="http://schemas.openxmlformats.org/officeDocument/2006/math">
                    <m:sSup>
                      <m:sSupPr>
                        <m:ctrlPr>
                          <a:rPr lang="en-GB" sz="2400" i="1">
                            <a:latin typeface="Cambria Math" panose="02040503050406030204" pitchFamily="18" charset="0"/>
                          </a:rPr>
                        </m:ctrlPr>
                      </m:sSupPr>
                      <m:e>
                        <m:r>
                          <a:rPr lang="en-GB" sz="2400" i="1">
                            <a:latin typeface="Cambria Math" panose="02040503050406030204" pitchFamily="18" charset="0"/>
                          </a:rPr>
                          <m:t>𝑘𝑚</m:t>
                        </m:r>
                      </m:e>
                      <m:sup>
                        <m:r>
                          <a:rPr lang="en-GB" sz="2400" i="1">
                            <a:latin typeface="Cambria Math" panose="02040503050406030204" pitchFamily="18" charset="0"/>
                          </a:rPr>
                          <m:t>2</m:t>
                        </m:r>
                        <m:r>
                          <a:rPr lang="en-GB" sz="2400" b="0" i="1" smtClean="0">
                            <a:latin typeface="Cambria Math" panose="02040503050406030204" pitchFamily="18" charset="0"/>
                          </a:rPr>
                          <m:t>′</m:t>
                        </m:r>
                      </m:sup>
                    </m:sSup>
                  </m:oMath>
                </a14:m>
                <a:r>
                  <a:rPr lang="en-GB" sz="2400" dirty="0" smtClean="0"/>
                  <a:t>. This is true for most graph type.</a:t>
                </a:r>
              </a:p>
            </p:txBody>
          </p:sp>
        </mc:Choice>
        <mc:Fallback xmlns="">
          <p:sp>
            <p:nvSpPr>
              <p:cNvPr id="7" name="TextBox 6"/>
              <p:cNvSpPr txBox="1">
                <a:spLocks noRot="1" noChangeAspect="1" noMove="1" noResize="1" noEditPoints="1" noAdjustHandles="1" noChangeArrowheads="1" noChangeShapeType="1" noTextEdit="1"/>
              </p:cNvSpPr>
              <p:nvPr/>
            </p:nvSpPr>
            <p:spPr>
              <a:xfrm>
                <a:off x="387926" y="2875004"/>
                <a:ext cx="5257800" cy="3046988"/>
              </a:xfrm>
              <a:prstGeom prst="rect">
                <a:avLst/>
              </a:prstGeom>
              <a:blipFill rotWithShape="0">
                <a:blip r:embed="rId3"/>
                <a:stretch>
                  <a:fillRect l="-1624" t="-1603" b="-3808"/>
                </a:stretch>
              </a:blipFill>
            </p:spPr>
            <p:txBody>
              <a:bodyPr/>
              <a:lstStyle/>
              <a:p>
                <a:r>
                  <a:rPr lang="en-GB">
                    <a:noFill/>
                  </a:rPr>
                  <a:t> </a:t>
                </a:r>
              </a:p>
            </p:txBody>
          </p:sp>
        </mc:Fallback>
      </mc:AlternateContent>
    </p:spTree>
    <p:extLst>
      <p:ext uri="{BB962C8B-B14F-4D97-AF65-F5344CB8AC3E}">
        <p14:creationId xmlns:p14="http://schemas.microsoft.com/office/powerpoint/2010/main" val="21753545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Histograms</a:t>
            </a:r>
            <a:endParaRPr lang="en-GB" dirty="0"/>
          </a:p>
        </p:txBody>
      </p:sp>
      <p:sp>
        <p:nvSpPr>
          <p:cNvPr id="3" name="Content Placeholder 2"/>
          <p:cNvSpPr>
            <a:spLocks noGrp="1"/>
          </p:cNvSpPr>
          <p:nvPr>
            <p:ph idx="1"/>
          </p:nvPr>
        </p:nvSpPr>
        <p:spPr>
          <a:xfrm>
            <a:off x="714633" y="2209671"/>
            <a:ext cx="4129216" cy="3235539"/>
          </a:xfrm>
        </p:spPr>
        <p:txBody>
          <a:bodyPr>
            <a:normAutofit/>
          </a:bodyPr>
          <a:lstStyle/>
          <a:p>
            <a:r>
              <a:rPr lang="en-GB" dirty="0" smtClean="0"/>
              <a:t>Here, all of the bars are touching, indicating that horizontal axis represents a continuous number scale.</a:t>
            </a:r>
          </a:p>
          <a:p>
            <a:r>
              <a:rPr lang="en-GB" dirty="0" smtClean="0"/>
              <a:t>Often is to summarise a distribution.</a:t>
            </a:r>
            <a:endParaRPr lang="en-GB" dirty="0"/>
          </a:p>
        </p:txBody>
      </p:sp>
      <p:pic>
        <p:nvPicPr>
          <p:cNvPr id="5" name="Picture 4"/>
          <p:cNvPicPr>
            <a:picLocks noChangeAspect="1"/>
          </p:cNvPicPr>
          <p:nvPr/>
        </p:nvPicPr>
        <p:blipFill>
          <a:blip r:embed="rId2"/>
          <a:stretch>
            <a:fillRect/>
          </a:stretch>
        </p:blipFill>
        <p:spPr>
          <a:xfrm>
            <a:off x="5791199" y="2079610"/>
            <a:ext cx="6018085" cy="3617253"/>
          </a:xfrm>
          <a:prstGeom prst="rect">
            <a:avLst/>
          </a:prstGeom>
        </p:spPr>
      </p:pic>
    </p:spTree>
    <p:extLst>
      <p:ext uri="{BB962C8B-B14F-4D97-AF65-F5344CB8AC3E}">
        <p14:creationId xmlns:p14="http://schemas.microsoft.com/office/powerpoint/2010/main" val="37270891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Pie charts</a:t>
            </a:r>
            <a:endParaRPr lang="en-GB" dirty="0"/>
          </a:p>
        </p:txBody>
      </p:sp>
      <p:sp>
        <p:nvSpPr>
          <p:cNvPr id="3" name="Content Placeholder 2"/>
          <p:cNvSpPr>
            <a:spLocks noGrp="1"/>
          </p:cNvSpPr>
          <p:nvPr>
            <p:ph idx="1"/>
          </p:nvPr>
        </p:nvSpPr>
        <p:spPr>
          <a:xfrm>
            <a:off x="625045" y="1616548"/>
            <a:ext cx="10941909" cy="1382026"/>
          </a:xfrm>
        </p:spPr>
        <p:txBody>
          <a:bodyPr/>
          <a:lstStyle/>
          <a:p>
            <a:r>
              <a:rPr lang="en-GB" dirty="0" smtClean="0"/>
              <a:t>Frowned upon in some circles, but total valid if used correctly.</a:t>
            </a:r>
          </a:p>
          <a:p>
            <a:r>
              <a:rPr lang="en-GB" dirty="0" smtClean="0"/>
              <a:t>They are valid if you have a complete set, the component parts of which add up to 100% of the ‘pie’</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6036613" y="2718485"/>
            <a:ext cx="5952187" cy="3577645"/>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625045" y="3138616"/>
                <a:ext cx="5074508" cy="3487108"/>
              </a:xfrm>
              <a:prstGeom prst="rect">
                <a:avLst/>
              </a:prstGeom>
              <a:noFill/>
            </p:spPr>
            <p:txBody>
              <a:bodyPr wrap="square" rtlCol="0">
                <a:spAutoFit/>
              </a:bodyPr>
              <a:lstStyle/>
              <a:p>
                <a:pPr marL="285750" indent="-285750">
                  <a:buFont typeface="Arial" panose="020B0604020202020204" pitchFamily="34" charset="0"/>
                  <a:buChar char="•"/>
                </a:pPr>
                <a:r>
                  <a:rPr lang="en-GB" sz="2800" dirty="0" smtClean="0"/>
                  <a:t>To calculate the amount of the pie that a Pteranodon, which constitutes 26%:</a:t>
                </a:r>
              </a:p>
              <a:p>
                <a:endParaRPr lang="en-GB" sz="2800" dirty="0"/>
              </a:p>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360</m:t>
                      </m:r>
                      <m:r>
                        <a:rPr lang="en-GB" sz="2800" b="0" i="1" smtClean="0">
                          <a:latin typeface="Cambria Math" panose="02040503050406030204" pitchFamily="18" charset="0"/>
                          <a:ea typeface="Cambria Math" panose="02040503050406030204" pitchFamily="18" charset="0"/>
                        </a:rPr>
                        <m:t>∗</m:t>
                      </m:r>
                      <m:f>
                        <m:fPr>
                          <m:ctrlPr>
                            <a:rPr lang="en-GB" sz="2800" b="0" i="1" smtClean="0">
                              <a:latin typeface="Cambria Math" panose="02040503050406030204" pitchFamily="18" charset="0"/>
                              <a:ea typeface="Cambria Math" panose="02040503050406030204" pitchFamily="18" charset="0"/>
                            </a:rPr>
                          </m:ctrlPr>
                        </m:fPr>
                        <m:num>
                          <m:r>
                            <a:rPr lang="en-GB" sz="2800" b="0" i="1" smtClean="0">
                              <a:latin typeface="Cambria Math" panose="02040503050406030204" pitchFamily="18" charset="0"/>
                              <a:ea typeface="Cambria Math" panose="02040503050406030204" pitchFamily="18" charset="0"/>
                            </a:rPr>
                            <m:t>26</m:t>
                          </m:r>
                        </m:num>
                        <m:den>
                          <m:r>
                            <a:rPr lang="en-GB" sz="2800" b="0" i="1" smtClean="0">
                              <a:latin typeface="Cambria Math" panose="02040503050406030204" pitchFamily="18" charset="0"/>
                              <a:ea typeface="Cambria Math" panose="02040503050406030204" pitchFamily="18" charset="0"/>
                            </a:rPr>
                            <m:t>100</m:t>
                          </m:r>
                        </m:den>
                      </m:f>
                      <m:r>
                        <a:rPr lang="en-GB" sz="2800" b="0" i="1" smtClean="0">
                          <a:latin typeface="Cambria Math" panose="02040503050406030204" pitchFamily="18" charset="0"/>
                          <a:ea typeface="Cambria Math" panose="02040503050406030204" pitchFamily="18" charset="0"/>
                        </a:rPr>
                        <m:t>=93.6</m:t>
                      </m:r>
                      <m:r>
                        <a:rPr lang="en-GB" sz="2800" b="0" i="1" smtClean="0">
                          <a:latin typeface="Cambria Math" panose="02040503050406030204" pitchFamily="18" charset="0"/>
                        </a:rPr>
                        <m:t> </m:t>
                      </m:r>
                    </m:oMath>
                  </m:oMathPara>
                </a14:m>
                <a:r>
                  <a:rPr lang="en-GB" sz="2800" dirty="0" smtClean="0"/>
                  <a:t/>
                </a:r>
                <a:br>
                  <a:rPr lang="en-GB" sz="2800" dirty="0" smtClean="0"/>
                </a:br>
                <a:r>
                  <a:rPr lang="en-GB" sz="2800" dirty="0" smtClean="0"/>
                  <a:t/>
                </a:r>
                <a:br>
                  <a:rPr lang="en-GB" sz="2800" dirty="0" smtClean="0"/>
                </a:br>
                <a:r>
                  <a:rPr lang="en-GB" sz="2800" dirty="0" smtClean="0"/>
                  <a:t>    Pteranodon pie section = 93.6</a:t>
                </a:r>
                <a14:m>
                  <m:oMath xmlns:m="http://schemas.openxmlformats.org/officeDocument/2006/math">
                    <m:r>
                      <a:rPr lang="en-GB" sz="2800" i="1" smtClean="0">
                        <a:latin typeface="Cambria Math" panose="02040503050406030204" pitchFamily="18" charset="0"/>
                        <a:ea typeface="Cambria Math" panose="02040503050406030204" pitchFamily="18" charset="0"/>
                      </a:rPr>
                      <m:t>°</m:t>
                    </m:r>
                  </m:oMath>
                </a14:m>
                <a:endParaRPr lang="en-GB" sz="2800"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625045" y="3138616"/>
                <a:ext cx="5074508" cy="3487108"/>
              </a:xfrm>
              <a:prstGeom prst="rect">
                <a:avLst/>
              </a:prstGeom>
              <a:blipFill rotWithShape="0">
                <a:blip r:embed="rId3"/>
                <a:stretch>
                  <a:fillRect l="-2163" t="-1748" b="-4021"/>
                </a:stretch>
              </a:blipFill>
            </p:spPr>
            <p:txBody>
              <a:bodyPr/>
              <a:lstStyle/>
              <a:p>
                <a:r>
                  <a:rPr lang="en-GB">
                    <a:noFill/>
                  </a:rPr>
                  <a:t> </a:t>
                </a:r>
              </a:p>
            </p:txBody>
          </p:sp>
        </mc:Fallback>
      </mc:AlternateContent>
    </p:spTree>
    <p:extLst>
      <p:ext uri="{BB962C8B-B14F-4D97-AF65-F5344CB8AC3E}">
        <p14:creationId xmlns:p14="http://schemas.microsoft.com/office/powerpoint/2010/main" val="9304140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Choosing the correct graph</a:t>
            </a:r>
            <a:endParaRPr lang="en-GB" dirty="0"/>
          </a:p>
        </p:txBody>
      </p:sp>
      <p:sp>
        <p:nvSpPr>
          <p:cNvPr id="3" name="Content Placeholder 2"/>
          <p:cNvSpPr>
            <a:spLocks noGrp="1"/>
          </p:cNvSpPr>
          <p:nvPr>
            <p:ph idx="1"/>
          </p:nvPr>
        </p:nvSpPr>
        <p:spPr/>
        <p:txBody>
          <a:bodyPr/>
          <a:lstStyle/>
          <a:p>
            <a:r>
              <a:rPr lang="en-GB" dirty="0" smtClean="0"/>
              <a:t>Three </a:t>
            </a:r>
            <a:r>
              <a:rPr lang="en-GB" dirty="0"/>
              <a:t>things to consider when deciding which graph to use:</a:t>
            </a:r>
          </a:p>
          <a:p>
            <a:pPr marL="914400" lvl="1" indent="-457200">
              <a:buAutoNum type="arabicPeriod"/>
            </a:pPr>
            <a:r>
              <a:rPr lang="en-GB" dirty="0"/>
              <a:t>The type of data being represented.</a:t>
            </a:r>
          </a:p>
          <a:p>
            <a:pPr marL="914400" lvl="1" indent="-457200">
              <a:buAutoNum type="arabicPeriod"/>
            </a:pPr>
            <a:r>
              <a:rPr lang="en-GB" dirty="0"/>
              <a:t>The type of statistical judgement which you hope the graph will help you to make</a:t>
            </a:r>
            <a:r>
              <a:rPr lang="en-GB" dirty="0" smtClean="0"/>
              <a:t>.</a:t>
            </a:r>
          </a:p>
          <a:p>
            <a:pPr marL="914400" lvl="1" indent="-457200">
              <a:buAutoNum type="arabicPeriod"/>
            </a:pPr>
            <a:r>
              <a:rPr lang="en-GB" dirty="0" smtClean="0"/>
              <a:t>And…</a:t>
            </a:r>
            <a:endParaRPr lang="en-GB" dirty="0"/>
          </a:p>
        </p:txBody>
      </p:sp>
    </p:spTree>
    <p:extLst>
      <p:ext uri="{BB962C8B-B14F-4D97-AF65-F5344CB8AC3E}">
        <p14:creationId xmlns:p14="http://schemas.microsoft.com/office/powerpoint/2010/main" val="16808690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Discrete and continuous data</a:t>
            </a:r>
            <a:endParaRPr lang="en-GB" dirty="0"/>
          </a:p>
        </p:txBody>
      </p:sp>
      <p:graphicFrame>
        <p:nvGraphicFramePr>
          <p:cNvPr id="11" name="Content Placeholder 3"/>
          <p:cNvGraphicFramePr>
            <a:graphicFrameLocks noGrp="1"/>
          </p:cNvGraphicFramePr>
          <p:nvPr>
            <p:ph idx="1"/>
            <p:extLst/>
          </p:nvPr>
        </p:nvGraphicFramePr>
        <p:xfrm>
          <a:off x="838200" y="2125927"/>
          <a:ext cx="10515600" cy="185420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GB" dirty="0" smtClean="0"/>
                        <a:t>Investigation</a:t>
                      </a:r>
                      <a:endParaRPr lang="en-GB" dirty="0"/>
                    </a:p>
                  </a:txBody>
                  <a:tcPr/>
                </a:tc>
                <a:tc>
                  <a:txBody>
                    <a:bodyPr/>
                    <a:lstStyle/>
                    <a:p>
                      <a:r>
                        <a:rPr lang="en-GB" dirty="0" smtClean="0"/>
                        <a:t>Typical items of data</a:t>
                      </a:r>
                      <a:endParaRPr lang="en-GB" dirty="0"/>
                    </a:p>
                  </a:txBody>
                  <a:tcPr/>
                </a:tc>
              </a:tr>
              <a:tr h="370840">
                <a:tc>
                  <a:txBody>
                    <a:bodyPr/>
                    <a:lstStyle/>
                    <a:p>
                      <a:r>
                        <a:rPr lang="en-GB" dirty="0" smtClean="0"/>
                        <a:t>Types</a:t>
                      </a:r>
                      <a:r>
                        <a:rPr lang="en-GB" baseline="0" dirty="0" smtClean="0"/>
                        <a:t> of wildflower</a:t>
                      </a:r>
                      <a:endParaRPr lang="en-GB" dirty="0"/>
                    </a:p>
                  </a:txBody>
                  <a:tcPr/>
                </a:tc>
                <a:tc>
                  <a:txBody>
                    <a:bodyPr/>
                    <a:lstStyle/>
                    <a:p>
                      <a:r>
                        <a:rPr lang="en-GB" dirty="0" smtClean="0"/>
                        <a:t>Bluebell, marigold, meadow-sweet</a:t>
                      </a:r>
                      <a:endParaRPr lang="en-GB" dirty="0"/>
                    </a:p>
                  </a:txBody>
                  <a:tcPr/>
                </a:tc>
              </a:tr>
              <a:tr h="370840">
                <a:tc>
                  <a:txBody>
                    <a:bodyPr/>
                    <a:lstStyle/>
                    <a:p>
                      <a:r>
                        <a:rPr lang="en-GB" dirty="0" smtClean="0"/>
                        <a:t>Household size</a:t>
                      </a:r>
                      <a:endParaRPr lang="en-GB" dirty="0"/>
                    </a:p>
                  </a:txBody>
                  <a:tcPr/>
                </a:tc>
                <a:tc>
                  <a:txBody>
                    <a:bodyPr/>
                    <a:lstStyle/>
                    <a:p>
                      <a:r>
                        <a:rPr lang="en-GB" dirty="0" smtClean="0"/>
                        <a:t>1 person, 2 people,</a:t>
                      </a:r>
                      <a:r>
                        <a:rPr lang="en-GB" baseline="0" dirty="0" smtClean="0"/>
                        <a:t> 3 people, 4 people</a:t>
                      </a:r>
                      <a:endParaRPr lang="en-GB" dirty="0"/>
                    </a:p>
                  </a:txBody>
                  <a:tcPr/>
                </a:tc>
              </a:tr>
              <a:tr h="370840">
                <a:tc>
                  <a:txBody>
                    <a:bodyPr/>
                    <a:lstStyle/>
                    <a:p>
                      <a:r>
                        <a:rPr lang="en-GB" dirty="0" smtClean="0"/>
                        <a:t>Environmental problems</a:t>
                      </a:r>
                      <a:endParaRPr lang="en-GB" dirty="0"/>
                    </a:p>
                  </a:txBody>
                  <a:tcPr/>
                </a:tc>
                <a:tc>
                  <a:txBody>
                    <a:bodyPr/>
                    <a:lstStyle/>
                    <a:p>
                      <a:r>
                        <a:rPr lang="en-GB" dirty="0" smtClean="0"/>
                        <a:t>Oil spills, acid rain, dog fouling</a:t>
                      </a:r>
                      <a:endParaRPr lang="en-GB" dirty="0"/>
                    </a:p>
                  </a:txBody>
                  <a:tcPr/>
                </a:tc>
              </a:tr>
              <a:tr h="370840">
                <a:tc>
                  <a:txBody>
                    <a:bodyPr/>
                    <a:lstStyle/>
                    <a:p>
                      <a:r>
                        <a:rPr lang="en-GB" dirty="0" smtClean="0"/>
                        <a:t>Vehicle colour</a:t>
                      </a:r>
                      <a:endParaRPr lang="en-GB" dirty="0"/>
                    </a:p>
                  </a:txBody>
                  <a:tcPr/>
                </a:tc>
                <a:tc>
                  <a:txBody>
                    <a:bodyPr/>
                    <a:lstStyle/>
                    <a:p>
                      <a:r>
                        <a:rPr lang="en-GB" dirty="0" smtClean="0"/>
                        <a:t>Red, green, blue</a:t>
                      </a:r>
                      <a:endParaRPr lang="en-GB" dirty="0"/>
                    </a:p>
                  </a:txBody>
                  <a:tcPr/>
                </a:tc>
              </a:tr>
            </a:tbl>
          </a:graphicData>
        </a:graphic>
      </p:graphicFrame>
      <p:graphicFrame>
        <p:nvGraphicFramePr>
          <p:cNvPr id="12" name="Table 11"/>
          <p:cNvGraphicFramePr>
            <a:graphicFrameLocks noGrp="1"/>
          </p:cNvGraphicFramePr>
          <p:nvPr>
            <p:extLst/>
          </p:nvPr>
        </p:nvGraphicFramePr>
        <p:xfrm>
          <a:off x="838200" y="4682066"/>
          <a:ext cx="10515600" cy="1744134"/>
        </p:xfrm>
        <a:graphic>
          <a:graphicData uri="http://schemas.openxmlformats.org/drawingml/2006/table">
            <a:tbl>
              <a:tblPr firstRow="1" bandRow="1">
                <a:tableStyleId>{5C22544A-7EE6-4342-B048-85BDC9FD1C3A}</a:tableStyleId>
              </a:tblPr>
              <a:tblGrid>
                <a:gridCol w="5257800"/>
                <a:gridCol w="5257800"/>
              </a:tblGrid>
              <a:tr h="422487">
                <a:tc>
                  <a:txBody>
                    <a:bodyPr/>
                    <a:lstStyle/>
                    <a:p>
                      <a:r>
                        <a:rPr lang="en-GB" dirty="0" smtClean="0"/>
                        <a:t>Investigation</a:t>
                      </a:r>
                      <a:endParaRPr lang="en-GB" dirty="0"/>
                    </a:p>
                  </a:txBody>
                  <a:tcPr/>
                </a:tc>
                <a:tc>
                  <a:txBody>
                    <a:bodyPr/>
                    <a:lstStyle/>
                    <a:p>
                      <a:r>
                        <a:rPr lang="en-GB" dirty="0" smtClean="0"/>
                        <a:t>Typical items of data</a:t>
                      </a:r>
                      <a:endParaRPr lang="en-GB" dirty="0"/>
                    </a:p>
                  </a:txBody>
                  <a:tcPr/>
                </a:tc>
              </a:tr>
              <a:tr h="422487">
                <a:tc>
                  <a:txBody>
                    <a:bodyPr/>
                    <a:lstStyle/>
                    <a:p>
                      <a:r>
                        <a:rPr lang="en-GB" dirty="0" smtClean="0"/>
                        <a:t>Babies’ birth weight</a:t>
                      </a:r>
                      <a:endParaRPr lang="en-GB" dirty="0"/>
                    </a:p>
                  </a:txBody>
                  <a:tcPr/>
                </a:tc>
                <a:tc>
                  <a:txBody>
                    <a:bodyPr/>
                    <a:lstStyle/>
                    <a:p>
                      <a:r>
                        <a:rPr lang="en-GB" dirty="0" smtClean="0"/>
                        <a:t>3120g, 3760g, 2700g</a:t>
                      </a:r>
                      <a:endParaRPr lang="en-GB" dirty="0"/>
                    </a:p>
                  </a:txBody>
                  <a:tcPr/>
                </a:tc>
              </a:tr>
              <a:tr h="422487">
                <a:tc>
                  <a:txBody>
                    <a:bodyPr/>
                    <a:lstStyle/>
                    <a:p>
                      <a:r>
                        <a:rPr lang="en-GB" dirty="0" smtClean="0"/>
                        <a:t>Temperature</a:t>
                      </a:r>
                      <a:r>
                        <a:rPr lang="en-GB" baseline="0" dirty="0" smtClean="0"/>
                        <a:t> survey</a:t>
                      </a:r>
                      <a:endParaRPr lang="en-GB" dirty="0"/>
                    </a:p>
                  </a:txBody>
                  <a:tcPr/>
                </a:tc>
                <a:tc>
                  <a:txBody>
                    <a:bodyPr/>
                    <a:lstStyle/>
                    <a:p>
                      <a:r>
                        <a:rPr lang="en-GB" dirty="0" smtClean="0"/>
                        <a:t>18.6◦c, 21.4◦c, 19.0◦c</a:t>
                      </a:r>
                      <a:endParaRPr lang="en-GB" dirty="0"/>
                    </a:p>
                  </a:txBody>
                  <a:tcPr/>
                </a:tc>
              </a:tr>
              <a:tr h="476673">
                <a:tc>
                  <a:txBody>
                    <a:bodyPr/>
                    <a:lstStyle/>
                    <a:p>
                      <a:r>
                        <a:rPr lang="en-GB" dirty="0" smtClean="0"/>
                        <a:t>Survey of commuting times</a:t>
                      </a:r>
                      <a:endParaRPr lang="en-GB" dirty="0"/>
                    </a:p>
                  </a:txBody>
                  <a:tcPr/>
                </a:tc>
                <a:tc>
                  <a:txBody>
                    <a:bodyPr/>
                    <a:lstStyle/>
                    <a:p>
                      <a:r>
                        <a:rPr lang="en-GB" dirty="0" smtClean="0"/>
                        <a:t>23 mins, 11 mins, 70 mins</a:t>
                      </a:r>
                      <a:endParaRPr lang="en-GB" dirty="0"/>
                    </a:p>
                  </a:txBody>
                  <a:tcPr/>
                </a:tc>
              </a:tr>
            </a:tbl>
          </a:graphicData>
        </a:graphic>
      </p:graphicFrame>
      <p:sp>
        <p:nvSpPr>
          <p:cNvPr id="13" name="TextBox 12"/>
          <p:cNvSpPr txBox="1"/>
          <p:nvPr/>
        </p:nvSpPr>
        <p:spPr>
          <a:xfrm>
            <a:off x="838200" y="1527307"/>
            <a:ext cx="2273300" cy="381000"/>
          </a:xfrm>
          <a:prstGeom prst="rect">
            <a:avLst/>
          </a:prstGeom>
          <a:noFill/>
        </p:spPr>
        <p:txBody>
          <a:bodyPr wrap="square" rtlCol="0">
            <a:spAutoFit/>
          </a:bodyPr>
          <a:lstStyle/>
          <a:p>
            <a:r>
              <a:rPr lang="en-GB" dirty="0" smtClean="0"/>
              <a:t>Discrete:</a:t>
            </a:r>
            <a:endParaRPr lang="en-GB" dirty="0"/>
          </a:p>
        </p:txBody>
      </p:sp>
      <p:sp>
        <p:nvSpPr>
          <p:cNvPr id="14" name="TextBox 13"/>
          <p:cNvSpPr txBox="1"/>
          <p:nvPr/>
        </p:nvSpPr>
        <p:spPr>
          <a:xfrm>
            <a:off x="838200" y="4164674"/>
            <a:ext cx="2273300" cy="381000"/>
          </a:xfrm>
          <a:prstGeom prst="rect">
            <a:avLst/>
          </a:prstGeom>
          <a:noFill/>
        </p:spPr>
        <p:txBody>
          <a:bodyPr wrap="square" rtlCol="0">
            <a:spAutoFit/>
          </a:bodyPr>
          <a:lstStyle/>
          <a:p>
            <a:r>
              <a:rPr lang="en-GB" dirty="0" smtClean="0"/>
              <a:t>Continuous:</a:t>
            </a:r>
            <a:endParaRPr lang="en-GB" dirty="0"/>
          </a:p>
        </p:txBody>
      </p:sp>
    </p:spTree>
    <p:extLst>
      <p:ext uri="{BB962C8B-B14F-4D97-AF65-F5344CB8AC3E}">
        <p14:creationId xmlns:p14="http://schemas.microsoft.com/office/powerpoint/2010/main" val="40506018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data</a:t>
            </a:r>
            <a:endParaRPr lang="en-GB" dirty="0"/>
          </a:p>
        </p:txBody>
      </p:sp>
      <p:sp>
        <p:nvSpPr>
          <p:cNvPr id="4" name="Content Placeholder 2"/>
          <p:cNvSpPr>
            <a:spLocks noGrp="1"/>
          </p:cNvSpPr>
          <p:nvPr>
            <p:ph idx="1"/>
          </p:nvPr>
        </p:nvSpPr>
        <p:spPr>
          <a:xfrm>
            <a:off x="838200" y="1444624"/>
            <a:ext cx="10515600" cy="4765675"/>
          </a:xfrm>
        </p:spPr>
        <p:txBody>
          <a:bodyPr>
            <a:normAutofit fontScale="92500" lnSpcReduction="20000"/>
          </a:bodyPr>
          <a:lstStyle/>
          <a:p>
            <a:r>
              <a:rPr lang="en-GB" dirty="0" smtClean="0"/>
              <a:t>Categorical (entities are divided into distinct categories):</a:t>
            </a:r>
          </a:p>
          <a:p>
            <a:pPr lvl="1">
              <a:buFontTx/>
              <a:buChar char="-"/>
            </a:pPr>
            <a:r>
              <a:rPr lang="en-GB" dirty="0" smtClean="0"/>
              <a:t>Binary variable (There are only two categories (i.e. dead or alive).</a:t>
            </a:r>
          </a:p>
          <a:p>
            <a:pPr lvl="1">
              <a:buFontTx/>
              <a:buChar char="-"/>
            </a:pPr>
            <a:r>
              <a:rPr lang="en-GB" dirty="0" smtClean="0"/>
              <a:t>Nominal variable: There are more than two categories (i.e. whether someone is an omnivore, vegetarian, vegan, or fruitarian).</a:t>
            </a:r>
            <a:br>
              <a:rPr lang="en-GB" dirty="0" smtClean="0"/>
            </a:br>
            <a:endParaRPr lang="en-GB" dirty="0" smtClean="0"/>
          </a:p>
          <a:p>
            <a:r>
              <a:rPr lang="en-GB" dirty="0" smtClean="0"/>
              <a:t>Ordinal variable: </a:t>
            </a:r>
            <a:br>
              <a:rPr lang="en-GB" dirty="0" smtClean="0"/>
            </a:br>
            <a:r>
              <a:rPr lang="en-GB" dirty="0" smtClean="0"/>
              <a:t>	</a:t>
            </a:r>
            <a:r>
              <a:rPr lang="en-GB" sz="2200" dirty="0" smtClean="0"/>
              <a:t>-</a:t>
            </a:r>
            <a:r>
              <a:rPr lang="en-GB" sz="2400" dirty="0" smtClean="0"/>
              <a:t>The same as a nominal variable, but the categories have a logical order (i.e. 	whether a student got a fail, pass, merit, or distinction in an exam).</a:t>
            </a:r>
            <a:r>
              <a:rPr lang="en-GB" dirty="0" smtClean="0"/>
              <a:t/>
            </a:r>
            <a:br>
              <a:rPr lang="en-GB" dirty="0" smtClean="0"/>
            </a:br>
            <a:endParaRPr lang="en-GB" dirty="0" smtClean="0"/>
          </a:p>
          <a:p>
            <a:r>
              <a:rPr lang="en-GB" dirty="0" smtClean="0"/>
              <a:t>Continuous (entities get a distinct score):</a:t>
            </a:r>
          </a:p>
          <a:p>
            <a:pPr lvl="1">
              <a:buFontTx/>
              <a:buChar char="-"/>
            </a:pPr>
            <a:r>
              <a:rPr lang="en-GB" dirty="0" smtClean="0"/>
              <a:t>Interval variable: Equal intervals on the variable represent equal differences in the property being measured (i.e. the difference between 6 and 8 is equivalent to the difference between 13 and 15).</a:t>
            </a:r>
          </a:p>
          <a:p>
            <a:pPr lvl="1">
              <a:buFontTx/>
              <a:buChar char="-"/>
            </a:pPr>
            <a:r>
              <a:rPr lang="en-GB" dirty="0" smtClean="0"/>
              <a:t>Ratio variable: The same as an interval variable, but the ratios of scores on the scale must also make sense (i.e. a score of 16 on an anxiety scale means that the person is, in reality, twice as anxious as someone scoring 8).</a:t>
            </a:r>
            <a:endParaRPr lang="en-GB" dirty="0"/>
          </a:p>
          <a:p>
            <a:pPr marL="457200" lvl="1" indent="0">
              <a:buNone/>
            </a:pPr>
            <a:endParaRPr lang="en-GB" dirty="0" smtClean="0"/>
          </a:p>
        </p:txBody>
      </p:sp>
    </p:spTree>
    <p:extLst>
      <p:ext uri="{BB962C8B-B14F-4D97-AF65-F5344CB8AC3E}">
        <p14:creationId xmlns:p14="http://schemas.microsoft.com/office/powerpoint/2010/main" val="2601860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 test</a:t>
            </a:r>
            <a:endParaRPr lang="en-GB" dirty="0"/>
          </a:p>
        </p:txBody>
      </p:sp>
      <p:graphicFrame>
        <p:nvGraphicFramePr>
          <p:cNvPr id="4" name="Table 3"/>
          <p:cNvGraphicFramePr>
            <a:graphicFrameLocks noGrp="1"/>
          </p:cNvGraphicFramePr>
          <p:nvPr>
            <p:extLst/>
          </p:nvPr>
        </p:nvGraphicFramePr>
        <p:xfrm>
          <a:off x="977900" y="1926166"/>
          <a:ext cx="8128000" cy="222504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GB" dirty="0" smtClean="0"/>
                        <a:t>Data item</a:t>
                      </a:r>
                      <a:endParaRPr lang="en-GB" dirty="0"/>
                    </a:p>
                  </a:txBody>
                  <a:tcPr/>
                </a:tc>
                <a:tc>
                  <a:txBody>
                    <a:bodyPr/>
                    <a:lstStyle/>
                    <a:p>
                      <a:r>
                        <a:rPr lang="en-GB" dirty="0" smtClean="0"/>
                        <a:t>Type</a:t>
                      </a:r>
                      <a:r>
                        <a:rPr lang="en-GB" baseline="0" dirty="0" smtClean="0"/>
                        <a:t> of data: D or C?</a:t>
                      </a:r>
                      <a:endParaRPr lang="en-GB" dirty="0"/>
                    </a:p>
                  </a:txBody>
                  <a:tcPr/>
                </a:tc>
              </a:tr>
              <a:tr h="370840">
                <a:tc>
                  <a:txBody>
                    <a:bodyPr/>
                    <a:lstStyle/>
                    <a:p>
                      <a:r>
                        <a:rPr lang="en-GB" dirty="0" smtClean="0"/>
                        <a:t>M27, M5, M1</a:t>
                      </a:r>
                      <a:endParaRPr lang="en-GB" dirty="0"/>
                    </a:p>
                  </a:txBody>
                  <a:tcPr/>
                </a:tc>
                <a:tc>
                  <a:txBody>
                    <a:bodyPr/>
                    <a:lstStyle/>
                    <a:p>
                      <a:endParaRPr lang="en-GB"/>
                    </a:p>
                  </a:txBody>
                  <a:tcPr/>
                </a:tc>
              </a:tr>
              <a:tr h="370840">
                <a:tc>
                  <a:txBody>
                    <a:bodyPr/>
                    <a:lstStyle/>
                    <a:p>
                      <a:r>
                        <a:rPr lang="en-GB" dirty="0" smtClean="0"/>
                        <a:t>1929, 1930, 1931</a:t>
                      </a:r>
                      <a:endParaRPr lang="en-GB" dirty="0"/>
                    </a:p>
                  </a:txBody>
                  <a:tcPr/>
                </a:tc>
                <a:tc>
                  <a:txBody>
                    <a:bodyPr/>
                    <a:lstStyle/>
                    <a:p>
                      <a:endParaRPr lang="en-GB"/>
                    </a:p>
                  </a:txBody>
                  <a:tcPr/>
                </a:tc>
              </a:tr>
              <a:tr h="370840">
                <a:tc>
                  <a:txBody>
                    <a:bodyPr/>
                    <a:lstStyle/>
                    <a:p>
                      <a:r>
                        <a:rPr lang="en-GB" dirty="0" smtClean="0"/>
                        <a:t>1.2m,</a:t>
                      </a:r>
                      <a:r>
                        <a:rPr lang="en-GB" baseline="0" dirty="0" smtClean="0"/>
                        <a:t> 1.3m, 1.4m</a:t>
                      </a:r>
                      <a:endParaRPr lang="en-GB" dirty="0"/>
                    </a:p>
                  </a:txBody>
                  <a:tcPr/>
                </a:tc>
                <a:tc>
                  <a:txBody>
                    <a:bodyPr/>
                    <a:lstStyle/>
                    <a:p>
                      <a:endParaRPr lang="en-GB" dirty="0"/>
                    </a:p>
                  </a:txBody>
                  <a:tcPr/>
                </a:tc>
              </a:tr>
              <a:tr h="370840">
                <a:tc>
                  <a:txBody>
                    <a:bodyPr/>
                    <a:lstStyle/>
                    <a:p>
                      <a:r>
                        <a:rPr lang="en-GB" dirty="0" smtClean="0"/>
                        <a:t>4.5,</a:t>
                      </a:r>
                      <a:r>
                        <a:rPr lang="en-GB" baseline="0" dirty="0" smtClean="0"/>
                        <a:t> 4.6, 4.7</a:t>
                      </a:r>
                      <a:endParaRPr lang="en-GB" dirty="0"/>
                    </a:p>
                  </a:txBody>
                  <a:tcPr/>
                </a:tc>
                <a:tc>
                  <a:txBody>
                    <a:bodyPr/>
                    <a:lstStyle/>
                    <a:p>
                      <a:endParaRPr lang="en-GB" dirty="0"/>
                    </a:p>
                  </a:txBody>
                  <a:tcPr/>
                </a:tc>
              </a:tr>
              <a:tr h="370840">
                <a:tc>
                  <a:txBody>
                    <a:bodyPr/>
                    <a:lstStyle/>
                    <a:p>
                      <a:r>
                        <a:rPr lang="en-GB" dirty="0" smtClean="0"/>
                        <a:t>Ant, Butterfly,</a:t>
                      </a:r>
                      <a:r>
                        <a:rPr lang="en-GB" baseline="0" dirty="0" smtClean="0"/>
                        <a:t> Bee</a:t>
                      </a:r>
                      <a:endParaRPr lang="en-GB" dirty="0"/>
                    </a:p>
                  </a:txBody>
                  <a:tcPr/>
                </a:tc>
                <a:tc>
                  <a:txBody>
                    <a:bodyPr/>
                    <a:lstStyle/>
                    <a:p>
                      <a:endParaRPr lang="en-GB" dirty="0"/>
                    </a:p>
                  </a:txBody>
                  <a:tcPr/>
                </a:tc>
              </a:tr>
            </a:tbl>
          </a:graphicData>
        </a:graphic>
      </p:graphicFrame>
      <p:sp>
        <p:nvSpPr>
          <p:cNvPr id="5" name="TextBox 4"/>
          <p:cNvSpPr txBox="1"/>
          <p:nvPr/>
        </p:nvSpPr>
        <p:spPr>
          <a:xfrm>
            <a:off x="5054600" y="2298700"/>
            <a:ext cx="1181100" cy="369332"/>
          </a:xfrm>
          <a:prstGeom prst="rect">
            <a:avLst/>
          </a:prstGeom>
          <a:noFill/>
        </p:spPr>
        <p:txBody>
          <a:bodyPr wrap="square" rtlCol="0">
            <a:spAutoFit/>
          </a:bodyPr>
          <a:lstStyle/>
          <a:p>
            <a:r>
              <a:rPr lang="en-GB" dirty="0" smtClean="0"/>
              <a:t>Discrete</a:t>
            </a:r>
            <a:endParaRPr lang="en-GB" dirty="0"/>
          </a:p>
        </p:txBody>
      </p:sp>
      <p:sp>
        <p:nvSpPr>
          <p:cNvPr id="6" name="TextBox 5"/>
          <p:cNvSpPr txBox="1"/>
          <p:nvPr/>
        </p:nvSpPr>
        <p:spPr>
          <a:xfrm>
            <a:off x="5054600" y="3746500"/>
            <a:ext cx="1181100" cy="369332"/>
          </a:xfrm>
          <a:prstGeom prst="rect">
            <a:avLst/>
          </a:prstGeom>
          <a:noFill/>
        </p:spPr>
        <p:txBody>
          <a:bodyPr wrap="square" rtlCol="0">
            <a:spAutoFit/>
          </a:bodyPr>
          <a:lstStyle/>
          <a:p>
            <a:r>
              <a:rPr lang="en-GB" dirty="0" smtClean="0"/>
              <a:t>Discrete</a:t>
            </a:r>
            <a:endParaRPr lang="en-GB" dirty="0"/>
          </a:p>
        </p:txBody>
      </p:sp>
      <p:sp>
        <p:nvSpPr>
          <p:cNvPr id="7" name="TextBox 6"/>
          <p:cNvSpPr txBox="1"/>
          <p:nvPr/>
        </p:nvSpPr>
        <p:spPr>
          <a:xfrm>
            <a:off x="5054600" y="2687029"/>
            <a:ext cx="1816100" cy="369332"/>
          </a:xfrm>
          <a:prstGeom prst="rect">
            <a:avLst/>
          </a:prstGeom>
          <a:noFill/>
        </p:spPr>
        <p:txBody>
          <a:bodyPr wrap="square" rtlCol="0">
            <a:spAutoFit/>
          </a:bodyPr>
          <a:lstStyle/>
          <a:p>
            <a:r>
              <a:rPr lang="en-GB" dirty="0" smtClean="0"/>
              <a:t>Continuous</a:t>
            </a:r>
            <a:endParaRPr lang="en-GB" dirty="0"/>
          </a:p>
        </p:txBody>
      </p:sp>
      <p:sp>
        <p:nvSpPr>
          <p:cNvPr id="8" name="TextBox 7"/>
          <p:cNvSpPr txBox="1"/>
          <p:nvPr/>
        </p:nvSpPr>
        <p:spPr>
          <a:xfrm>
            <a:off x="5054600" y="3031542"/>
            <a:ext cx="1816100" cy="369332"/>
          </a:xfrm>
          <a:prstGeom prst="rect">
            <a:avLst/>
          </a:prstGeom>
          <a:noFill/>
        </p:spPr>
        <p:txBody>
          <a:bodyPr wrap="square" rtlCol="0">
            <a:spAutoFit/>
          </a:bodyPr>
          <a:lstStyle/>
          <a:p>
            <a:r>
              <a:rPr lang="en-GB" dirty="0" smtClean="0"/>
              <a:t>Continuous</a:t>
            </a:r>
            <a:endParaRPr lang="en-GB" dirty="0"/>
          </a:p>
        </p:txBody>
      </p:sp>
      <p:sp>
        <p:nvSpPr>
          <p:cNvPr id="9" name="TextBox 8"/>
          <p:cNvSpPr txBox="1"/>
          <p:nvPr/>
        </p:nvSpPr>
        <p:spPr>
          <a:xfrm>
            <a:off x="5041900" y="3434357"/>
            <a:ext cx="1816100" cy="369332"/>
          </a:xfrm>
          <a:prstGeom prst="rect">
            <a:avLst/>
          </a:prstGeom>
          <a:noFill/>
        </p:spPr>
        <p:txBody>
          <a:bodyPr wrap="square" rtlCol="0">
            <a:spAutoFit/>
          </a:bodyPr>
          <a:lstStyle/>
          <a:p>
            <a:r>
              <a:rPr lang="en-GB" dirty="0" smtClean="0"/>
              <a:t>Continuous</a:t>
            </a:r>
            <a:endParaRPr lang="en-GB" dirty="0"/>
          </a:p>
        </p:txBody>
      </p:sp>
    </p:spTree>
    <p:extLst>
      <p:ext uri="{BB962C8B-B14F-4D97-AF65-F5344CB8AC3E}">
        <p14:creationId xmlns:p14="http://schemas.microsoft.com/office/powerpoint/2010/main" val="182563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in R</a:t>
            </a:r>
            <a:endParaRPr lang="en-GB" dirty="0"/>
          </a:p>
        </p:txBody>
      </p:sp>
      <p:sp>
        <p:nvSpPr>
          <p:cNvPr id="3" name="Content Placeholder 2"/>
          <p:cNvSpPr>
            <a:spLocks noGrp="1"/>
          </p:cNvSpPr>
          <p:nvPr>
            <p:ph idx="1"/>
          </p:nvPr>
        </p:nvSpPr>
        <p:spPr/>
        <p:txBody>
          <a:bodyPr/>
          <a:lstStyle/>
          <a:p>
            <a:r>
              <a:rPr lang="en-GB" dirty="0" smtClean="0"/>
              <a:t>R has a base graphics package.</a:t>
            </a:r>
          </a:p>
          <a:p>
            <a:r>
              <a:rPr lang="en-GB" dirty="0" smtClean="0"/>
              <a:t>But </a:t>
            </a:r>
            <a:r>
              <a:rPr lang="en-GB" dirty="0" smtClean="0">
                <a:solidFill>
                  <a:schemeClr val="accent5">
                    <a:lumMod val="75000"/>
                  </a:schemeClr>
                </a:solidFill>
                <a:latin typeface="Agency FB" panose="020B0503020202020204" pitchFamily="34" charset="0"/>
              </a:rPr>
              <a:t>ggplot2</a:t>
            </a:r>
            <a:r>
              <a:rPr lang="en-GB" dirty="0" smtClean="0"/>
              <a:t> is the library that most people use when graphing in R.</a:t>
            </a:r>
          </a:p>
          <a:p>
            <a:r>
              <a:rPr lang="en-GB" dirty="0" smtClean="0"/>
              <a:t>This involves becoming familiar with R </a:t>
            </a:r>
            <a:r>
              <a:rPr lang="en-GB" dirty="0" smtClean="0">
                <a:solidFill>
                  <a:schemeClr val="accent5">
                    <a:lumMod val="75000"/>
                  </a:schemeClr>
                </a:solidFill>
                <a:latin typeface="Agency FB" panose="020B0503020202020204" pitchFamily="34" charset="0"/>
              </a:rPr>
              <a:t>packages</a:t>
            </a:r>
            <a:r>
              <a:rPr lang="en-GB" dirty="0" smtClean="0"/>
              <a:t>.</a:t>
            </a:r>
            <a:endParaRPr lang="en-GB" dirty="0"/>
          </a:p>
        </p:txBody>
      </p:sp>
    </p:spTree>
    <p:extLst>
      <p:ext uri="{BB962C8B-B14F-4D97-AF65-F5344CB8AC3E}">
        <p14:creationId xmlns:p14="http://schemas.microsoft.com/office/powerpoint/2010/main" val="39529973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 packages</a:t>
            </a:r>
            <a:endParaRPr lang="en-GB" dirty="0"/>
          </a:p>
        </p:txBody>
      </p:sp>
      <p:sp>
        <p:nvSpPr>
          <p:cNvPr id="3" name="Content Placeholder 2"/>
          <p:cNvSpPr>
            <a:spLocks noGrp="1"/>
          </p:cNvSpPr>
          <p:nvPr>
            <p:ph idx="1"/>
          </p:nvPr>
        </p:nvSpPr>
        <p:spPr>
          <a:xfrm>
            <a:off x="838200" y="1825625"/>
            <a:ext cx="10515600" cy="464494"/>
          </a:xfrm>
        </p:spPr>
        <p:txBody>
          <a:bodyPr>
            <a:normAutofit lnSpcReduction="10000"/>
          </a:bodyPr>
          <a:lstStyle/>
          <a:p>
            <a:r>
              <a:rPr lang="en-GB" dirty="0" smtClean="0"/>
              <a:t>Check which libraries are already installed:</a:t>
            </a:r>
            <a:endParaRPr lang="en-GB" dirty="0"/>
          </a:p>
        </p:txBody>
      </p:sp>
      <p:pic>
        <p:nvPicPr>
          <p:cNvPr id="4" name="Picture 3"/>
          <p:cNvPicPr>
            <a:picLocks noChangeAspect="1"/>
          </p:cNvPicPr>
          <p:nvPr/>
        </p:nvPicPr>
        <p:blipFill>
          <a:blip r:embed="rId2"/>
          <a:stretch>
            <a:fillRect/>
          </a:stretch>
        </p:blipFill>
        <p:spPr>
          <a:xfrm>
            <a:off x="1384600" y="2344093"/>
            <a:ext cx="1688114" cy="302084"/>
          </a:xfrm>
          <a:prstGeom prst="rect">
            <a:avLst/>
          </a:prstGeom>
        </p:spPr>
      </p:pic>
      <p:sp>
        <p:nvSpPr>
          <p:cNvPr id="6" name="TextBox 5"/>
          <p:cNvSpPr txBox="1"/>
          <p:nvPr/>
        </p:nvSpPr>
        <p:spPr>
          <a:xfrm>
            <a:off x="1037967" y="2276845"/>
            <a:ext cx="518984" cy="369332"/>
          </a:xfrm>
          <a:prstGeom prst="rect">
            <a:avLst/>
          </a:prstGeom>
          <a:noFill/>
        </p:spPr>
        <p:txBody>
          <a:bodyPr wrap="square" rtlCol="0">
            <a:spAutoFit/>
          </a:bodyPr>
          <a:lstStyle/>
          <a:p>
            <a:r>
              <a:rPr lang="en-GB" dirty="0" smtClean="0">
                <a:solidFill>
                  <a:schemeClr val="accent5">
                    <a:lumMod val="75000"/>
                  </a:schemeClr>
                </a:solidFill>
                <a:latin typeface="Agency FB" panose="020B0503020202020204" pitchFamily="34" charset="0"/>
              </a:rPr>
              <a:t>In:</a:t>
            </a:r>
            <a:endParaRPr lang="en-GB" dirty="0">
              <a:solidFill>
                <a:schemeClr val="accent5">
                  <a:lumMod val="75000"/>
                </a:schemeClr>
              </a:solidFill>
              <a:latin typeface="Agency FB" panose="020B0503020202020204" pitchFamily="34" charset="0"/>
            </a:endParaRPr>
          </a:p>
        </p:txBody>
      </p:sp>
      <p:sp>
        <p:nvSpPr>
          <p:cNvPr id="7" name="TextBox 6"/>
          <p:cNvSpPr txBox="1"/>
          <p:nvPr/>
        </p:nvSpPr>
        <p:spPr>
          <a:xfrm>
            <a:off x="4834066" y="2283482"/>
            <a:ext cx="518984" cy="369332"/>
          </a:xfrm>
          <a:prstGeom prst="rect">
            <a:avLst/>
          </a:prstGeom>
          <a:noFill/>
        </p:spPr>
        <p:txBody>
          <a:bodyPr wrap="square" rtlCol="0">
            <a:spAutoFit/>
          </a:bodyPr>
          <a:lstStyle/>
          <a:p>
            <a:r>
              <a:rPr lang="en-GB" dirty="0" smtClean="0">
                <a:solidFill>
                  <a:schemeClr val="accent5">
                    <a:lumMod val="75000"/>
                  </a:schemeClr>
                </a:solidFill>
                <a:latin typeface="Agency FB" panose="020B0503020202020204" pitchFamily="34" charset="0"/>
              </a:rPr>
              <a:t>Out:</a:t>
            </a:r>
            <a:endParaRPr lang="en-GB" dirty="0">
              <a:solidFill>
                <a:schemeClr val="accent5">
                  <a:lumMod val="75000"/>
                </a:schemeClr>
              </a:solidFill>
              <a:latin typeface="Agency FB" panose="020B0503020202020204" pitchFamily="34" charset="0"/>
            </a:endParaRPr>
          </a:p>
        </p:txBody>
      </p:sp>
      <p:sp>
        <p:nvSpPr>
          <p:cNvPr id="8" name="Content Placeholder 2"/>
          <p:cNvSpPr txBox="1">
            <a:spLocks/>
          </p:cNvSpPr>
          <p:nvPr/>
        </p:nvSpPr>
        <p:spPr>
          <a:xfrm>
            <a:off x="838200" y="3747372"/>
            <a:ext cx="10515600" cy="46449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Not all packages are loaded during R start up; ggplot2 is one of these.</a:t>
            </a:r>
            <a:endParaRPr lang="en-GB" dirty="0"/>
          </a:p>
        </p:txBody>
      </p:sp>
      <p:sp>
        <p:nvSpPr>
          <p:cNvPr id="9" name="Content Placeholder 2"/>
          <p:cNvSpPr txBox="1">
            <a:spLocks/>
          </p:cNvSpPr>
          <p:nvPr/>
        </p:nvSpPr>
        <p:spPr>
          <a:xfrm>
            <a:off x="4036540" y="3747372"/>
            <a:ext cx="1178011" cy="46449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smtClean="0">
                <a:solidFill>
                  <a:srgbClr val="FF0000"/>
                </a:solidFill>
              </a:rPr>
              <a:t>loaded</a:t>
            </a:r>
            <a:endParaRPr lang="en-GB" dirty="0">
              <a:solidFill>
                <a:srgbClr val="FF0000"/>
              </a:solidFill>
            </a:endParaRPr>
          </a:p>
        </p:txBody>
      </p:sp>
      <p:sp>
        <p:nvSpPr>
          <p:cNvPr id="10" name="Content Placeholder 2"/>
          <p:cNvSpPr txBox="1">
            <a:spLocks/>
          </p:cNvSpPr>
          <p:nvPr/>
        </p:nvSpPr>
        <p:spPr>
          <a:xfrm>
            <a:off x="5883876" y="1825625"/>
            <a:ext cx="1398373" cy="46449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smtClean="0">
                <a:solidFill>
                  <a:srgbClr val="FF0000"/>
                </a:solidFill>
              </a:rPr>
              <a:t>installed</a:t>
            </a:r>
            <a:endParaRPr lang="en-GB" dirty="0">
              <a:solidFill>
                <a:srgbClr val="FF0000"/>
              </a:solidFill>
            </a:endParaRPr>
          </a:p>
        </p:txBody>
      </p:sp>
      <p:sp>
        <p:nvSpPr>
          <p:cNvPr id="11" name="Content Placeholder 2"/>
          <p:cNvSpPr txBox="1">
            <a:spLocks/>
          </p:cNvSpPr>
          <p:nvPr/>
        </p:nvSpPr>
        <p:spPr>
          <a:xfrm>
            <a:off x="838200" y="3192220"/>
            <a:ext cx="10515600" cy="46449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accent5">
                    <a:lumMod val="75000"/>
                  </a:schemeClr>
                </a:solidFill>
                <a:latin typeface="Agency FB" panose="020B0503020202020204" pitchFamily="34" charset="0"/>
              </a:rPr>
              <a:t>g</a:t>
            </a:r>
            <a:r>
              <a:rPr lang="en-GB" dirty="0" smtClean="0">
                <a:solidFill>
                  <a:schemeClr val="accent5">
                    <a:lumMod val="75000"/>
                  </a:schemeClr>
                </a:solidFill>
                <a:latin typeface="Agency FB" panose="020B0503020202020204" pitchFamily="34" charset="0"/>
              </a:rPr>
              <a:t>gplot2</a:t>
            </a:r>
            <a:r>
              <a:rPr lang="en-GB" dirty="0" smtClean="0"/>
              <a:t> is installed automatically as part of the default R installation.</a:t>
            </a:r>
            <a:endParaRPr lang="en-GB" dirty="0"/>
          </a:p>
        </p:txBody>
      </p:sp>
      <p:sp>
        <p:nvSpPr>
          <p:cNvPr id="13" name="Content Placeholder 2"/>
          <p:cNvSpPr txBox="1">
            <a:spLocks/>
          </p:cNvSpPr>
          <p:nvPr/>
        </p:nvSpPr>
        <p:spPr>
          <a:xfrm>
            <a:off x="838200" y="4302524"/>
            <a:ext cx="10515600" cy="46449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We load a package into R by:</a:t>
            </a:r>
            <a:endParaRPr lang="en-GB" dirty="0"/>
          </a:p>
        </p:txBody>
      </p:sp>
      <p:pic>
        <p:nvPicPr>
          <p:cNvPr id="15" name="Picture 14"/>
          <p:cNvPicPr>
            <a:picLocks noChangeAspect="1"/>
          </p:cNvPicPr>
          <p:nvPr/>
        </p:nvPicPr>
        <p:blipFill>
          <a:blip r:embed="rId3"/>
          <a:stretch>
            <a:fillRect/>
          </a:stretch>
        </p:blipFill>
        <p:spPr>
          <a:xfrm>
            <a:off x="5392654" y="2361530"/>
            <a:ext cx="5961146" cy="759279"/>
          </a:xfrm>
          <a:prstGeom prst="rect">
            <a:avLst/>
          </a:prstGeom>
        </p:spPr>
      </p:pic>
      <p:pic>
        <p:nvPicPr>
          <p:cNvPr id="16" name="Picture 15"/>
          <p:cNvPicPr>
            <a:picLocks noChangeAspect="1"/>
          </p:cNvPicPr>
          <p:nvPr/>
        </p:nvPicPr>
        <p:blipFill>
          <a:blip r:embed="rId4"/>
          <a:stretch>
            <a:fillRect/>
          </a:stretch>
        </p:blipFill>
        <p:spPr>
          <a:xfrm>
            <a:off x="1037967" y="5058777"/>
            <a:ext cx="2854992" cy="235117"/>
          </a:xfrm>
          <a:prstGeom prst="rect">
            <a:avLst/>
          </a:prstGeom>
        </p:spPr>
      </p:pic>
    </p:spTree>
    <p:extLst>
      <p:ext uri="{BB962C8B-B14F-4D97-AF65-F5344CB8AC3E}">
        <p14:creationId xmlns:p14="http://schemas.microsoft.com/office/powerpoint/2010/main" val="194975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Frequency table</a:t>
            </a:r>
            <a:endParaRPr lang="en-GB" dirty="0"/>
          </a:p>
        </p:txBody>
      </p:sp>
      <p:sp>
        <p:nvSpPr>
          <p:cNvPr id="3" name="Content Placeholder 2"/>
          <p:cNvSpPr>
            <a:spLocks noGrp="1"/>
          </p:cNvSpPr>
          <p:nvPr>
            <p:ph idx="1"/>
          </p:nvPr>
        </p:nvSpPr>
        <p:spPr>
          <a:xfrm>
            <a:off x="334851" y="1690688"/>
            <a:ext cx="11018949" cy="1057618"/>
          </a:xfrm>
        </p:spPr>
        <p:txBody>
          <a:bodyPr>
            <a:noAutofit/>
          </a:bodyPr>
          <a:lstStyle/>
          <a:p>
            <a:r>
              <a:rPr lang="en-GB" sz="2400" dirty="0" smtClean="0"/>
              <a:t>The </a:t>
            </a:r>
            <a:r>
              <a:rPr lang="en-GB" sz="2400" dirty="0" err="1" smtClean="0">
                <a:latin typeface="Agency FB" panose="020B0503020202020204" pitchFamily="34" charset="0"/>
              </a:rPr>
              <a:t>propextent</a:t>
            </a:r>
            <a:r>
              <a:rPr lang="en-GB" sz="2400" dirty="0" smtClean="0">
                <a:latin typeface="Agency FB" panose="020B0503020202020204" pitchFamily="34" charset="0"/>
              </a:rPr>
              <a:t> </a:t>
            </a:r>
            <a:r>
              <a:rPr lang="en-GB" sz="2400" dirty="0" smtClean="0"/>
              <a:t>variable measures the amount of property </a:t>
            </a:r>
            <a:r>
              <a:rPr lang="en-GB" sz="2400" dirty="0" smtClean="0"/>
              <a:t>damage </a:t>
            </a:r>
            <a:r>
              <a:rPr lang="en-GB" sz="2400" dirty="0" smtClean="0"/>
              <a:t>that resulted from a terrorist incident.</a:t>
            </a:r>
          </a:p>
          <a:p>
            <a:r>
              <a:rPr lang="en-GB" sz="2400" dirty="0" smtClean="0"/>
              <a:t>For data like these, sometimes the easiest way to get an understanding of what is being shown is through a frequency table:</a:t>
            </a:r>
          </a:p>
        </p:txBody>
      </p:sp>
      <p:sp>
        <p:nvSpPr>
          <p:cNvPr id="5" name="Rectangle 4"/>
          <p:cNvSpPr/>
          <p:nvPr/>
        </p:nvSpPr>
        <p:spPr>
          <a:xfrm>
            <a:off x="586525" y="5687316"/>
            <a:ext cx="10515600" cy="954107"/>
          </a:xfrm>
          <a:prstGeom prst="rect">
            <a:avLst/>
          </a:prstGeom>
        </p:spPr>
        <p:txBody>
          <a:bodyPr wrap="square">
            <a:spAutoFit/>
          </a:bodyPr>
          <a:lstStyle/>
          <a:p>
            <a:pPr marL="285750" indent="-285750">
              <a:buFont typeface="Arial" panose="020B0604020202020204" pitchFamily="34" charset="0"/>
              <a:buChar char="•"/>
            </a:pPr>
            <a:r>
              <a:rPr lang="en-GB" sz="2800" dirty="0" smtClean="0"/>
              <a:t>This is useful, but sometimes we require a graphical representation of this information.</a:t>
            </a:r>
          </a:p>
        </p:txBody>
      </p:sp>
      <p:pic>
        <p:nvPicPr>
          <p:cNvPr id="6" name="Picture 5"/>
          <p:cNvPicPr>
            <a:picLocks noChangeAspect="1"/>
          </p:cNvPicPr>
          <p:nvPr/>
        </p:nvPicPr>
        <p:blipFill>
          <a:blip r:embed="rId2"/>
          <a:stretch>
            <a:fillRect/>
          </a:stretch>
        </p:blipFill>
        <p:spPr>
          <a:xfrm>
            <a:off x="6375042" y="3399690"/>
            <a:ext cx="5575784" cy="1337179"/>
          </a:xfrm>
          <a:prstGeom prst="rect">
            <a:avLst/>
          </a:prstGeom>
        </p:spPr>
      </p:pic>
      <p:pic>
        <p:nvPicPr>
          <p:cNvPr id="7" name="Picture 6"/>
          <p:cNvPicPr>
            <a:picLocks noChangeAspect="1"/>
          </p:cNvPicPr>
          <p:nvPr/>
        </p:nvPicPr>
        <p:blipFill>
          <a:blip r:embed="rId3"/>
          <a:stretch>
            <a:fillRect/>
          </a:stretch>
        </p:blipFill>
        <p:spPr>
          <a:xfrm>
            <a:off x="571904" y="3399690"/>
            <a:ext cx="5272421" cy="2113296"/>
          </a:xfrm>
          <a:prstGeom prst="rect">
            <a:avLst/>
          </a:prstGeom>
        </p:spPr>
      </p:pic>
    </p:spTree>
    <p:extLst>
      <p:ext uri="{BB962C8B-B14F-4D97-AF65-F5344CB8AC3E}">
        <p14:creationId xmlns:p14="http://schemas.microsoft.com/office/powerpoint/2010/main" val="132070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R?</a:t>
            </a:r>
            <a:endParaRPr lang="en-GB" dirty="0"/>
          </a:p>
        </p:txBody>
      </p:sp>
      <p:pic>
        <p:nvPicPr>
          <p:cNvPr id="4" name="Picture 2" descr="Image result for 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43443" y="1987250"/>
            <a:ext cx="3393741" cy="263014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idx="1"/>
          </p:nvPr>
        </p:nvSpPr>
        <p:spPr>
          <a:xfrm>
            <a:off x="838200" y="1520640"/>
            <a:ext cx="7325497" cy="4196234"/>
          </a:xfrm>
        </p:spPr>
        <p:txBody>
          <a:bodyPr>
            <a:normAutofit/>
          </a:bodyPr>
          <a:lstStyle/>
          <a:p>
            <a:r>
              <a:rPr lang="en-GB" dirty="0" smtClean="0"/>
              <a:t>An open-source package for statistical analysis.</a:t>
            </a:r>
          </a:p>
          <a:p>
            <a:r>
              <a:rPr lang="en-GB" dirty="0" smtClean="0"/>
              <a:t>Widely supported.</a:t>
            </a:r>
          </a:p>
          <a:p>
            <a:r>
              <a:rPr lang="en-GB" dirty="0" smtClean="0"/>
              <a:t>The initial ‘learning curve’ for R is steep, it is worth learning in the long run for a host of reasons.</a:t>
            </a:r>
          </a:p>
          <a:p>
            <a:r>
              <a:rPr lang="en-GB" dirty="0" smtClean="0"/>
              <a:t>You will get stuck at times, we all do.</a:t>
            </a:r>
          </a:p>
          <a:p>
            <a:r>
              <a:rPr lang="en-GB" dirty="0" smtClean="0"/>
              <a:t>Thus, your best friend will be….</a:t>
            </a:r>
          </a:p>
          <a:p>
            <a:endParaRPr lang="en-GB" dirty="0" smtClean="0"/>
          </a:p>
        </p:txBody>
      </p:sp>
      <p:pic>
        <p:nvPicPr>
          <p:cNvPr id="6" name="Picture 4" descr="Image result for goo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4918" y="5546825"/>
            <a:ext cx="3443417" cy="1147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25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6028"/>
            <a:ext cx="10515600" cy="1325563"/>
          </a:xfrm>
        </p:spPr>
        <p:txBody>
          <a:bodyPr/>
          <a:lstStyle/>
          <a:p>
            <a:r>
              <a:rPr lang="en-GB" dirty="0" smtClean="0"/>
              <a:t>Histograms</a:t>
            </a:r>
            <a:endParaRPr lang="en-GB" dirty="0"/>
          </a:p>
        </p:txBody>
      </p:sp>
      <p:sp>
        <p:nvSpPr>
          <p:cNvPr id="5" name="Content Placeholder 2"/>
          <p:cNvSpPr>
            <a:spLocks noGrp="1"/>
          </p:cNvSpPr>
          <p:nvPr>
            <p:ph idx="1"/>
          </p:nvPr>
        </p:nvSpPr>
        <p:spPr>
          <a:xfrm>
            <a:off x="838200" y="1445586"/>
            <a:ext cx="10515600" cy="591193"/>
          </a:xfrm>
        </p:spPr>
        <p:txBody>
          <a:bodyPr>
            <a:noAutofit/>
          </a:bodyPr>
          <a:lstStyle/>
          <a:p>
            <a:r>
              <a:rPr lang="en-GB" sz="2400" dirty="0" smtClean="0"/>
              <a:t>Histograms are a great way to visualise the frequency distribution of a variable.</a:t>
            </a:r>
          </a:p>
          <a:p>
            <a:r>
              <a:rPr lang="en-GB" sz="2400" dirty="0" smtClean="0"/>
              <a:t>Creating histograms in R is easy and done with the </a:t>
            </a:r>
            <a:r>
              <a:rPr lang="en-GB" sz="2400" dirty="0" err="1" smtClean="0">
                <a:solidFill>
                  <a:schemeClr val="accent5">
                    <a:lumMod val="75000"/>
                  </a:schemeClr>
                </a:solidFill>
                <a:latin typeface="Agency FB" panose="020B0503020202020204" pitchFamily="34" charset="0"/>
              </a:rPr>
              <a:t>hist</a:t>
            </a:r>
            <a:r>
              <a:rPr lang="en-GB" sz="2400" dirty="0" smtClean="0">
                <a:solidFill>
                  <a:schemeClr val="accent5">
                    <a:lumMod val="75000"/>
                  </a:schemeClr>
                </a:solidFill>
                <a:latin typeface="Agency FB" panose="020B0503020202020204" pitchFamily="34" charset="0"/>
              </a:rPr>
              <a:t>() </a:t>
            </a:r>
            <a:r>
              <a:rPr lang="en-GB" sz="2400" dirty="0" smtClean="0"/>
              <a:t>function.</a:t>
            </a:r>
          </a:p>
        </p:txBody>
      </p:sp>
      <p:sp>
        <p:nvSpPr>
          <p:cNvPr id="8" name="Content Placeholder 2"/>
          <p:cNvSpPr txBox="1">
            <a:spLocks/>
          </p:cNvSpPr>
          <p:nvPr/>
        </p:nvSpPr>
        <p:spPr>
          <a:xfrm>
            <a:off x="838200" y="3470731"/>
            <a:ext cx="4828674" cy="1329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What is the problem with this graph?</a:t>
            </a:r>
            <a:endParaRPr lang="en-GB" dirty="0"/>
          </a:p>
        </p:txBody>
      </p:sp>
      <p:pic>
        <p:nvPicPr>
          <p:cNvPr id="12" name="Picture 11"/>
          <p:cNvPicPr>
            <a:picLocks noChangeAspect="1"/>
          </p:cNvPicPr>
          <p:nvPr/>
        </p:nvPicPr>
        <p:blipFill>
          <a:blip r:embed="rId2"/>
          <a:stretch>
            <a:fillRect/>
          </a:stretch>
        </p:blipFill>
        <p:spPr>
          <a:xfrm>
            <a:off x="6096000" y="3296337"/>
            <a:ext cx="5731042" cy="3148325"/>
          </a:xfrm>
          <a:prstGeom prst="rect">
            <a:avLst/>
          </a:prstGeom>
        </p:spPr>
      </p:pic>
      <p:sp>
        <p:nvSpPr>
          <p:cNvPr id="13" name="Down Arrow 12"/>
          <p:cNvSpPr/>
          <p:nvPr/>
        </p:nvSpPr>
        <p:spPr>
          <a:xfrm>
            <a:off x="10756907" y="4330274"/>
            <a:ext cx="296562" cy="149928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Down Arrow 13"/>
          <p:cNvSpPr/>
          <p:nvPr/>
        </p:nvSpPr>
        <p:spPr>
          <a:xfrm>
            <a:off x="8939001" y="4330274"/>
            <a:ext cx="296562" cy="149928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Down Arrow 14"/>
          <p:cNvSpPr/>
          <p:nvPr/>
        </p:nvSpPr>
        <p:spPr>
          <a:xfrm>
            <a:off x="7121095" y="4330274"/>
            <a:ext cx="296562" cy="149928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p:cNvPicPr>
            <a:picLocks noChangeAspect="1"/>
          </p:cNvPicPr>
          <p:nvPr/>
        </p:nvPicPr>
        <p:blipFill>
          <a:blip r:embed="rId3"/>
          <a:stretch>
            <a:fillRect/>
          </a:stretch>
        </p:blipFill>
        <p:spPr>
          <a:xfrm>
            <a:off x="1308936" y="2681235"/>
            <a:ext cx="7263104" cy="239443"/>
          </a:xfrm>
          <a:prstGeom prst="rect">
            <a:avLst/>
          </a:prstGeom>
        </p:spPr>
      </p:pic>
    </p:spTree>
    <p:extLst>
      <p:ext uri="{BB962C8B-B14F-4D97-AF65-F5344CB8AC3E}">
        <p14:creationId xmlns:p14="http://schemas.microsoft.com/office/powerpoint/2010/main" val="72361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4" grpId="0" animBg="1"/>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Bins</a:t>
            </a:r>
            <a:endParaRPr lang="en-GB" dirty="0"/>
          </a:p>
        </p:txBody>
      </p:sp>
      <p:sp>
        <p:nvSpPr>
          <p:cNvPr id="3" name="Content Placeholder 2"/>
          <p:cNvSpPr>
            <a:spLocks noGrp="1"/>
          </p:cNvSpPr>
          <p:nvPr>
            <p:ph idx="1"/>
          </p:nvPr>
        </p:nvSpPr>
        <p:spPr>
          <a:xfrm>
            <a:off x="838200" y="1520825"/>
            <a:ext cx="10515600" cy="4351338"/>
          </a:xfrm>
        </p:spPr>
        <p:txBody>
          <a:bodyPr/>
          <a:lstStyle/>
          <a:p>
            <a:r>
              <a:rPr lang="en-GB" dirty="0" smtClean="0"/>
              <a:t>This is because R is using its default </a:t>
            </a:r>
            <a:r>
              <a:rPr lang="en-GB" i="1" dirty="0" smtClean="0"/>
              <a:t>bins</a:t>
            </a:r>
            <a:r>
              <a:rPr lang="en-GB" dirty="0" smtClean="0"/>
              <a:t>, which aren’t quite right for the data we’ve used as input.</a:t>
            </a:r>
          </a:p>
          <a:p>
            <a:r>
              <a:rPr lang="en-GB" dirty="0" smtClean="0"/>
              <a:t>Binning is important to think about when producing histograms in any language.</a:t>
            </a:r>
          </a:p>
          <a:p>
            <a:r>
              <a:rPr lang="en-GB" dirty="0" smtClean="0"/>
              <a:t>As an example, the two histograms below show the </a:t>
            </a:r>
            <a:r>
              <a:rPr lang="en-GB" b="1" dirty="0" smtClean="0"/>
              <a:t>exact</a:t>
            </a:r>
            <a:r>
              <a:rPr lang="en-GB" dirty="0" smtClean="0"/>
              <a:t> same data, but the graphs have different bin values.</a:t>
            </a:r>
            <a:endParaRPr lang="en-GB" dirty="0"/>
          </a:p>
        </p:txBody>
      </p:sp>
      <p:pic>
        <p:nvPicPr>
          <p:cNvPr id="4" name="Picture 3"/>
          <p:cNvPicPr>
            <a:picLocks noChangeAspect="1"/>
          </p:cNvPicPr>
          <p:nvPr/>
        </p:nvPicPr>
        <p:blipFill>
          <a:blip r:embed="rId2"/>
          <a:stretch>
            <a:fillRect/>
          </a:stretch>
        </p:blipFill>
        <p:spPr>
          <a:xfrm>
            <a:off x="6096000" y="4239537"/>
            <a:ext cx="3134249" cy="2440881"/>
          </a:xfrm>
          <a:prstGeom prst="rect">
            <a:avLst/>
          </a:prstGeom>
        </p:spPr>
      </p:pic>
      <p:pic>
        <p:nvPicPr>
          <p:cNvPr id="5" name="Picture 4"/>
          <p:cNvPicPr>
            <a:picLocks noChangeAspect="1"/>
          </p:cNvPicPr>
          <p:nvPr/>
        </p:nvPicPr>
        <p:blipFill>
          <a:blip r:embed="rId3"/>
          <a:stretch>
            <a:fillRect/>
          </a:stretch>
        </p:blipFill>
        <p:spPr>
          <a:xfrm>
            <a:off x="2117123" y="4239538"/>
            <a:ext cx="3237319" cy="2440881"/>
          </a:xfrm>
          <a:prstGeom prst="rect">
            <a:avLst/>
          </a:prstGeom>
        </p:spPr>
      </p:pic>
    </p:spTree>
    <p:extLst>
      <p:ext uri="{BB962C8B-B14F-4D97-AF65-F5344CB8AC3E}">
        <p14:creationId xmlns:p14="http://schemas.microsoft.com/office/powerpoint/2010/main" val="7547067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597440" y="3236170"/>
            <a:ext cx="5979802" cy="3216145"/>
          </a:xfrm>
          <a:prstGeom prst="rect">
            <a:avLst/>
          </a:prstGeom>
        </p:spPr>
      </p:pic>
      <p:pic>
        <p:nvPicPr>
          <p:cNvPr id="8" name="Picture 7"/>
          <p:cNvPicPr>
            <a:picLocks noChangeAspect="1"/>
          </p:cNvPicPr>
          <p:nvPr/>
        </p:nvPicPr>
        <p:blipFill>
          <a:blip r:embed="rId3"/>
          <a:stretch>
            <a:fillRect/>
          </a:stretch>
        </p:blipFill>
        <p:spPr>
          <a:xfrm>
            <a:off x="674616" y="2074122"/>
            <a:ext cx="10027667" cy="259496"/>
          </a:xfrm>
          <a:prstGeom prst="rect">
            <a:avLst/>
          </a:prstGeom>
        </p:spPr>
      </p:pic>
      <p:sp>
        <p:nvSpPr>
          <p:cNvPr id="2" name="TextBox 1"/>
          <p:cNvSpPr txBox="1"/>
          <p:nvPr/>
        </p:nvSpPr>
        <p:spPr>
          <a:xfrm>
            <a:off x="588416" y="854947"/>
            <a:ext cx="10200068" cy="954107"/>
          </a:xfrm>
          <a:prstGeom prst="rect">
            <a:avLst/>
          </a:prstGeom>
          <a:noFill/>
        </p:spPr>
        <p:txBody>
          <a:bodyPr wrap="square" rtlCol="0">
            <a:spAutoFit/>
          </a:bodyPr>
          <a:lstStyle/>
          <a:p>
            <a:pPr marL="285750" indent="-285750">
              <a:buFont typeface="Arial" panose="020B0604020202020204" pitchFamily="34" charset="0"/>
              <a:buChar char="•"/>
            </a:pPr>
            <a:r>
              <a:rPr lang="en-GB" sz="2800" dirty="0" smtClean="0"/>
              <a:t>So, we re-run the piece of code we just created, but this time, we specify the bin width:</a:t>
            </a:r>
            <a:endParaRPr lang="en-GB" sz="2800" dirty="0"/>
          </a:p>
        </p:txBody>
      </p:sp>
    </p:spTree>
    <p:extLst>
      <p:ext uri="{BB962C8B-B14F-4D97-AF65-F5344CB8AC3E}">
        <p14:creationId xmlns:p14="http://schemas.microsoft.com/office/powerpoint/2010/main" val="298234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9915" y="778878"/>
            <a:ext cx="8341896" cy="640848"/>
          </a:xfrm>
        </p:spPr>
        <p:txBody>
          <a:bodyPr/>
          <a:lstStyle/>
          <a:p>
            <a:r>
              <a:rPr lang="en-GB" dirty="0" smtClean="0"/>
              <a:t>Let’s add a title and customise the x and y axis labels:</a:t>
            </a:r>
            <a:endParaRPr lang="en-GB" dirty="0"/>
          </a:p>
        </p:txBody>
      </p:sp>
      <p:pic>
        <p:nvPicPr>
          <p:cNvPr id="6" name="Picture 5"/>
          <p:cNvPicPr>
            <a:picLocks noChangeAspect="1"/>
          </p:cNvPicPr>
          <p:nvPr/>
        </p:nvPicPr>
        <p:blipFill>
          <a:blip r:embed="rId2"/>
          <a:stretch>
            <a:fillRect/>
          </a:stretch>
        </p:blipFill>
        <p:spPr>
          <a:xfrm>
            <a:off x="879057" y="1300663"/>
            <a:ext cx="8276975" cy="287795"/>
          </a:xfrm>
          <a:prstGeom prst="rect">
            <a:avLst/>
          </a:prstGeom>
        </p:spPr>
      </p:pic>
      <p:pic>
        <p:nvPicPr>
          <p:cNvPr id="7" name="Picture 6"/>
          <p:cNvPicPr>
            <a:picLocks noChangeAspect="1"/>
          </p:cNvPicPr>
          <p:nvPr/>
        </p:nvPicPr>
        <p:blipFill>
          <a:blip r:embed="rId3"/>
          <a:stretch>
            <a:fillRect/>
          </a:stretch>
        </p:blipFill>
        <p:spPr>
          <a:xfrm>
            <a:off x="1143752" y="1702174"/>
            <a:ext cx="9034965" cy="239337"/>
          </a:xfrm>
          <a:prstGeom prst="rect">
            <a:avLst/>
          </a:prstGeom>
        </p:spPr>
      </p:pic>
      <p:pic>
        <p:nvPicPr>
          <p:cNvPr id="8" name="Picture 7"/>
          <p:cNvPicPr>
            <a:picLocks noChangeAspect="1"/>
          </p:cNvPicPr>
          <p:nvPr/>
        </p:nvPicPr>
        <p:blipFill>
          <a:blip r:embed="rId4"/>
          <a:stretch>
            <a:fillRect/>
          </a:stretch>
        </p:blipFill>
        <p:spPr>
          <a:xfrm>
            <a:off x="1143752" y="2029280"/>
            <a:ext cx="2621544" cy="220625"/>
          </a:xfrm>
          <a:prstGeom prst="rect">
            <a:avLst/>
          </a:prstGeom>
        </p:spPr>
      </p:pic>
      <p:pic>
        <p:nvPicPr>
          <p:cNvPr id="9" name="Picture 8"/>
          <p:cNvPicPr>
            <a:picLocks noChangeAspect="1"/>
          </p:cNvPicPr>
          <p:nvPr/>
        </p:nvPicPr>
        <p:blipFill>
          <a:blip r:embed="rId5"/>
          <a:stretch>
            <a:fillRect/>
          </a:stretch>
        </p:blipFill>
        <p:spPr>
          <a:xfrm>
            <a:off x="2149141" y="2495611"/>
            <a:ext cx="6922670" cy="3785582"/>
          </a:xfrm>
          <a:prstGeom prst="rect">
            <a:avLst/>
          </a:prstGeom>
        </p:spPr>
      </p:pic>
    </p:spTree>
    <p:extLst>
      <p:ext uri="{BB962C8B-B14F-4D97-AF65-F5344CB8AC3E}">
        <p14:creationId xmlns:p14="http://schemas.microsoft.com/office/powerpoint/2010/main" val="71693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Making it pretty</a:t>
            </a:r>
            <a:endParaRPr lang="en-GB" dirty="0"/>
          </a:p>
        </p:txBody>
      </p:sp>
      <p:pic>
        <p:nvPicPr>
          <p:cNvPr id="11" name="Picture 10"/>
          <p:cNvPicPr>
            <a:picLocks noChangeAspect="1"/>
          </p:cNvPicPr>
          <p:nvPr/>
        </p:nvPicPr>
        <p:blipFill>
          <a:blip r:embed="rId2"/>
          <a:stretch>
            <a:fillRect/>
          </a:stretch>
        </p:blipFill>
        <p:spPr>
          <a:xfrm>
            <a:off x="978067" y="1690688"/>
            <a:ext cx="10865196" cy="198270"/>
          </a:xfrm>
          <a:prstGeom prst="rect">
            <a:avLst/>
          </a:prstGeom>
        </p:spPr>
      </p:pic>
      <p:pic>
        <p:nvPicPr>
          <p:cNvPr id="12" name="Picture 11"/>
          <p:cNvPicPr>
            <a:picLocks noChangeAspect="1"/>
          </p:cNvPicPr>
          <p:nvPr/>
        </p:nvPicPr>
        <p:blipFill>
          <a:blip r:embed="rId3"/>
          <a:stretch>
            <a:fillRect/>
          </a:stretch>
        </p:blipFill>
        <p:spPr>
          <a:xfrm>
            <a:off x="1229979" y="2019801"/>
            <a:ext cx="2339391" cy="230104"/>
          </a:xfrm>
          <a:prstGeom prst="rect">
            <a:avLst/>
          </a:prstGeom>
        </p:spPr>
      </p:pic>
      <p:pic>
        <p:nvPicPr>
          <p:cNvPr id="13" name="Picture 12"/>
          <p:cNvPicPr>
            <a:picLocks noChangeAspect="1"/>
          </p:cNvPicPr>
          <p:nvPr/>
        </p:nvPicPr>
        <p:blipFill>
          <a:blip r:embed="rId4"/>
          <a:stretch>
            <a:fillRect/>
          </a:stretch>
        </p:blipFill>
        <p:spPr>
          <a:xfrm>
            <a:off x="3569370" y="2063415"/>
            <a:ext cx="6042276" cy="186490"/>
          </a:xfrm>
          <a:prstGeom prst="rect">
            <a:avLst/>
          </a:prstGeom>
        </p:spPr>
      </p:pic>
      <p:pic>
        <p:nvPicPr>
          <p:cNvPr id="14" name="Picture 13"/>
          <p:cNvPicPr>
            <a:picLocks noChangeAspect="1"/>
          </p:cNvPicPr>
          <p:nvPr/>
        </p:nvPicPr>
        <p:blipFill>
          <a:blip r:embed="rId5"/>
          <a:stretch>
            <a:fillRect/>
          </a:stretch>
        </p:blipFill>
        <p:spPr>
          <a:xfrm>
            <a:off x="1639221" y="2424362"/>
            <a:ext cx="7972425" cy="4400550"/>
          </a:xfrm>
          <a:prstGeom prst="rect">
            <a:avLst/>
          </a:prstGeom>
        </p:spPr>
      </p:pic>
    </p:spTree>
    <p:extLst>
      <p:ext uri="{BB962C8B-B14F-4D97-AF65-F5344CB8AC3E}">
        <p14:creationId xmlns:p14="http://schemas.microsoft.com/office/powerpoint/2010/main" val="7943634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Summarising</a:t>
            </a:r>
            <a:endParaRPr lang="en-GB" dirty="0"/>
          </a:p>
        </p:txBody>
      </p:sp>
      <p:sp>
        <p:nvSpPr>
          <p:cNvPr id="4" name="Content Placeholder 2"/>
          <p:cNvSpPr>
            <a:spLocks noGrp="1"/>
          </p:cNvSpPr>
          <p:nvPr>
            <p:ph idx="1"/>
          </p:nvPr>
        </p:nvSpPr>
        <p:spPr/>
        <p:txBody>
          <a:bodyPr>
            <a:normAutofit/>
          </a:bodyPr>
          <a:lstStyle/>
          <a:p>
            <a:r>
              <a:rPr lang="en-GB" dirty="0" smtClean="0"/>
              <a:t>A crucial human skill is to be selective about the data that we choose to analyse and, where possible, to summarise this information as concisely as possible.</a:t>
            </a:r>
          </a:p>
          <a:p>
            <a:r>
              <a:rPr lang="en-GB" dirty="0" smtClean="0"/>
              <a:t>There are two useful questions to think about when summarising data:</a:t>
            </a:r>
          </a:p>
          <a:p>
            <a:pPr marL="0" indent="0">
              <a:buNone/>
            </a:pPr>
            <a:r>
              <a:rPr lang="en-GB" dirty="0"/>
              <a:t>	</a:t>
            </a:r>
            <a:r>
              <a:rPr lang="en-GB" dirty="0" smtClean="0"/>
              <a:t>1. What is a typical, or average, value of the data?</a:t>
            </a:r>
          </a:p>
          <a:p>
            <a:pPr marL="0" indent="0">
              <a:buNone/>
            </a:pPr>
            <a:r>
              <a:rPr lang="en-GB" dirty="0"/>
              <a:t>	</a:t>
            </a:r>
            <a:r>
              <a:rPr lang="en-GB" dirty="0" smtClean="0"/>
              <a:t>2. How widely spread out are the data values?</a:t>
            </a:r>
            <a:endParaRPr lang="en-GB" dirty="0"/>
          </a:p>
        </p:txBody>
      </p:sp>
    </p:spTree>
    <p:extLst>
      <p:ext uri="{BB962C8B-B14F-4D97-AF65-F5344CB8AC3E}">
        <p14:creationId xmlns:p14="http://schemas.microsoft.com/office/powerpoint/2010/main" val="14266729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71374" y="1541270"/>
            <a:ext cx="8882227" cy="4838285"/>
          </a:xfrm>
          <a:prstGeom prst="rect">
            <a:avLst/>
          </a:prstGeom>
        </p:spPr>
      </p:pic>
      <p:sp>
        <p:nvSpPr>
          <p:cNvPr id="3" name="Title 1"/>
          <p:cNvSpPr>
            <a:spLocks noGrp="1"/>
          </p:cNvSpPr>
          <p:nvPr>
            <p:ph type="title"/>
          </p:nvPr>
        </p:nvSpPr>
        <p:spPr>
          <a:xfrm>
            <a:off x="554687" y="215707"/>
            <a:ext cx="10515600" cy="1325563"/>
          </a:xfrm>
        </p:spPr>
        <p:txBody>
          <a:bodyPr/>
          <a:lstStyle/>
          <a:p>
            <a:r>
              <a:rPr lang="en-GB" dirty="0" smtClean="0"/>
              <a:t>A distribution of incidents over months</a:t>
            </a:r>
            <a:endParaRPr lang="en-GB" dirty="0"/>
          </a:p>
        </p:txBody>
      </p:sp>
    </p:spTree>
    <p:extLst>
      <p:ext uri="{BB962C8B-B14F-4D97-AF65-F5344CB8AC3E}">
        <p14:creationId xmlns:p14="http://schemas.microsoft.com/office/powerpoint/2010/main" val="11496729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distribution?</a:t>
            </a:r>
            <a:endParaRPr lang="en-GB" dirty="0"/>
          </a:p>
        </p:txBody>
      </p:sp>
      <p:sp>
        <p:nvSpPr>
          <p:cNvPr id="4" name="Content Placeholder 2"/>
          <p:cNvSpPr>
            <a:spLocks noGrp="1"/>
          </p:cNvSpPr>
          <p:nvPr>
            <p:ph idx="1"/>
          </p:nvPr>
        </p:nvSpPr>
        <p:spPr/>
        <p:txBody>
          <a:bodyPr>
            <a:normAutofit/>
          </a:bodyPr>
          <a:lstStyle/>
          <a:p>
            <a:r>
              <a:rPr lang="en-GB" dirty="0" smtClean="0"/>
              <a:t>For now, think of a distribution as just a set of measurements, numbers, or data points.</a:t>
            </a:r>
          </a:p>
          <a:p>
            <a:r>
              <a:rPr lang="en-GB" dirty="0" smtClean="0"/>
              <a:t>We could talk about </a:t>
            </a:r>
            <a:r>
              <a:rPr lang="en-GB" dirty="0"/>
              <a:t>a</a:t>
            </a:r>
            <a:r>
              <a:rPr lang="en-GB" dirty="0" smtClean="0"/>
              <a:t> distribution as being the result of a game of heads and tails being played multiple times; i.e. the results obtained when tossing a coin many times.</a:t>
            </a:r>
          </a:p>
          <a:p>
            <a:r>
              <a:rPr lang="en-GB" dirty="0" smtClean="0"/>
              <a:t>Another distribution might be the final exam scores of every student in a particular school system.</a:t>
            </a:r>
          </a:p>
          <a:p>
            <a:r>
              <a:rPr lang="en-GB" dirty="0" smtClean="0"/>
              <a:t>A third would be the predictions of global population in 2100 from 50 runs of a demographic simulation, each with a different random seed value.</a:t>
            </a:r>
            <a:endParaRPr lang="en-GB" dirty="0"/>
          </a:p>
        </p:txBody>
      </p:sp>
    </p:spTree>
    <p:extLst>
      <p:ext uri="{BB962C8B-B14F-4D97-AF65-F5344CB8AC3E}">
        <p14:creationId xmlns:p14="http://schemas.microsoft.com/office/powerpoint/2010/main" val="39289351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example</a:t>
            </a:r>
            <a:endParaRPr lang="en-GB" dirty="0"/>
          </a:p>
        </p:txBody>
      </p:sp>
      <p:sp>
        <p:nvSpPr>
          <p:cNvPr id="3" name="Content Placeholder 2"/>
          <p:cNvSpPr>
            <a:spLocks noGrp="1"/>
          </p:cNvSpPr>
          <p:nvPr>
            <p:ph idx="1"/>
          </p:nvPr>
        </p:nvSpPr>
        <p:spPr>
          <a:xfrm>
            <a:off x="838200" y="1825625"/>
            <a:ext cx="5078599" cy="4351338"/>
          </a:xfrm>
        </p:spPr>
        <p:txBody>
          <a:bodyPr>
            <a:normAutofit fontScale="85000" lnSpcReduction="20000"/>
          </a:bodyPr>
          <a:lstStyle/>
          <a:p>
            <a:r>
              <a:rPr lang="en-GB" dirty="0" smtClean="0"/>
              <a:t>Let's grab a sample distribution to work with:</a:t>
            </a:r>
          </a:p>
          <a:p>
            <a:pPr marL="0" indent="0">
              <a:buNone/>
            </a:pPr>
            <a:endParaRPr lang="en-GB" dirty="0" smtClean="0"/>
          </a:p>
          <a:p>
            <a:pPr marL="0" indent="0" algn="ctr">
              <a:buNone/>
            </a:pPr>
            <a:r>
              <a:rPr lang="en-GB" dirty="0" smtClean="0"/>
              <a:t>[ 2.1, 2.4, 2.4, 2.4, 2.4, 2.6, 2.9, 3.2,</a:t>
            </a:r>
          </a:p>
          <a:p>
            <a:pPr marL="0" indent="0" algn="ctr">
              <a:buNone/>
            </a:pPr>
            <a:r>
              <a:rPr lang="en-GB" dirty="0" smtClean="0"/>
              <a:t>3.2, 3.9, 4.5, 6.3, 8.2, 12.8, 23.5]</a:t>
            </a:r>
          </a:p>
          <a:p>
            <a:pPr marL="0" indent="0">
              <a:buNone/>
            </a:pPr>
            <a:endParaRPr lang="en-GB" dirty="0" smtClean="0"/>
          </a:p>
          <a:p>
            <a:r>
              <a:rPr lang="en-GB" dirty="0" smtClean="0"/>
              <a:t>These 15 numbers could be anything.</a:t>
            </a:r>
          </a:p>
          <a:p>
            <a:r>
              <a:rPr lang="en-GB" dirty="0" smtClean="0"/>
              <a:t>Let's say that they represent the mass in kilograms of some fish we've caught from a specific location.</a:t>
            </a:r>
          </a:p>
          <a:p>
            <a:r>
              <a:rPr lang="en-GB" dirty="0" smtClean="0"/>
              <a:t>Note that our scales are accurate to the nearest 100g.</a:t>
            </a:r>
          </a:p>
          <a:p>
            <a:endParaRPr lang="en-GB" dirty="0"/>
          </a:p>
        </p:txBody>
      </p:sp>
      <p:pic>
        <p:nvPicPr>
          <p:cNvPr id="4" name="Picture 3"/>
          <p:cNvPicPr>
            <a:picLocks noChangeAspect="1"/>
          </p:cNvPicPr>
          <p:nvPr/>
        </p:nvPicPr>
        <p:blipFill>
          <a:blip r:embed="rId2"/>
          <a:stretch>
            <a:fillRect/>
          </a:stretch>
        </p:blipFill>
        <p:spPr>
          <a:xfrm>
            <a:off x="5916799" y="1922508"/>
            <a:ext cx="5987180" cy="4548043"/>
          </a:xfrm>
          <a:prstGeom prst="rect">
            <a:avLst/>
          </a:prstGeom>
        </p:spPr>
      </p:pic>
    </p:spTree>
    <p:extLst>
      <p:ext uri="{BB962C8B-B14F-4D97-AF65-F5344CB8AC3E}">
        <p14:creationId xmlns:p14="http://schemas.microsoft.com/office/powerpoint/2010/main" val="32084061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 to ask about the distribution</a:t>
            </a:r>
            <a:endParaRPr lang="en-GB" dirty="0"/>
          </a:p>
        </p:txBody>
      </p:sp>
      <p:sp>
        <p:nvSpPr>
          <p:cNvPr id="3" name="Content Placeholder 2"/>
          <p:cNvSpPr>
            <a:spLocks noGrp="1"/>
          </p:cNvSpPr>
          <p:nvPr>
            <p:ph idx="1"/>
          </p:nvPr>
        </p:nvSpPr>
        <p:spPr/>
        <p:txBody>
          <a:bodyPr/>
          <a:lstStyle/>
          <a:p>
            <a:pPr marL="0" indent="0">
              <a:buNone/>
            </a:pPr>
            <a:r>
              <a:rPr lang="en-GB" dirty="0" smtClean="0"/>
              <a:t>Some natural questions to ask about any distribution are:</a:t>
            </a:r>
          </a:p>
          <a:p>
            <a:pPr marL="0" indent="0">
              <a:buNone/>
            </a:pPr>
            <a:endParaRPr lang="en-GB" dirty="0" smtClean="0"/>
          </a:p>
          <a:p>
            <a:r>
              <a:rPr lang="en-GB" dirty="0" smtClean="0"/>
              <a:t>What's a typical score?</a:t>
            </a:r>
          </a:p>
          <a:p>
            <a:r>
              <a:rPr lang="en-GB" dirty="0" smtClean="0"/>
              <a:t>What's the range of the scores?</a:t>
            </a:r>
          </a:p>
          <a:p>
            <a:r>
              <a:rPr lang="en-GB" dirty="0" smtClean="0"/>
              <a:t>How spread-out are the scores?</a:t>
            </a:r>
          </a:p>
          <a:p>
            <a:r>
              <a:rPr lang="en-GB" dirty="0" smtClean="0"/>
              <a:t>Are the scores distributed evenly/symmetrically?</a:t>
            </a:r>
          </a:p>
        </p:txBody>
      </p:sp>
    </p:spTree>
    <p:extLst>
      <p:ext uri="{BB962C8B-B14F-4D97-AF65-F5344CB8AC3E}">
        <p14:creationId xmlns:p14="http://schemas.microsoft.com/office/powerpoint/2010/main" val="397042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 and R Studio</a:t>
            </a:r>
            <a:endParaRPr lang="en-GB" dirty="0"/>
          </a:p>
        </p:txBody>
      </p:sp>
      <p:pic>
        <p:nvPicPr>
          <p:cNvPr id="4" name="Picture 3"/>
          <p:cNvPicPr>
            <a:picLocks noChangeAspect="1"/>
          </p:cNvPicPr>
          <p:nvPr/>
        </p:nvPicPr>
        <p:blipFill>
          <a:blip r:embed="rId2"/>
          <a:stretch>
            <a:fillRect/>
          </a:stretch>
        </p:blipFill>
        <p:spPr>
          <a:xfrm>
            <a:off x="413334" y="1690688"/>
            <a:ext cx="4242887" cy="3715887"/>
          </a:xfrm>
          <a:prstGeom prst="rect">
            <a:avLst/>
          </a:prstGeom>
        </p:spPr>
      </p:pic>
      <p:pic>
        <p:nvPicPr>
          <p:cNvPr id="5" name="Picture 4"/>
          <p:cNvPicPr>
            <a:picLocks noChangeAspect="1"/>
          </p:cNvPicPr>
          <p:nvPr/>
        </p:nvPicPr>
        <p:blipFill>
          <a:blip r:embed="rId3"/>
          <a:stretch>
            <a:fillRect/>
          </a:stretch>
        </p:blipFill>
        <p:spPr>
          <a:xfrm>
            <a:off x="5081087" y="1690688"/>
            <a:ext cx="6875289" cy="3715887"/>
          </a:xfrm>
          <a:prstGeom prst="rect">
            <a:avLst/>
          </a:prstGeom>
        </p:spPr>
      </p:pic>
      <p:sp>
        <p:nvSpPr>
          <p:cNvPr id="6" name="Rectangle 5"/>
          <p:cNvSpPr/>
          <p:nvPr/>
        </p:nvSpPr>
        <p:spPr>
          <a:xfrm>
            <a:off x="543697" y="5544234"/>
            <a:ext cx="6096000" cy="646331"/>
          </a:xfrm>
          <a:prstGeom prst="rect">
            <a:avLst/>
          </a:prstGeom>
        </p:spPr>
        <p:txBody>
          <a:bodyPr>
            <a:spAutoFit/>
          </a:bodyPr>
          <a:lstStyle/>
          <a:p>
            <a:r>
              <a:rPr lang="en-GB" dirty="0" smtClean="0"/>
              <a:t>R Can </a:t>
            </a:r>
            <a:r>
              <a:rPr lang="en-GB" dirty="0"/>
              <a:t>be downloaded from:</a:t>
            </a:r>
          </a:p>
          <a:p>
            <a:r>
              <a:rPr lang="en-GB" dirty="0" smtClean="0">
                <a:hlinkClick r:id="rId4"/>
              </a:rPr>
              <a:t>https</a:t>
            </a:r>
            <a:r>
              <a:rPr lang="en-GB" dirty="0">
                <a:hlinkClick r:id="rId4"/>
              </a:rPr>
              <a:t>://www.r-project.org/</a:t>
            </a:r>
            <a:endParaRPr lang="en-GB" dirty="0"/>
          </a:p>
        </p:txBody>
      </p:sp>
      <p:sp>
        <p:nvSpPr>
          <p:cNvPr id="7" name="Rectangle 6"/>
          <p:cNvSpPr/>
          <p:nvPr/>
        </p:nvSpPr>
        <p:spPr>
          <a:xfrm>
            <a:off x="5860375" y="5494976"/>
            <a:ext cx="6397527" cy="1200329"/>
          </a:xfrm>
          <a:prstGeom prst="rect">
            <a:avLst/>
          </a:prstGeom>
        </p:spPr>
        <p:txBody>
          <a:bodyPr wrap="square">
            <a:spAutoFit/>
          </a:bodyPr>
          <a:lstStyle/>
          <a:p>
            <a:r>
              <a:rPr lang="en-GB" dirty="0" smtClean="0"/>
              <a:t>R Studio can </a:t>
            </a:r>
            <a:r>
              <a:rPr lang="en-GB" dirty="0"/>
              <a:t>be downloaded from:</a:t>
            </a:r>
          </a:p>
          <a:p>
            <a:r>
              <a:rPr lang="en-GB" dirty="0" smtClean="0">
                <a:hlinkClick r:id="rId5"/>
              </a:rPr>
              <a:t>https</a:t>
            </a:r>
            <a:r>
              <a:rPr lang="en-GB" dirty="0">
                <a:hlinkClick r:id="rId5"/>
              </a:rPr>
              <a:t>://www.rstudio.com/products/rstudio/download</a:t>
            </a:r>
            <a:r>
              <a:rPr lang="en-GB" dirty="0" smtClean="0">
                <a:hlinkClick r:id="rId5"/>
              </a:rPr>
              <a:t>/</a:t>
            </a:r>
            <a:endParaRPr lang="en-GB" dirty="0" smtClean="0"/>
          </a:p>
          <a:p>
            <a:endParaRPr lang="en-GB" dirty="0"/>
          </a:p>
          <a:p>
            <a:r>
              <a:rPr lang="en-GB" b="1" dirty="0" smtClean="0"/>
              <a:t>Note: </a:t>
            </a:r>
            <a:r>
              <a:rPr lang="en-GB" dirty="0" smtClean="0"/>
              <a:t>You will need to install base R before you can use R Studio.</a:t>
            </a:r>
            <a:endParaRPr lang="en-GB" dirty="0"/>
          </a:p>
        </p:txBody>
      </p:sp>
    </p:spTree>
    <p:extLst>
      <p:ext uri="{BB962C8B-B14F-4D97-AF65-F5344CB8AC3E}">
        <p14:creationId xmlns:p14="http://schemas.microsoft.com/office/powerpoint/2010/main" val="112978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typical score?</a:t>
            </a:r>
            <a:endParaRPr lang="en-GB" dirty="0"/>
          </a:p>
        </p:txBody>
      </p:sp>
      <p:sp>
        <p:nvSpPr>
          <p:cNvPr id="3" name="Content Placeholder 2"/>
          <p:cNvSpPr>
            <a:spLocks noGrp="1"/>
          </p:cNvSpPr>
          <p:nvPr>
            <p:ph idx="1"/>
          </p:nvPr>
        </p:nvSpPr>
        <p:spPr/>
        <p:txBody>
          <a:bodyPr/>
          <a:lstStyle/>
          <a:p>
            <a:r>
              <a:rPr lang="en-GB" dirty="0" smtClean="0"/>
              <a:t>How heavy is a typical fish? In other words, where do our fish mass scores tend to cluster on the number line?</a:t>
            </a:r>
          </a:p>
          <a:p>
            <a:pPr marL="285750" indent="-285750"/>
            <a:r>
              <a:rPr lang="en-GB" dirty="0" smtClean="0"/>
              <a:t>We need a number to represent the ‘middle’ score, or a </a:t>
            </a:r>
            <a:r>
              <a:rPr lang="en-GB" i="1" dirty="0" smtClean="0"/>
              <a:t>measure of central tendency</a:t>
            </a:r>
            <a:r>
              <a:rPr lang="en-GB" dirty="0" smtClean="0"/>
              <a:t>.</a:t>
            </a:r>
          </a:p>
          <a:p>
            <a:pPr marL="285750" indent="-285750"/>
            <a:r>
              <a:rPr lang="en-GB" dirty="0" smtClean="0"/>
              <a:t>Options include:</a:t>
            </a:r>
          </a:p>
          <a:p>
            <a:pPr marL="0" indent="0">
              <a:buNone/>
            </a:pPr>
            <a:r>
              <a:rPr lang="en-GB" dirty="0" smtClean="0"/>
              <a:t>	- The </a:t>
            </a:r>
            <a:r>
              <a:rPr lang="en-GB" i="1" dirty="0" smtClean="0"/>
              <a:t>mean, </a:t>
            </a:r>
            <a:r>
              <a:rPr lang="en-GB" dirty="0" smtClean="0"/>
              <a:t>also known as the </a:t>
            </a:r>
            <a:r>
              <a:rPr lang="en-GB" i="1" dirty="0" smtClean="0"/>
              <a:t>average</a:t>
            </a:r>
            <a:r>
              <a:rPr lang="en-GB" dirty="0" smtClean="0"/>
              <a:t>, or the </a:t>
            </a:r>
            <a:r>
              <a:rPr lang="en-GB" i="1" dirty="0" smtClean="0"/>
              <a:t>arithmetic mean</a:t>
            </a:r>
            <a:r>
              <a:rPr lang="en-GB" dirty="0" smtClean="0"/>
              <a:t>. </a:t>
            </a:r>
            <a:endParaRPr lang="en-GB" i="1" dirty="0" smtClean="0"/>
          </a:p>
          <a:p>
            <a:pPr marL="0" indent="0">
              <a:buNone/>
            </a:pPr>
            <a:r>
              <a:rPr lang="en-GB" dirty="0" smtClean="0"/>
              <a:t>	- The </a:t>
            </a:r>
            <a:r>
              <a:rPr lang="en-GB" i="1" dirty="0" smtClean="0"/>
              <a:t>median</a:t>
            </a:r>
            <a:r>
              <a:rPr lang="en-GB" dirty="0" smtClean="0"/>
              <a:t>, the middle score in the range of data.</a:t>
            </a:r>
          </a:p>
          <a:p>
            <a:pPr marL="0" indent="0">
              <a:buNone/>
            </a:pPr>
            <a:r>
              <a:rPr lang="en-GB" dirty="0" smtClean="0"/>
              <a:t>	- The </a:t>
            </a:r>
            <a:r>
              <a:rPr lang="en-GB" i="1" dirty="0" smtClean="0"/>
              <a:t>mode</a:t>
            </a:r>
            <a:r>
              <a:rPr lang="en-GB" dirty="0" smtClean="0"/>
              <a:t>, the most frequently occurring score.</a:t>
            </a:r>
          </a:p>
          <a:p>
            <a:endParaRPr lang="en-GB" dirty="0"/>
          </a:p>
        </p:txBody>
      </p:sp>
    </p:spTree>
    <p:extLst>
      <p:ext uri="{BB962C8B-B14F-4D97-AF65-F5344CB8AC3E}">
        <p14:creationId xmlns:p14="http://schemas.microsoft.com/office/powerpoint/2010/main" val="31268011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mode</a:t>
            </a:r>
            <a:endParaRPr lang="en-GB" dirty="0"/>
          </a:p>
        </p:txBody>
      </p:sp>
      <p:sp>
        <p:nvSpPr>
          <p:cNvPr id="3" name="Content Placeholder 2"/>
          <p:cNvSpPr>
            <a:spLocks noGrp="1"/>
          </p:cNvSpPr>
          <p:nvPr>
            <p:ph idx="1"/>
          </p:nvPr>
        </p:nvSpPr>
        <p:spPr/>
        <p:txBody>
          <a:bodyPr/>
          <a:lstStyle/>
          <a:p>
            <a:r>
              <a:rPr lang="en-GB" dirty="0" smtClean="0"/>
              <a:t>The mode is merely the data value that is most common, or most frequent, in the data set.</a:t>
            </a:r>
          </a:p>
          <a:p>
            <a:r>
              <a:rPr lang="en-GB" dirty="0" smtClean="0"/>
              <a:t>In our fish example:</a:t>
            </a:r>
            <a:br>
              <a:rPr lang="en-GB" dirty="0" smtClean="0"/>
            </a:br>
            <a:r>
              <a:rPr lang="en-GB" dirty="0" smtClean="0"/>
              <a:t/>
            </a:r>
            <a:br>
              <a:rPr lang="en-GB" dirty="0" smtClean="0"/>
            </a:br>
            <a:r>
              <a:rPr lang="en-GB" dirty="0" smtClean="0"/>
              <a:t>2.1, 2.4, 2.4, 2.4, 2.4, 2.6, 2.9, 3.1, 3.2, 3.9, 4.5, 6.3, 8.2, 12.8, 23.5</a:t>
            </a:r>
          </a:p>
          <a:p>
            <a:pPr marL="0" indent="0">
              <a:buNone/>
            </a:pPr>
            <a:r>
              <a:rPr lang="en-GB" dirty="0" smtClean="0"/>
              <a:t/>
            </a:r>
            <a:br>
              <a:rPr lang="en-GB" dirty="0" smtClean="0"/>
            </a:br>
            <a:endParaRPr lang="en-GB" dirty="0" smtClean="0"/>
          </a:p>
          <a:p>
            <a:pPr marL="0" indent="0">
              <a:buNone/>
            </a:pPr>
            <a:r>
              <a:rPr lang="en-GB" dirty="0" smtClean="0"/>
              <a:t>	mode = 2.4</a:t>
            </a:r>
            <a:endParaRPr lang="en-GB" dirty="0"/>
          </a:p>
        </p:txBody>
      </p:sp>
      <p:sp>
        <p:nvSpPr>
          <p:cNvPr id="4" name="Up Arrow 3"/>
          <p:cNvSpPr/>
          <p:nvPr/>
        </p:nvSpPr>
        <p:spPr>
          <a:xfrm>
            <a:off x="1918952" y="3889419"/>
            <a:ext cx="218941" cy="68258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Up Arrow 4"/>
          <p:cNvSpPr/>
          <p:nvPr/>
        </p:nvSpPr>
        <p:spPr>
          <a:xfrm>
            <a:off x="3760631" y="3889419"/>
            <a:ext cx="218941" cy="68258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2047741" y="4430332"/>
            <a:ext cx="1803042" cy="141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601183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Calculating mode in R</a:t>
            </a:r>
            <a:endParaRPr lang="en-GB" dirty="0"/>
          </a:p>
        </p:txBody>
      </p:sp>
      <p:sp>
        <p:nvSpPr>
          <p:cNvPr id="3" name="Content Placeholder 2"/>
          <p:cNvSpPr>
            <a:spLocks noGrp="1"/>
          </p:cNvSpPr>
          <p:nvPr>
            <p:ph idx="1"/>
          </p:nvPr>
        </p:nvSpPr>
        <p:spPr>
          <a:xfrm>
            <a:off x="838200" y="1825625"/>
            <a:ext cx="10515600" cy="1172948"/>
          </a:xfrm>
        </p:spPr>
        <p:txBody>
          <a:bodyPr/>
          <a:lstStyle/>
          <a:p>
            <a:r>
              <a:rPr lang="en-GB" dirty="0" smtClean="0"/>
              <a:t>R doesn’t have a built in function for calculating the mode.</a:t>
            </a:r>
          </a:p>
          <a:p>
            <a:r>
              <a:rPr lang="en-GB" dirty="0" smtClean="0"/>
              <a:t>We therefore create a function to do it for us.</a:t>
            </a:r>
            <a:endParaRPr lang="en-GB" dirty="0"/>
          </a:p>
        </p:txBody>
      </p:sp>
      <p:pic>
        <p:nvPicPr>
          <p:cNvPr id="4" name="Picture 3"/>
          <p:cNvPicPr>
            <a:picLocks noChangeAspect="1"/>
          </p:cNvPicPr>
          <p:nvPr/>
        </p:nvPicPr>
        <p:blipFill>
          <a:blip r:embed="rId2"/>
          <a:stretch>
            <a:fillRect/>
          </a:stretch>
        </p:blipFill>
        <p:spPr>
          <a:xfrm>
            <a:off x="1160119" y="2998573"/>
            <a:ext cx="5124216" cy="823784"/>
          </a:xfrm>
          <a:prstGeom prst="rect">
            <a:avLst/>
          </a:prstGeom>
        </p:spPr>
      </p:pic>
      <p:sp>
        <p:nvSpPr>
          <p:cNvPr id="5" name="Content Placeholder 2"/>
          <p:cNvSpPr txBox="1">
            <a:spLocks/>
          </p:cNvSpPr>
          <p:nvPr/>
        </p:nvSpPr>
        <p:spPr>
          <a:xfrm>
            <a:off x="908222" y="4171521"/>
            <a:ext cx="10550610" cy="135006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If there is a calculation that you know you’re going to have to do regularly, creating a function to do it for you is a great time saver.</a:t>
            </a:r>
          </a:p>
          <a:p>
            <a:r>
              <a:rPr lang="en-GB" dirty="0" smtClean="0"/>
              <a:t>You can call a function that you created the same way in which you call the built-in R functions:</a:t>
            </a:r>
            <a:endParaRPr lang="en-GB" dirty="0"/>
          </a:p>
        </p:txBody>
      </p:sp>
      <p:pic>
        <p:nvPicPr>
          <p:cNvPr id="6" name="Picture 5"/>
          <p:cNvPicPr>
            <a:picLocks noChangeAspect="1"/>
          </p:cNvPicPr>
          <p:nvPr/>
        </p:nvPicPr>
        <p:blipFill>
          <a:blip r:embed="rId3"/>
          <a:stretch>
            <a:fillRect/>
          </a:stretch>
        </p:blipFill>
        <p:spPr>
          <a:xfrm>
            <a:off x="1160119" y="5562424"/>
            <a:ext cx="2709035" cy="582957"/>
          </a:xfrm>
          <a:prstGeom prst="rect">
            <a:avLst/>
          </a:prstGeom>
        </p:spPr>
      </p:pic>
    </p:spTree>
    <p:extLst>
      <p:ext uri="{BB962C8B-B14F-4D97-AF65-F5344CB8AC3E}">
        <p14:creationId xmlns:p14="http://schemas.microsoft.com/office/powerpoint/2010/main" val="3748871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GB" dirty="0" smtClean="0"/>
                  <a:t>The mean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𝑥</m:t>
                        </m:r>
                      </m:e>
                    </m:acc>
                  </m:oMath>
                </a14:m>
                <a:r>
                  <a:rPr lang="en-GB" dirty="0" smtClean="0"/>
                  <a:t>)</a:t>
                </a:r>
                <a:endParaRPr lang="en-GB"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786989"/>
                <a:ext cx="10515600" cy="4351338"/>
              </a:xfrm>
            </p:spPr>
            <p:txBody>
              <a:bodyPr/>
              <a:lstStyle/>
              <a:p>
                <a:r>
                  <a:rPr lang="en-GB" dirty="0" smtClean="0"/>
                  <a:t>Calculating the mean = </a:t>
                </a:r>
                <a14:m>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𝑠𝑢𝑚</m:t>
                        </m:r>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𝑎𝑙𝑙</m:t>
                        </m:r>
                        <m:r>
                          <a:rPr lang="en-GB" b="0" i="1" smtClean="0">
                            <a:latin typeface="Cambria Math" panose="02040503050406030204" pitchFamily="18" charset="0"/>
                          </a:rPr>
                          <m:t> </m:t>
                        </m:r>
                        <m:r>
                          <a:rPr lang="en-GB" b="0" i="1" smtClean="0">
                            <a:latin typeface="Cambria Math" panose="02040503050406030204" pitchFamily="18" charset="0"/>
                          </a:rPr>
                          <m:t>𝑑𝑎𝑡𝑎</m:t>
                        </m:r>
                        <m:r>
                          <a:rPr lang="en-GB" b="0" i="1" smtClean="0">
                            <a:latin typeface="Cambria Math" panose="02040503050406030204" pitchFamily="18" charset="0"/>
                          </a:rPr>
                          <m:t> </m:t>
                        </m:r>
                        <m:r>
                          <a:rPr lang="en-GB" b="0" i="1" smtClean="0">
                            <a:latin typeface="Cambria Math" panose="02040503050406030204" pitchFamily="18" charset="0"/>
                          </a:rPr>
                          <m:t>𝑣𝑎𝑙𝑢𝑒𝑠</m:t>
                        </m:r>
                      </m:num>
                      <m:den>
                        <m:r>
                          <a:rPr lang="en-GB" b="0" i="1" smtClean="0">
                            <a:latin typeface="Cambria Math" panose="02040503050406030204" pitchFamily="18" charset="0"/>
                          </a:rPr>
                          <m:t>𝑛𝑢𝑚𝑏𝑒𝑟</m:t>
                        </m:r>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𝑑𝑎𝑡𝑎</m:t>
                        </m:r>
                        <m:r>
                          <a:rPr lang="en-GB" b="0" i="1" smtClean="0">
                            <a:latin typeface="Cambria Math" panose="02040503050406030204" pitchFamily="18" charset="0"/>
                          </a:rPr>
                          <m:t> </m:t>
                        </m:r>
                        <m:r>
                          <a:rPr lang="en-GB" b="0" i="1" smtClean="0">
                            <a:latin typeface="Cambria Math" panose="02040503050406030204" pitchFamily="18" charset="0"/>
                          </a:rPr>
                          <m:t>𝑣𝑎𝑙𝑢𝑒𝑠</m:t>
                        </m:r>
                      </m:den>
                    </m:f>
                  </m:oMath>
                </a14:m>
                <a:r>
                  <a:rPr lang="en-GB" dirty="0" smtClean="0"/>
                  <a:t/>
                </a:r>
                <a:br>
                  <a:rPr lang="en-GB" dirty="0" smtClean="0"/>
                </a:br>
                <a:endParaRPr lang="en-GB" dirty="0" smtClean="0"/>
              </a:p>
              <a:p>
                <a:r>
                  <a:rPr lang="en-GB" dirty="0" smtClean="0"/>
                  <a:t>In our example, we have the weight of 15 fish:</a:t>
                </a:r>
                <a:br>
                  <a:rPr lang="en-GB" dirty="0" smtClean="0"/>
                </a:br>
                <a:r>
                  <a:rPr lang="en-GB" dirty="0" smtClean="0"/>
                  <a:t>2.1, 2.4, 2.4, 2.4, 2.4, 2.6, 2.9, 3.2, 3.2, 3.9, 4.5, 6.3, 8.2, 12.8, 23.5</a:t>
                </a:r>
              </a:p>
              <a:p>
                <a:r>
                  <a:rPr lang="en-GB" dirty="0" smtClean="0"/>
                  <a:t>The sum of these fish weights is 82.8.</a:t>
                </a:r>
              </a:p>
              <a:p>
                <a:r>
                  <a:rPr lang="en-GB" dirty="0" smtClean="0"/>
                  <a:t>There are 15 values, so:</a:t>
                </a:r>
              </a:p>
              <a:p>
                <a:pPr marL="0" indent="0">
                  <a:buNone/>
                </a:pPr>
                <a:r>
                  <a:rPr lang="en-GB" dirty="0"/>
                  <a:t>	</a:t>
                </a:r>
                <a14:m>
                  <m:oMath xmlns:m="http://schemas.openxmlformats.org/officeDocument/2006/math">
                    <m:acc>
                      <m:accPr>
                        <m:chr m:val="̅"/>
                        <m:ctrlPr>
                          <a:rPr lang="en-GB" i="1" dirty="0" smtClean="0">
                            <a:latin typeface="Cambria Math" panose="02040503050406030204" pitchFamily="18" charset="0"/>
                          </a:rPr>
                        </m:ctrlPr>
                      </m:accPr>
                      <m:e>
                        <m:r>
                          <a:rPr lang="en-GB" b="0" i="1" dirty="0" smtClean="0">
                            <a:latin typeface="Cambria Math" panose="02040503050406030204" pitchFamily="18" charset="0"/>
                          </a:rPr>
                          <m:t>𝑥</m:t>
                        </m:r>
                      </m:e>
                    </m:acc>
                    <m:r>
                      <a:rPr lang="en-GB" sz="3200" i="1" smtClean="0">
                        <a:latin typeface="Cambria Math" panose="02040503050406030204" pitchFamily="18" charset="0"/>
                      </a:rPr>
                      <m:t>=</m:t>
                    </m:r>
                    <m:f>
                      <m:fPr>
                        <m:ctrlPr>
                          <a:rPr lang="en-GB" sz="3200" i="1" smtClean="0">
                            <a:latin typeface="Cambria Math" panose="02040503050406030204" pitchFamily="18" charset="0"/>
                          </a:rPr>
                        </m:ctrlPr>
                      </m:fPr>
                      <m:num>
                        <m:r>
                          <a:rPr lang="en-GB" sz="3200" b="0" i="1" smtClean="0">
                            <a:latin typeface="Cambria Math" panose="02040503050406030204" pitchFamily="18" charset="0"/>
                          </a:rPr>
                          <m:t>82.8</m:t>
                        </m:r>
                      </m:num>
                      <m:den>
                        <m:r>
                          <a:rPr lang="en-GB" sz="3200" b="0" i="1" smtClean="0">
                            <a:latin typeface="Cambria Math" panose="02040503050406030204" pitchFamily="18" charset="0"/>
                          </a:rPr>
                          <m:t>15</m:t>
                        </m:r>
                      </m:den>
                    </m:f>
                  </m:oMath>
                </a14:m>
                <a:endParaRPr lang="en-GB" sz="3200" dirty="0" smtClean="0"/>
              </a:p>
              <a:p>
                <a:pPr marL="0" indent="0">
                  <a:buNone/>
                </a:pPr>
                <a:r>
                  <a:rPr lang="en-GB" dirty="0"/>
                  <a:t>	</a:t>
                </a:r>
                <a14:m>
                  <m:oMath xmlns:m="http://schemas.openxmlformats.org/officeDocument/2006/math">
                    <m:acc>
                      <m:accPr>
                        <m:chr m:val="̅"/>
                        <m:ctrlPr>
                          <a:rPr lang="en-GB" i="1" dirty="0" smtClean="0">
                            <a:latin typeface="Cambria Math" panose="02040503050406030204" pitchFamily="18" charset="0"/>
                          </a:rPr>
                        </m:ctrlPr>
                      </m:accPr>
                      <m:e>
                        <m:r>
                          <a:rPr lang="en-GB" b="0" i="1" dirty="0" smtClean="0">
                            <a:latin typeface="Cambria Math" panose="02040503050406030204" pitchFamily="18" charset="0"/>
                          </a:rPr>
                          <m:t>𝑥</m:t>
                        </m:r>
                      </m:e>
                    </m:acc>
                    <m:r>
                      <a:rPr lang="en-GB" sz="3200" i="1" smtClean="0">
                        <a:latin typeface="Cambria Math" panose="02040503050406030204" pitchFamily="18" charset="0"/>
                      </a:rPr>
                      <m:t>=</m:t>
                    </m:r>
                    <m:r>
                      <a:rPr lang="en-GB" b="0" i="1" smtClean="0">
                        <a:latin typeface="Cambria Math" panose="02040503050406030204" pitchFamily="18" charset="0"/>
                      </a:rPr>
                      <m:t>5.52</m:t>
                    </m:r>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786989"/>
                <a:ext cx="10515600" cy="4351338"/>
              </a:xfrm>
              <a:blipFill rotWithShape="0">
                <a:blip r:embed="rId3"/>
                <a:stretch>
                  <a:fillRect l="-1043"/>
                </a:stretch>
              </a:blipFill>
            </p:spPr>
            <p:txBody>
              <a:bodyPr/>
              <a:lstStyle/>
              <a:p>
                <a:r>
                  <a:rPr lang="en-GB">
                    <a:noFill/>
                  </a:rPr>
                  <a:t> </a:t>
                </a:r>
              </a:p>
            </p:txBody>
          </p:sp>
        </mc:Fallback>
      </mc:AlternateContent>
    </p:spTree>
    <p:extLst>
      <p:ext uri="{BB962C8B-B14F-4D97-AF65-F5344CB8AC3E}">
        <p14:creationId xmlns:p14="http://schemas.microsoft.com/office/powerpoint/2010/main" val="29107939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Calculating the mean in R</a:t>
            </a:r>
            <a:endParaRPr lang="en-GB" dirty="0"/>
          </a:p>
        </p:txBody>
      </p:sp>
      <p:sp>
        <p:nvSpPr>
          <p:cNvPr id="3" name="Content Placeholder 2"/>
          <p:cNvSpPr>
            <a:spLocks noGrp="1"/>
          </p:cNvSpPr>
          <p:nvPr>
            <p:ph idx="1"/>
          </p:nvPr>
        </p:nvSpPr>
        <p:spPr>
          <a:xfrm>
            <a:off x="838200" y="1825625"/>
            <a:ext cx="10515600" cy="958764"/>
          </a:xfrm>
        </p:spPr>
        <p:txBody>
          <a:bodyPr>
            <a:normAutofit fontScale="77500" lnSpcReduction="20000"/>
          </a:bodyPr>
          <a:lstStyle/>
          <a:p>
            <a:r>
              <a:rPr lang="en-GB" dirty="0" smtClean="0"/>
              <a:t>The mean can be calculated easily in R with the </a:t>
            </a:r>
            <a:r>
              <a:rPr lang="en-GB" dirty="0" smtClean="0">
                <a:latin typeface="Agency FB" panose="020B0503020202020204" pitchFamily="34" charset="0"/>
              </a:rPr>
              <a:t>mean() </a:t>
            </a:r>
            <a:r>
              <a:rPr lang="en-GB" dirty="0" smtClean="0"/>
              <a:t>function.</a:t>
            </a:r>
          </a:p>
          <a:p>
            <a:r>
              <a:rPr lang="en-GB" dirty="0" smtClean="0"/>
              <a:t>Remember, we first want to make sure that we don’t have any missing values in the data we are exploring:</a:t>
            </a:r>
            <a:endParaRPr lang="en-GB" dirty="0"/>
          </a:p>
        </p:txBody>
      </p:sp>
      <p:pic>
        <p:nvPicPr>
          <p:cNvPr id="4" name="Picture 3"/>
          <p:cNvPicPr>
            <a:picLocks noChangeAspect="1"/>
          </p:cNvPicPr>
          <p:nvPr/>
        </p:nvPicPr>
        <p:blipFill>
          <a:blip r:embed="rId2"/>
          <a:stretch>
            <a:fillRect/>
          </a:stretch>
        </p:blipFill>
        <p:spPr>
          <a:xfrm>
            <a:off x="1165524" y="2919326"/>
            <a:ext cx="5849944" cy="235766"/>
          </a:xfrm>
          <a:prstGeom prst="rect">
            <a:avLst/>
          </a:prstGeom>
        </p:spPr>
      </p:pic>
      <p:pic>
        <p:nvPicPr>
          <p:cNvPr id="6" name="Picture 5"/>
          <p:cNvPicPr>
            <a:picLocks noChangeAspect="1"/>
          </p:cNvPicPr>
          <p:nvPr/>
        </p:nvPicPr>
        <p:blipFill>
          <a:blip r:embed="rId3"/>
          <a:stretch>
            <a:fillRect/>
          </a:stretch>
        </p:blipFill>
        <p:spPr>
          <a:xfrm>
            <a:off x="1065385" y="3290029"/>
            <a:ext cx="3201816" cy="484177"/>
          </a:xfrm>
          <a:prstGeom prst="rect">
            <a:avLst/>
          </a:prstGeom>
        </p:spPr>
      </p:pic>
      <p:pic>
        <p:nvPicPr>
          <p:cNvPr id="7" name="Picture 6"/>
          <p:cNvPicPr>
            <a:picLocks noChangeAspect="1"/>
          </p:cNvPicPr>
          <p:nvPr/>
        </p:nvPicPr>
        <p:blipFill>
          <a:blip r:embed="rId4"/>
          <a:stretch>
            <a:fillRect/>
          </a:stretch>
        </p:blipFill>
        <p:spPr>
          <a:xfrm>
            <a:off x="950055" y="4946209"/>
            <a:ext cx="8124933" cy="544002"/>
          </a:xfrm>
          <a:prstGeom prst="rect">
            <a:avLst/>
          </a:prstGeom>
        </p:spPr>
      </p:pic>
      <p:sp>
        <p:nvSpPr>
          <p:cNvPr id="8" name="Content Placeholder 2"/>
          <p:cNvSpPr txBox="1">
            <a:spLocks/>
          </p:cNvSpPr>
          <p:nvPr/>
        </p:nvSpPr>
        <p:spPr>
          <a:xfrm>
            <a:off x="726989" y="3956392"/>
            <a:ext cx="10515600" cy="9587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When printing the value to the screen, you can use the </a:t>
            </a:r>
            <a:r>
              <a:rPr lang="en-GB" dirty="0" err="1" smtClean="0">
                <a:latin typeface="Agency FB" panose="020B0503020202020204" pitchFamily="34" charset="0"/>
              </a:rPr>
              <a:t>prettyNum</a:t>
            </a:r>
            <a:r>
              <a:rPr lang="en-GB" dirty="0" smtClean="0">
                <a:latin typeface="Agency FB" panose="020B0503020202020204" pitchFamily="34" charset="0"/>
              </a:rPr>
              <a:t>() </a:t>
            </a:r>
            <a:r>
              <a:rPr lang="en-GB" dirty="0" smtClean="0"/>
              <a:t>function to make the result more readable:</a:t>
            </a:r>
            <a:endParaRPr lang="en-GB" dirty="0"/>
          </a:p>
        </p:txBody>
      </p:sp>
    </p:spTree>
    <p:extLst>
      <p:ext uri="{BB962C8B-B14F-4D97-AF65-F5344CB8AC3E}">
        <p14:creationId xmlns:p14="http://schemas.microsoft.com/office/powerpoint/2010/main" val="3663385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Outliers</a:t>
            </a:r>
            <a:endParaRPr lang="en-GB" dirty="0"/>
          </a:p>
        </p:txBody>
      </p:sp>
      <p:sp>
        <p:nvSpPr>
          <p:cNvPr id="3" name="Content Placeholder 2"/>
          <p:cNvSpPr>
            <a:spLocks noGrp="1"/>
          </p:cNvSpPr>
          <p:nvPr>
            <p:ph idx="1"/>
          </p:nvPr>
        </p:nvSpPr>
        <p:spPr>
          <a:xfrm>
            <a:off x="838200" y="1825625"/>
            <a:ext cx="5051854" cy="4351338"/>
          </a:xfrm>
        </p:spPr>
        <p:txBody>
          <a:bodyPr/>
          <a:lstStyle/>
          <a:p>
            <a:r>
              <a:rPr lang="en-GB" dirty="0" smtClean="0"/>
              <a:t>Outliers are data points whose value is far greater or far less than the rest of the data points.</a:t>
            </a:r>
          </a:p>
          <a:p>
            <a:r>
              <a:rPr lang="en-GB" dirty="0" smtClean="0"/>
              <a:t>If we take a look at the data set on the right, we see that there are 5 outliers.</a:t>
            </a:r>
          </a:p>
          <a:p>
            <a:r>
              <a:rPr lang="en-GB" dirty="0" smtClean="0"/>
              <a:t>Outliers, or extreme values, heavily influence the value of the mean.</a:t>
            </a:r>
            <a:endParaRPr lang="en-GB" dirty="0"/>
          </a:p>
        </p:txBody>
      </p:sp>
      <p:pic>
        <p:nvPicPr>
          <p:cNvPr id="4" name="Picture 3"/>
          <p:cNvPicPr>
            <a:picLocks noChangeAspect="1"/>
          </p:cNvPicPr>
          <p:nvPr/>
        </p:nvPicPr>
        <p:blipFill>
          <a:blip r:embed="rId2"/>
          <a:stretch>
            <a:fillRect/>
          </a:stretch>
        </p:blipFill>
        <p:spPr>
          <a:xfrm>
            <a:off x="6470564" y="1825625"/>
            <a:ext cx="5429250" cy="4105275"/>
          </a:xfrm>
          <a:prstGeom prst="rect">
            <a:avLst/>
          </a:prstGeom>
        </p:spPr>
      </p:pic>
      <p:pic>
        <p:nvPicPr>
          <p:cNvPr id="5" name="Picture 4"/>
          <p:cNvPicPr>
            <a:picLocks noChangeAspect="1"/>
          </p:cNvPicPr>
          <p:nvPr/>
        </p:nvPicPr>
        <p:blipFill>
          <a:blip r:embed="rId3"/>
          <a:stretch>
            <a:fillRect/>
          </a:stretch>
        </p:blipFill>
        <p:spPr>
          <a:xfrm>
            <a:off x="6470564" y="1874975"/>
            <a:ext cx="5601948" cy="4055925"/>
          </a:xfrm>
          <a:prstGeom prst="rect">
            <a:avLst/>
          </a:prstGeom>
        </p:spPr>
      </p:pic>
    </p:spTree>
    <p:extLst>
      <p:ext uri="{BB962C8B-B14F-4D97-AF65-F5344CB8AC3E}">
        <p14:creationId xmlns:p14="http://schemas.microsoft.com/office/powerpoint/2010/main" val="592178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median</a:t>
            </a:r>
            <a:endParaRPr lang="en-GB" dirty="0"/>
          </a:p>
        </p:txBody>
      </p:sp>
      <p:sp>
        <p:nvSpPr>
          <p:cNvPr id="5" name="Content Placeholder 2"/>
          <p:cNvSpPr txBox="1">
            <a:spLocks/>
          </p:cNvSpPr>
          <p:nvPr/>
        </p:nvSpPr>
        <p:spPr>
          <a:xfrm>
            <a:off x="838200" y="1488628"/>
            <a:ext cx="10515600" cy="45773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To calculate the median, order all data values in regards to their values from smallest to largest. The median value is then the middle value in the range of scores.</a:t>
            </a:r>
          </a:p>
          <a:p>
            <a:r>
              <a:rPr lang="en-GB" dirty="0" smtClean="0"/>
              <a:t>In our fish example:</a:t>
            </a:r>
            <a:br>
              <a:rPr lang="en-GB" dirty="0" smtClean="0"/>
            </a:br>
            <a:r>
              <a:rPr lang="en-GB" dirty="0" smtClean="0"/>
              <a:t/>
            </a:r>
            <a:br>
              <a:rPr lang="en-GB" dirty="0" smtClean="0"/>
            </a:br>
            <a:r>
              <a:rPr lang="en-GB" dirty="0" smtClean="0"/>
              <a:t/>
            </a:r>
            <a:br>
              <a:rPr lang="en-GB" dirty="0" smtClean="0"/>
            </a:br>
            <a:r>
              <a:rPr lang="en-GB" dirty="0" smtClean="0"/>
              <a:t>2.1, 2.4, 2.4, 2.4, 2.4, 2.6, 2.9, 3.1, 3.2, 3.9, 4.5, 6.3, 8.2, 12.8, 23.5</a:t>
            </a:r>
          </a:p>
          <a:p>
            <a:pPr marL="0" indent="0">
              <a:buFont typeface="Arial" panose="020B0604020202020204" pitchFamily="34" charset="0"/>
              <a:buNone/>
            </a:pPr>
            <a:r>
              <a:rPr lang="en-GB" dirty="0" smtClean="0"/>
              <a:t/>
            </a:r>
            <a:br>
              <a:rPr lang="en-GB" dirty="0" smtClean="0"/>
            </a:br>
            <a:r>
              <a:rPr lang="en-GB" dirty="0" smtClean="0"/>
              <a:t/>
            </a:r>
            <a:br>
              <a:rPr lang="en-GB" dirty="0" smtClean="0"/>
            </a:br>
            <a:r>
              <a:rPr lang="en-GB" dirty="0" smtClean="0"/>
              <a:t>				    median = 3.1</a:t>
            </a:r>
            <a:endParaRPr lang="en-GB" dirty="0"/>
          </a:p>
        </p:txBody>
      </p:sp>
      <p:sp>
        <p:nvSpPr>
          <p:cNvPr id="8" name="Up Arrow 7"/>
          <p:cNvSpPr/>
          <p:nvPr/>
        </p:nvSpPr>
        <p:spPr>
          <a:xfrm>
            <a:off x="5640946" y="4365938"/>
            <a:ext cx="218941" cy="68258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169309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799564" y="1094704"/>
                <a:ext cx="10973873" cy="5357611"/>
              </a:xfrm>
            </p:spPr>
            <p:txBody>
              <a:bodyPr>
                <a:normAutofit fontScale="92500" lnSpcReduction="10000"/>
              </a:bodyPr>
              <a:lstStyle/>
              <a:p>
                <a:r>
                  <a:rPr lang="en-GB" dirty="0" smtClean="0"/>
                  <a:t>If the data set has an even number of data values, you take the middle two numbers and then take the mean of these two numbers.</a:t>
                </a:r>
              </a:p>
              <a:p>
                <a:r>
                  <a:rPr lang="en-GB" dirty="0" smtClean="0"/>
                  <a:t>If we add another data point into our fish example:</a:t>
                </a:r>
                <a:br>
                  <a:rPr lang="en-GB" dirty="0" smtClean="0"/>
                </a:br>
                <a:r>
                  <a:rPr lang="en-GB" dirty="0" smtClean="0"/>
                  <a:t/>
                </a:r>
                <a:br>
                  <a:rPr lang="en-GB" dirty="0" smtClean="0"/>
                </a:br>
                <a:r>
                  <a:rPr lang="en-GB" dirty="0" smtClean="0"/>
                  <a:t>2.1, 2.4, 2.4, 2.4, 2.4, 2.6, 2.9, 3.1, 3.2, 3.9, 4.5, 6.3, 8.2, 12.8, 23.5, 23.6</a:t>
                </a:r>
              </a:p>
              <a:p>
                <a:pPr marL="0" indent="0">
                  <a:buNone/>
                </a:pPr>
                <a:r>
                  <a:rPr lang="en-GB" dirty="0"/>
                  <a:t>	</a:t>
                </a:r>
                <a:endParaRPr lang="en-GB" dirty="0" smtClean="0"/>
              </a:p>
              <a:p>
                <a:pPr marL="0" indent="0">
                  <a:buNone/>
                </a:pPr>
                <a:endParaRPr lang="en-GB" dirty="0" smtClean="0"/>
              </a:p>
              <a:p>
                <a:pPr marL="0" indent="0">
                  <a:buNone/>
                </a:pPr>
                <a:r>
                  <a:rPr lang="en-GB" dirty="0"/>
                  <a:t>	</a:t>
                </a:r>
                <a:r>
                  <a:rPr lang="en-GB" dirty="0" smtClean="0"/>
                  <a:t>			median = </a:t>
                </a:r>
                <a14:m>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3.1+3.2</m:t>
                        </m:r>
                      </m:num>
                      <m:den>
                        <m:r>
                          <a:rPr lang="en-GB" b="0" i="1" smtClean="0">
                            <a:latin typeface="Cambria Math" panose="02040503050406030204" pitchFamily="18" charset="0"/>
                          </a:rPr>
                          <m:t>2</m:t>
                        </m:r>
                      </m:den>
                    </m:f>
                  </m:oMath>
                </a14:m>
                <a:r>
                  <a:rPr lang="en-GB" dirty="0" smtClean="0"/>
                  <a:t/>
                </a:r>
                <a:br>
                  <a:rPr lang="en-GB" dirty="0" smtClean="0"/>
                </a:br>
                <a:endParaRPr lang="en-GB" dirty="0" smtClean="0"/>
              </a:p>
              <a:p>
                <a:pPr marL="0" indent="0">
                  <a:buNone/>
                </a:pPr>
                <a:r>
                  <a:rPr lang="en-GB" dirty="0" smtClean="0"/>
                  <a:t>				median = </a:t>
                </a:r>
                <a14:m>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6.3</m:t>
                        </m:r>
                      </m:num>
                      <m:den>
                        <m:r>
                          <a:rPr lang="en-GB" b="0" i="1" smtClean="0">
                            <a:latin typeface="Cambria Math" panose="02040503050406030204" pitchFamily="18" charset="0"/>
                          </a:rPr>
                          <m:t>2</m:t>
                        </m:r>
                      </m:den>
                    </m:f>
                  </m:oMath>
                </a14:m>
                <a:r>
                  <a:rPr lang="en-GB" dirty="0" smtClean="0"/>
                  <a:t/>
                </a:r>
                <a:br>
                  <a:rPr lang="en-GB" dirty="0" smtClean="0"/>
                </a:br>
                <a:endParaRPr lang="en-GB" dirty="0" smtClean="0"/>
              </a:p>
              <a:p>
                <a:pPr marL="0" indent="0">
                  <a:buNone/>
                </a:pPr>
                <a:r>
                  <a:rPr lang="en-GB" dirty="0" smtClean="0"/>
                  <a:t>				median = </a:t>
                </a:r>
                <a14:m>
                  <m:oMath xmlns:m="http://schemas.openxmlformats.org/officeDocument/2006/math">
                    <m:r>
                      <a:rPr lang="en-GB" i="1" smtClean="0">
                        <a:latin typeface="Cambria Math" panose="02040503050406030204" pitchFamily="18" charset="0"/>
                      </a:rPr>
                      <m:t>3</m:t>
                    </m:r>
                    <m:r>
                      <a:rPr lang="en-GB" b="0" i="1" smtClean="0">
                        <a:latin typeface="Cambria Math" panose="02040503050406030204" pitchFamily="18" charset="0"/>
                      </a:rPr>
                      <m:t>.15</m:t>
                    </m:r>
                  </m:oMath>
                </a14:m>
                <a:endParaRPr lang="en-GB" dirty="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799564" y="1094704"/>
                <a:ext cx="10973873" cy="5357611"/>
              </a:xfrm>
              <a:blipFill rotWithShape="0">
                <a:blip r:embed="rId2"/>
                <a:stretch>
                  <a:fillRect l="-833" t="-2392"/>
                </a:stretch>
              </a:blipFill>
            </p:spPr>
            <p:txBody>
              <a:bodyPr/>
              <a:lstStyle/>
              <a:p>
                <a:r>
                  <a:rPr lang="en-GB">
                    <a:noFill/>
                  </a:rPr>
                  <a:t> </a:t>
                </a:r>
              </a:p>
            </p:txBody>
          </p:sp>
        </mc:Fallback>
      </mc:AlternateContent>
      <p:sp>
        <p:nvSpPr>
          <p:cNvPr id="5" name="Up Arrow 4"/>
          <p:cNvSpPr/>
          <p:nvPr/>
        </p:nvSpPr>
        <p:spPr>
          <a:xfrm>
            <a:off x="5228822" y="2833352"/>
            <a:ext cx="218941" cy="68258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Up Arrow 5"/>
          <p:cNvSpPr/>
          <p:nvPr/>
        </p:nvSpPr>
        <p:spPr>
          <a:xfrm>
            <a:off x="5834129" y="2833352"/>
            <a:ext cx="218941" cy="68258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5357611" y="3374265"/>
            <a:ext cx="585988" cy="141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886826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Calculating the median in R</a:t>
            </a:r>
            <a:endParaRPr lang="en-GB" dirty="0"/>
          </a:p>
        </p:txBody>
      </p:sp>
      <p:sp>
        <p:nvSpPr>
          <p:cNvPr id="3" name="Content Placeholder 2"/>
          <p:cNvSpPr>
            <a:spLocks noGrp="1"/>
          </p:cNvSpPr>
          <p:nvPr>
            <p:ph idx="1"/>
          </p:nvPr>
        </p:nvSpPr>
        <p:spPr>
          <a:xfrm>
            <a:off x="753978" y="1722751"/>
            <a:ext cx="5177589" cy="3318481"/>
          </a:xfrm>
        </p:spPr>
        <p:txBody>
          <a:bodyPr>
            <a:normAutofit fontScale="92500" lnSpcReduction="20000"/>
          </a:bodyPr>
          <a:lstStyle/>
          <a:p>
            <a:r>
              <a:rPr lang="en-GB" dirty="0" smtClean="0"/>
              <a:t>We can see here that the median is not ‘tugged up’ by the 5 outliers because it is immune to extreme outliers.</a:t>
            </a:r>
          </a:p>
          <a:p>
            <a:r>
              <a:rPr lang="en-GB" dirty="0" smtClean="0"/>
              <a:t>This is because the median is calculated in regards to the relative positon of the data points and not the data values themselves.</a:t>
            </a:r>
          </a:p>
          <a:p>
            <a:r>
              <a:rPr lang="en-GB" dirty="0" smtClean="0"/>
              <a:t>Calculating the median in R is done in the same way as the mean:</a:t>
            </a:r>
            <a:endParaRPr lang="en-GB" dirty="0"/>
          </a:p>
        </p:txBody>
      </p:sp>
      <p:pic>
        <p:nvPicPr>
          <p:cNvPr id="4" name="Picture 3"/>
          <p:cNvPicPr>
            <a:picLocks noChangeAspect="1"/>
          </p:cNvPicPr>
          <p:nvPr/>
        </p:nvPicPr>
        <p:blipFill>
          <a:blip r:embed="rId2"/>
          <a:stretch>
            <a:fillRect/>
          </a:stretch>
        </p:blipFill>
        <p:spPr>
          <a:xfrm>
            <a:off x="6441086" y="1948656"/>
            <a:ext cx="5438775" cy="4105275"/>
          </a:xfrm>
          <a:prstGeom prst="rect">
            <a:avLst/>
          </a:prstGeom>
        </p:spPr>
      </p:pic>
      <p:pic>
        <p:nvPicPr>
          <p:cNvPr id="12" name="Picture 11"/>
          <p:cNvPicPr>
            <a:picLocks noChangeAspect="1"/>
          </p:cNvPicPr>
          <p:nvPr/>
        </p:nvPicPr>
        <p:blipFill>
          <a:blip r:embed="rId3"/>
          <a:stretch>
            <a:fillRect/>
          </a:stretch>
        </p:blipFill>
        <p:spPr>
          <a:xfrm>
            <a:off x="1085551" y="4948407"/>
            <a:ext cx="5986869" cy="701586"/>
          </a:xfrm>
          <a:prstGeom prst="rect">
            <a:avLst/>
          </a:prstGeom>
        </p:spPr>
      </p:pic>
    </p:spTree>
    <p:extLst>
      <p:ext uri="{BB962C8B-B14F-4D97-AF65-F5344CB8AC3E}">
        <p14:creationId xmlns:p14="http://schemas.microsoft.com/office/powerpoint/2010/main" val="31641495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Percentiles</a:t>
            </a:r>
            <a:endParaRPr lang="en-GB" dirty="0"/>
          </a:p>
        </p:txBody>
      </p:sp>
      <p:sp>
        <p:nvSpPr>
          <p:cNvPr id="3" name="Content Placeholder 2"/>
          <p:cNvSpPr>
            <a:spLocks noGrp="1"/>
          </p:cNvSpPr>
          <p:nvPr>
            <p:ph idx="1"/>
          </p:nvPr>
        </p:nvSpPr>
        <p:spPr>
          <a:xfrm>
            <a:off x="838200" y="1825625"/>
            <a:ext cx="5241324" cy="4351338"/>
          </a:xfrm>
        </p:spPr>
        <p:txBody>
          <a:bodyPr/>
          <a:lstStyle/>
          <a:p>
            <a:r>
              <a:rPr lang="en-GB" dirty="0" smtClean="0"/>
              <a:t>The median is a special name for the 50</a:t>
            </a:r>
            <a:r>
              <a:rPr lang="en-GB" baseline="30000" dirty="0" smtClean="0"/>
              <a:t>th</a:t>
            </a:r>
            <a:r>
              <a:rPr lang="en-GB" dirty="0" smtClean="0"/>
              <a:t> percentile.</a:t>
            </a:r>
          </a:p>
          <a:p>
            <a:r>
              <a:rPr lang="en-GB" dirty="0" smtClean="0"/>
              <a:t>This means that 50% of the data are less than the median.</a:t>
            </a:r>
          </a:p>
          <a:p>
            <a:r>
              <a:rPr lang="en-GB" dirty="0" smtClean="0"/>
              <a:t>Similarly, the 25th percentile is the data point that is equal to 25% of the data.</a:t>
            </a:r>
          </a:p>
          <a:p>
            <a:r>
              <a:rPr lang="en-GB" dirty="0" smtClean="0"/>
              <a:t>And so on for 75</a:t>
            </a:r>
            <a:r>
              <a:rPr lang="en-GB" baseline="30000" dirty="0" smtClean="0"/>
              <a:t>th</a:t>
            </a:r>
            <a:r>
              <a:rPr lang="en-GB" dirty="0" smtClean="0"/>
              <a:t> percentile, etc.</a:t>
            </a:r>
            <a:endParaRPr lang="en-GB" dirty="0"/>
          </a:p>
        </p:txBody>
      </p:sp>
      <p:pic>
        <p:nvPicPr>
          <p:cNvPr id="4" name="Picture 3"/>
          <p:cNvPicPr>
            <a:picLocks noChangeAspect="1"/>
          </p:cNvPicPr>
          <p:nvPr/>
        </p:nvPicPr>
        <p:blipFill>
          <a:blip r:embed="rId2"/>
          <a:stretch>
            <a:fillRect/>
          </a:stretch>
        </p:blipFill>
        <p:spPr>
          <a:xfrm>
            <a:off x="6416760" y="1825625"/>
            <a:ext cx="5372100" cy="4067175"/>
          </a:xfrm>
          <a:prstGeom prst="rect">
            <a:avLst/>
          </a:prstGeom>
        </p:spPr>
      </p:pic>
    </p:spTree>
    <p:extLst>
      <p:ext uri="{BB962C8B-B14F-4D97-AF65-F5344CB8AC3E}">
        <p14:creationId xmlns:p14="http://schemas.microsoft.com/office/powerpoint/2010/main" val="9923718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Opening the dataset and loading it into R</a:t>
            </a:r>
            <a:endParaRPr lang="en-GB" dirty="0"/>
          </a:p>
        </p:txBody>
      </p:sp>
      <p:sp>
        <p:nvSpPr>
          <p:cNvPr id="3" name="Content Placeholder 2"/>
          <p:cNvSpPr>
            <a:spLocks noGrp="1"/>
          </p:cNvSpPr>
          <p:nvPr>
            <p:ph idx="1"/>
          </p:nvPr>
        </p:nvSpPr>
        <p:spPr>
          <a:xfrm>
            <a:off x="838200" y="1825625"/>
            <a:ext cx="10515600" cy="1182270"/>
          </a:xfrm>
        </p:spPr>
        <p:txBody>
          <a:bodyPr>
            <a:normAutofit fontScale="92500" lnSpcReduction="20000"/>
          </a:bodyPr>
          <a:lstStyle/>
          <a:p>
            <a:r>
              <a:rPr lang="en-GB" dirty="0" smtClean="0"/>
              <a:t>First, unzip the folder and save the entire GTD as a csv file.</a:t>
            </a:r>
          </a:p>
          <a:p>
            <a:r>
              <a:rPr lang="en-GB" dirty="0" smtClean="0"/>
              <a:t>Then, we’ll load it into R.</a:t>
            </a:r>
          </a:p>
          <a:p>
            <a:r>
              <a:rPr lang="en-GB" dirty="0" smtClean="0"/>
              <a:t>This is most commonly done by:</a:t>
            </a:r>
            <a:endParaRPr lang="en-GB" dirty="0"/>
          </a:p>
        </p:txBody>
      </p:sp>
      <p:sp>
        <p:nvSpPr>
          <p:cNvPr id="6" name="Content Placeholder 2"/>
          <p:cNvSpPr txBox="1">
            <a:spLocks/>
          </p:cNvSpPr>
          <p:nvPr/>
        </p:nvSpPr>
        <p:spPr>
          <a:xfrm>
            <a:off x="944317" y="4162530"/>
            <a:ext cx="10515600" cy="1182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You can also load in data files in the following manner:</a:t>
            </a:r>
            <a:endParaRPr lang="en-GB" dirty="0"/>
          </a:p>
        </p:txBody>
      </p:sp>
      <p:sp>
        <p:nvSpPr>
          <p:cNvPr id="8" name="TextBox 7"/>
          <p:cNvSpPr txBox="1"/>
          <p:nvPr/>
        </p:nvSpPr>
        <p:spPr>
          <a:xfrm>
            <a:off x="5904989" y="2823229"/>
            <a:ext cx="2770284" cy="369332"/>
          </a:xfrm>
          <a:prstGeom prst="rect">
            <a:avLst/>
          </a:prstGeom>
          <a:noFill/>
        </p:spPr>
        <p:txBody>
          <a:bodyPr wrap="square" rtlCol="0">
            <a:spAutoFit/>
          </a:bodyPr>
          <a:lstStyle/>
          <a:p>
            <a:r>
              <a:rPr lang="en-GB" dirty="0" smtClean="0">
                <a:solidFill>
                  <a:srgbClr val="FF0000"/>
                </a:solidFill>
              </a:rPr>
              <a:t>Assignment operator</a:t>
            </a:r>
            <a:endParaRPr lang="en-GB" dirty="0">
              <a:solidFill>
                <a:srgbClr val="FF0000"/>
              </a:solidFill>
            </a:endParaRPr>
          </a:p>
        </p:txBody>
      </p:sp>
      <p:pic>
        <p:nvPicPr>
          <p:cNvPr id="5" name="Picture 4"/>
          <p:cNvPicPr>
            <a:picLocks noChangeAspect="1"/>
          </p:cNvPicPr>
          <p:nvPr/>
        </p:nvPicPr>
        <p:blipFill>
          <a:blip r:embed="rId2"/>
          <a:stretch>
            <a:fillRect/>
          </a:stretch>
        </p:blipFill>
        <p:spPr>
          <a:xfrm>
            <a:off x="1197881" y="3268692"/>
            <a:ext cx="7899996" cy="336511"/>
          </a:xfrm>
          <a:prstGeom prst="rect">
            <a:avLst/>
          </a:prstGeom>
        </p:spPr>
      </p:pic>
      <p:cxnSp>
        <p:nvCxnSpPr>
          <p:cNvPr id="12" name="Curved Connector 11"/>
          <p:cNvCxnSpPr/>
          <p:nvPr/>
        </p:nvCxnSpPr>
        <p:spPr>
          <a:xfrm rot="10800000" flipV="1">
            <a:off x="2452805" y="3018398"/>
            <a:ext cx="3473198" cy="250016"/>
          </a:xfrm>
          <a:prstGeom prst="curved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081463" y="3268692"/>
            <a:ext cx="433137" cy="37642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Picture 13"/>
          <p:cNvPicPr>
            <a:picLocks noChangeAspect="1"/>
          </p:cNvPicPr>
          <p:nvPr/>
        </p:nvPicPr>
        <p:blipFill>
          <a:blip r:embed="rId3"/>
          <a:stretch>
            <a:fillRect/>
          </a:stretch>
        </p:blipFill>
        <p:spPr>
          <a:xfrm>
            <a:off x="1103626" y="5028310"/>
            <a:ext cx="6171555" cy="316490"/>
          </a:xfrm>
          <a:prstGeom prst="rect">
            <a:avLst/>
          </a:prstGeom>
        </p:spPr>
      </p:pic>
      <p:sp>
        <p:nvSpPr>
          <p:cNvPr id="10" name="Content Placeholder 2"/>
          <p:cNvSpPr txBox="1">
            <a:spLocks/>
          </p:cNvSpPr>
          <p:nvPr/>
        </p:nvSpPr>
        <p:spPr>
          <a:xfrm>
            <a:off x="944317" y="5768338"/>
            <a:ext cx="10515600" cy="983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mtClean="0"/>
              <a:t>Load the complete GTD into R and assign it to the variable ‘entire_gtd’.</a:t>
            </a:r>
            <a:endParaRPr lang="en-GB" dirty="0"/>
          </a:p>
        </p:txBody>
      </p:sp>
    </p:spTree>
    <p:extLst>
      <p:ext uri="{BB962C8B-B14F-4D97-AF65-F5344CB8AC3E}">
        <p14:creationId xmlns:p14="http://schemas.microsoft.com/office/powerpoint/2010/main" val="163492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3487" y="672327"/>
            <a:ext cx="10515600" cy="1189424"/>
          </a:xfrm>
        </p:spPr>
        <p:txBody>
          <a:bodyPr>
            <a:normAutofit/>
          </a:bodyPr>
          <a:lstStyle/>
          <a:p>
            <a:r>
              <a:rPr lang="en-GB" dirty="0" smtClean="0"/>
              <a:t>Percentiles are useful summary statistics.</a:t>
            </a:r>
          </a:p>
          <a:p>
            <a:r>
              <a:rPr lang="en-GB" dirty="0" smtClean="0"/>
              <a:t>They can easily be computed in R with the </a:t>
            </a:r>
            <a:r>
              <a:rPr lang="en-GB" dirty="0" smtClean="0">
                <a:latin typeface="Agency FB" panose="020B0503020202020204" pitchFamily="34" charset="0"/>
              </a:rPr>
              <a:t>summary() </a:t>
            </a:r>
            <a:r>
              <a:rPr lang="en-GB" dirty="0" smtClean="0"/>
              <a:t>function:</a:t>
            </a:r>
            <a:endParaRPr lang="en-GB" dirty="0"/>
          </a:p>
        </p:txBody>
      </p:sp>
      <p:sp>
        <p:nvSpPr>
          <p:cNvPr id="8" name="Content Placeholder 2"/>
          <p:cNvSpPr txBox="1">
            <a:spLocks/>
          </p:cNvSpPr>
          <p:nvPr/>
        </p:nvSpPr>
        <p:spPr>
          <a:xfrm>
            <a:off x="813487" y="3295565"/>
            <a:ext cx="10515600" cy="23116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We now have three summary statistics.</a:t>
            </a:r>
          </a:p>
          <a:p>
            <a:r>
              <a:rPr lang="en-GB" dirty="0" smtClean="0"/>
              <a:t>However, the point of summary statistics is to keep things concise, but we are starting to get a lot of different numbers here.</a:t>
            </a:r>
          </a:p>
          <a:p>
            <a:r>
              <a:rPr lang="en-GB" dirty="0" smtClean="0"/>
              <a:t>This is where quantitative EDA meets graphical EDA.</a:t>
            </a:r>
            <a:endParaRPr lang="en-GB" dirty="0"/>
          </a:p>
        </p:txBody>
      </p:sp>
      <p:pic>
        <p:nvPicPr>
          <p:cNvPr id="2" name="Picture 1"/>
          <p:cNvPicPr>
            <a:picLocks noChangeAspect="1"/>
          </p:cNvPicPr>
          <p:nvPr/>
        </p:nvPicPr>
        <p:blipFill>
          <a:blip r:embed="rId2"/>
          <a:stretch>
            <a:fillRect/>
          </a:stretch>
        </p:blipFill>
        <p:spPr>
          <a:xfrm>
            <a:off x="1148792" y="1979011"/>
            <a:ext cx="8751864" cy="714762"/>
          </a:xfrm>
          <a:prstGeom prst="rect">
            <a:avLst/>
          </a:prstGeom>
        </p:spPr>
      </p:pic>
    </p:spTree>
    <p:extLst>
      <p:ext uri="{BB962C8B-B14F-4D97-AF65-F5344CB8AC3E}">
        <p14:creationId xmlns:p14="http://schemas.microsoft.com/office/powerpoint/2010/main" val="4816152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6844"/>
            <a:ext cx="10515600" cy="1325563"/>
          </a:xfrm>
        </p:spPr>
        <p:txBody>
          <a:bodyPr/>
          <a:lstStyle/>
          <a:p>
            <a:r>
              <a:rPr lang="en-GB" dirty="0" smtClean="0"/>
              <a:t>Box plots</a:t>
            </a:r>
            <a:endParaRPr lang="en-GB" dirty="0"/>
          </a:p>
        </p:txBody>
      </p:sp>
      <p:sp>
        <p:nvSpPr>
          <p:cNvPr id="3" name="Content Placeholder 2"/>
          <p:cNvSpPr>
            <a:spLocks noGrp="1"/>
          </p:cNvSpPr>
          <p:nvPr>
            <p:ph idx="1"/>
          </p:nvPr>
        </p:nvSpPr>
        <p:spPr>
          <a:xfrm>
            <a:off x="706394" y="1982143"/>
            <a:ext cx="5150708" cy="4476321"/>
          </a:xfrm>
        </p:spPr>
        <p:txBody>
          <a:bodyPr/>
          <a:lstStyle/>
          <a:p>
            <a:r>
              <a:rPr lang="en-GB" dirty="0" smtClean="0"/>
              <a:t>These were invented by John Tukey in order to display salient features of a dataset based on percentiles.</a:t>
            </a:r>
          </a:p>
          <a:p>
            <a:endParaRPr lang="en-GB" dirty="0"/>
          </a:p>
        </p:txBody>
      </p:sp>
      <p:pic>
        <p:nvPicPr>
          <p:cNvPr id="4" name="Picture 3"/>
          <p:cNvPicPr>
            <a:picLocks noChangeAspect="1"/>
          </p:cNvPicPr>
          <p:nvPr/>
        </p:nvPicPr>
        <p:blipFill>
          <a:blip r:embed="rId2"/>
          <a:stretch>
            <a:fillRect/>
          </a:stretch>
        </p:blipFill>
        <p:spPr>
          <a:xfrm>
            <a:off x="6353947" y="1903198"/>
            <a:ext cx="5448300" cy="4171950"/>
          </a:xfrm>
          <a:prstGeom prst="rect">
            <a:avLst/>
          </a:prstGeom>
        </p:spPr>
      </p:pic>
    </p:spTree>
    <p:extLst>
      <p:ext uri="{BB962C8B-B14F-4D97-AF65-F5344CB8AC3E}">
        <p14:creationId xmlns:p14="http://schemas.microsoft.com/office/powerpoint/2010/main" val="35189390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740285" y="1830116"/>
            <a:ext cx="5448300" cy="4171950"/>
          </a:xfrm>
          <a:prstGeom prst="rect">
            <a:avLst/>
          </a:prstGeom>
        </p:spPr>
      </p:pic>
      <p:cxnSp>
        <p:nvCxnSpPr>
          <p:cNvPr id="6" name="Straight Arrow Connector 5"/>
          <p:cNvCxnSpPr/>
          <p:nvPr/>
        </p:nvCxnSpPr>
        <p:spPr>
          <a:xfrm flipH="1">
            <a:off x="8830625" y="3848128"/>
            <a:ext cx="723000" cy="102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827085" y="3563922"/>
            <a:ext cx="723000" cy="102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8830625" y="4142631"/>
            <a:ext cx="723000" cy="102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7895630" y="2282939"/>
            <a:ext cx="1292955" cy="2265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433809" y="3769869"/>
            <a:ext cx="4118" cy="753762"/>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23063" y="4038285"/>
            <a:ext cx="1524000" cy="369332"/>
          </a:xfrm>
          <a:prstGeom prst="rect">
            <a:avLst/>
          </a:prstGeom>
          <a:noFill/>
        </p:spPr>
        <p:txBody>
          <a:bodyPr wrap="square" rtlCol="0">
            <a:spAutoFit/>
          </a:bodyPr>
          <a:lstStyle/>
          <a:p>
            <a:r>
              <a:rPr lang="en-GB" dirty="0" smtClean="0">
                <a:solidFill>
                  <a:schemeClr val="accent1">
                    <a:lumMod val="75000"/>
                  </a:schemeClr>
                </a:solidFill>
              </a:rPr>
              <a:t>IQR</a:t>
            </a:r>
            <a:endParaRPr lang="en-GB" dirty="0">
              <a:solidFill>
                <a:schemeClr val="accent1">
                  <a:lumMod val="75000"/>
                </a:schemeClr>
              </a:solidFill>
            </a:endParaRPr>
          </a:p>
        </p:txBody>
      </p:sp>
      <p:cxnSp>
        <p:nvCxnSpPr>
          <p:cNvPr id="22" name="Straight Arrow Connector 21"/>
          <p:cNvCxnSpPr/>
          <p:nvPr/>
        </p:nvCxnSpPr>
        <p:spPr>
          <a:xfrm flipV="1">
            <a:off x="4685063" y="5316521"/>
            <a:ext cx="460095" cy="4427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153110" y="5690741"/>
            <a:ext cx="1524000" cy="369332"/>
          </a:xfrm>
          <a:prstGeom prst="rect">
            <a:avLst/>
          </a:prstGeom>
          <a:noFill/>
        </p:spPr>
        <p:txBody>
          <a:bodyPr wrap="square" rtlCol="0">
            <a:spAutoFit/>
          </a:bodyPr>
          <a:lstStyle/>
          <a:p>
            <a:r>
              <a:rPr lang="en-GB" dirty="0" smtClean="0">
                <a:solidFill>
                  <a:schemeClr val="accent1">
                    <a:lumMod val="75000"/>
                  </a:schemeClr>
                </a:solidFill>
              </a:rPr>
              <a:t>Extent of data</a:t>
            </a:r>
            <a:endParaRPr lang="en-GB" dirty="0">
              <a:solidFill>
                <a:schemeClr val="accent1">
                  <a:lumMod val="75000"/>
                </a:schemeClr>
              </a:solidFill>
            </a:endParaRPr>
          </a:p>
        </p:txBody>
      </p:sp>
      <p:sp>
        <p:nvSpPr>
          <p:cNvPr id="25" name="TextBox 24"/>
          <p:cNvSpPr txBox="1"/>
          <p:nvPr/>
        </p:nvSpPr>
        <p:spPr>
          <a:xfrm>
            <a:off x="9188585" y="2098273"/>
            <a:ext cx="1524000" cy="369332"/>
          </a:xfrm>
          <a:prstGeom prst="rect">
            <a:avLst/>
          </a:prstGeom>
          <a:noFill/>
        </p:spPr>
        <p:txBody>
          <a:bodyPr wrap="square" rtlCol="0">
            <a:spAutoFit/>
          </a:bodyPr>
          <a:lstStyle/>
          <a:p>
            <a:r>
              <a:rPr lang="en-GB" dirty="0" smtClean="0">
                <a:solidFill>
                  <a:schemeClr val="accent1">
                    <a:lumMod val="75000"/>
                  </a:schemeClr>
                </a:solidFill>
              </a:rPr>
              <a:t>Outliers</a:t>
            </a:r>
            <a:endParaRPr lang="en-GB" dirty="0">
              <a:solidFill>
                <a:schemeClr val="accent1">
                  <a:lumMod val="75000"/>
                </a:schemeClr>
              </a:solidFill>
            </a:endParaRPr>
          </a:p>
        </p:txBody>
      </p:sp>
      <p:sp>
        <p:nvSpPr>
          <p:cNvPr id="26" name="TextBox 25"/>
          <p:cNvSpPr txBox="1"/>
          <p:nvPr/>
        </p:nvSpPr>
        <p:spPr>
          <a:xfrm>
            <a:off x="9550085" y="3379256"/>
            <a:ext cx="1824102" cy="369332"/>
          </a:xfrm>
          <a:prstGeom prst="rect">
            <a:avLst/>
          </a:prstGeom>
          <a:noFill/>
        </p:spPr>
        <p:txBody>
          <a:bodyPr wrap="square" rtlCol="0">
            <a:spAutoFit/>
          </a:bodyPr>
          <a:lstStyle/>
          <a:p>
            <a:r>
              <a:rPr lang="en-GB" dirty="0" smtClean="0">
                <a:solidFill>
                  <a:schemeClr val="accent1">
                    <a:lumMod val="75000"/>
                  </a:schemeClr>
                </a:solidFill>
              </a:rPr>
              <a:t>75</a:t>
            </a:r>
            <a:r>
              <a:rPr lang="en-GB" baseline="30000" dirty="0" smtClean="0">
                <a:solidFill>
                  <a:schemeClr val="accent1">
                    <a:lumMod val="75000"/>
                  </a:schemeClr>
                </a:solidFill>
              </a:rPr>
              <a:t>th</a:t>
            </a:r>
            <a:r>
              <a:rPr lang="en-GB" dirty="0" smtClean="0">
                <a:solidFill>
                  <a:schemeClr val="accent1">
                    <a:lumMod val="75000"/>
                  </a:schemeClr>
                </a:solidFill>
              </a:rPr>
              <a:t> percentile</a:t>
            </a:r>
            <a:endParaRPr lang="en-GB" dirty="0">
              <a:solidFill>
                <a:schemeClr val="accent1">
                  <a:lumMod val="75000"/>
                </a:schemeClr>
              </a:solidFill>
            </a:endParaRPr>
          </a:p>
        </p:txBody>
      </p:sp>
      <p:sp>
        <p:nvSpPr>
          <p:cNvPr id="27" name="TextBox 26"/>
          <p:cNvSpPr txBox="1"/>
          <p:nvPr/>
        </p:nvSpPr>
        <p:spPr>
          <a:xfrm>
            <a:off x="9550084" y="3651107"/>
            <a:ext cx="2472833" cy="369332"/>
          </a:xfrm>
          <a:prstGeom prst="rect">
            <a:avLst/>
          </a:prstGeom>
          <a:noFill/>
        </p:spPr>
        <p:txBody>
          <a:bodyPr wrap="square" rtlCol="0">
            <a:spAutoFit/>
          </a:bodyPr>
          <a:lstStyle/>
          <a:p>
            <a:r>
              <a:rPr lang="en-GB" dirty="0" smtClean="0">
                <a:solidFill>
                  <a:schemeClr val="accent1">
                    <a:lumMod val="75000"/>
                  </a:schemeClr>
                </a:solidFill>
              </a:rPr>
              <a:t>50</a:t>
            </a:r>
            <a:r>
              <a:rPr lang="en-GB" baseline="30000" dirty="0" smtClean="0">
                <a:solidFill>
                  <a:schemeClr val="accent1">
                    <a:lumMod val="75000"/>
                  </a:schemeClr>
                </a:solidFill>
              </a:rPr>
              <a:t>th</a:t>
            </a:r>
            <a:r>
              <a:rPr lang="en-GB" dirty="0" smtClean="0">
                <a:solidFill>
                  <a:schemeClr val="accent1">
                    <a:lumMod val="75000"/>
                  </a:schemeClr>
                </a:solidFill>
              </a:rPr>
              <a:t> percentile (median)</a:t>
            </a:r>
            <a:endParaRPr lang="en-GB" dirty="0">
              <a:solidFill>
                <a:schemeClr val="accent1">
                  <a:lumMod val="75000"/>
                </a:schemeClr>
              </a:solidFill>
            </a:endParaRPr>
          </a:p>
        </p:txBody>
      </p:sp>
      <p:sp>
        <p:nvSpPr>
          <p:cNvPr id="28" name="TextBox 27"/>
          <p:cNvSpPr txBox="1"/>
          <p:nvPr/>
        </p:nvSpPr>
        <p:spPr>
          <a:xfrm>
            <a:off x="9550085" y="3968262"/>
            <a:ext cx="1824102" cy="369332"/>
          </a:xfrm>
          <a:prstGeom prst="rect">
            <a:avLst/>
          </a:prstGeom>
          <a:noFill/>
        </p:spPr>
        <p:txBody>
          <a:bodyPr wrap="square" rtlCol="0">
            <a:spAutoFit/>
          </a:bodyPr>
          <a:lstStyle/>
          <a:p>
            <a:r>
              <a:rPr lang="en-GB" dirty="0">
                <a:solidFill>
                  <a:schemeClr val="accent1">
                    <a:lumMod val="75000"/>
                  </a:schemeClr>
                </a:solidFill>
              </a:rPr>
              <a:t>2</a:t>
            </a:r>
            <a:r>
              <a:rPr lang="en-GB" dirty="0" smtClean="0">
                <a:solidFill>
                  <a:schemeClr val="accent1">
                    <a:lumMod val="75000"/>
                  </a:schemeClr>
                </a:solidFill>
              </a:rPr>
              <a:t>5</a:t>
            </a:r>
            <a:r>
              <a:rPr lang="en-GB" baseline="30000" dirty="0" smtClean="0">
                <a:solidFill>
                  <a:schemeClr val="accent1">
                    <a:lumMod val="75000"/>
                  </a:schemeClr>
                </a:solidFill>
              </a:rPr>
              <a:t>th</a:t>
            </a:r>
            <a:r>
              <a:rPr lang="en-GB" dirty="0" smtClean="0">
                <a:solidFill>
                  <a:schemeClr val="accent1">
                    <a:lumMod val="75000"/>
                  </a:schemeClr>
                </a:solidFill>
              </a:rPr>
              <a:t> percentile</a:t>
            </a:r>
            <a:endParaRPr lang="en-GB" dirty="0">
              <a:solidFill>
                <a:schemeClr val="accent1">
                  <a:lumMod val="75000"/>
                </a:schemeClr>
              </a:solidFill>
            </a:endParaRPr>
          </a:p>
        </p:txBody>
      </p:sp>
      <p:sp>
        <p:nvSpPr>
          <p:cNvPr id="29" name="Title 1"/>
          <p:cNvSpPr>
            <a:spLocks noGrp="1"/>
          </p:cNvSpPr>
          <p:nvPr>
            <p:ph type="title"/>
          </p:nvPr>
        </p:nvSpPr>
        <p:spPr>
          <a:xfrm>
            <a:off x="1507317" y="331407"/>
            <a:ext cx="10515600" cy="1325563"/>
          </a:xfrm>
        </p:spPr>
        <p:txBody>
          <a:bodyPr/>
          <a:lstStyle/>
          <a:p>
            <a:r>
              <a:rPr lang="en-GB" dirty="0" smtClean="0"/>
              <a:t>What does a box plot show?</a:t>
            </a:r>
            <a:endParaRPr lang="en-GB" dirty="0"/>
          </a:p>
        </p:txBody>
      </p:sp>
      <p:sp>
        <p:nvSpPr>
          <p:cNvPr id="37" name="Content Placeholder 2"/>
          <p:cNvSpPr>
            <a:spLocks noGrp="1"/>
          </p:cNvSpPr>
          <p:nvPr>
            <p:ph idx="1"/>
          </p:nvPr>
        </p:nvSpPr>
        <p:spPr>
          <a:xfrm>
            <a:off x="7785" y="2031190"/>
            <a:ext cx="4192777" cy="841937"/>
          </a:xfrm>
        </p:spPr>
        <p:txBody>
          <a:bodyPr>
            <a:normAutofit/>
          </a:bodyPr>
          <a:lstStyle/>
          <a:p>
            <a:r>
              <a:rPr lang="en-GB" sz="2400" dirty="0" smtClean="0"/>
              <a:t>Interquartile range (IQR) = middle 50% of the data.</a:t>
            </a:r>
          </a:p>
          <a:p>
            <a:endParaRPr lang="en-GB" dirty="0"/>
          </a:p>
        </p:txBody>
      </p:sp>
      <p:cxnSp>
        <p:nvCxnSpPr>
          <p:cNvPr id="42" name="Straight Arrow Connector 41"/>
          <p:cNvCxnSpPr/>
          <p:nvPr/>
        </p:nvCxnSpPr>
        <p:spPr>
          <a:xfrm>
            <a:off x="5998128" y="2718033"/>
            <a:ext cx="0" cy="1030555"/>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069357" y="3009924"/>
            <a:ext cx="1524000" cy="369332"/>
          </a:xfrm>
          <a:prstGeom prst="rect">
            <a:avLst/>
          </a:prstGeom>
          <a:noFill/>
        </p:spPr>
        <p:txBody>
          <a:bodyPr wrap="square" rtlCol="0">
            <a:spAutoFit/>
          </a:bodyPr>
          <a:lstStyle/>
          <a:p>
            <a:r>
              <a:rPr lang="en-GB" dirty="0" smtClean="0">
                <a:solidFill>
                  <a:schemeClr val="accent1">
                    <a:lumMod val="75000"/>
                  </a:schemeClr>
                </a:solidFill>
              </a:rPr>
              <a:t>1.5 IQR</a:t>
            </a:r>
            <a:endParaRPr lang="en-GB" dirty="0">
              <a:solidFill>
                <a:schemeClr val="accent1">
                  <a:lumMod val="75000"/>
                </a:schemeClr>
              </a:solidFill>
            </a:endParaRPr>
          </a:p>
        </p:txBody>
      </p:sp>
      <p:sp>
        <p:nvSpPr>
          <p:cNvPr id="44" name="TextBox 43"/>
          <p:cNvSpPr txBox="1"/>
          <p:nvPr/>
        </p:nvSpPr>
        <p:spPr>
          <a:xfrm>
            <a:off x="42420" y="2873127"/>
            <a:ext cx="3486416" cy="1938992"/>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The whiskers extend a distance of 1.5 times the IQR, or the extent of the data; whichever is less extreme.</a:t>
            </a:r>
            <a:endParaRPr lang="en-GB" sz="2400" dirty="0"/>
          </a:p>
        </p:txBody>
      </p:sp>
      <p:sp>
        <p:nvSpPr>
          <p:cNvPr id="45" name="Content Placeholder 3"/>
          <p:cNvSpPr txBox="1">
            <a:spLocks/>
          </p:cNvSpPr>
          <p:nvPr/>
        </p:nvSpPr>
        <p:spPr>
          <a:xfrm>
            <a:off x="42420" y="4799555"/>
            <a:ext cx="3697865" cy="1754326"/>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GB" sz="2400" dirty="0" smtClean="0"/>
              <a:t>All points outside of the whiskers are plotted as individual points, which is the common criterion for defining an outlier.</a:t>
            </a:r>
            <a:endParaRPr lang="en-GB" sz="2400" dirty="0"/>
          </a:p>
        </p:txBody>
      </p:sp>
    </p:spTree>
    <p:extLst>
      <p:ext uri="{BB962C8B-B14F-4D97-AF65-F5344CB8AC3E}">
        <p14:creationId xmlns:p14="http://schemas.microsoft.com/office/powerpoint/2010/main" val="62833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25" grpId="0"/>
      <p:bldP spid="26" grpId="0"/>
      <p:bldP spid="27" grpId="0"/>
      <p:bldP spid="28" grpId="0"/>
      <p:bldP spid="37" grpId="0" build="p"/>
      <p:bldP spid="43" grpId="0"/>
      <p:bldP spid="44" grpId="0"/>
      <p:bldP spid="4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Plotting a box plot in R</a:t>
            </a:r>
            <a:endParaRPr lang="en-GB" dirty="0"/>
          </a:p>
        </p:txBody>
      </p:sp>
      <p:sp>
        <p:nvSpPr>
          <p:cNvPr id="3" name="Content Placeholder 2"/>
          <p:cNvSpPr>
            <a:spLocks noGrp="1"/>
          </p:cNvSpPr>
          <p:nvPr>
            <p:ph idx="1"/>
          </p:nvPr>
        </p:nvSpPr>
        <p:spPr/>
        <p:txBody>
          <a:bodyPr/>
          <a:lstStyle/>
          <a:p>
            <a:r>
              <a:rPr lang="en-GB" dirty="0" smtClean="0"/>
              <a:t>Ensure that </a:t>
            </a:r>
            <a:r>
              <a:rPr lang="en-GB" dirty="0" smtClean="0">
                <a:latin typeface="Agency FB" panose="020B0503020202020204" pitchFamily="34" charset="0"/>
              </a:rPr>
              <a:t>ggplot2</a:t>
            </a:r>
            <a:r>
              <a:rPr lang="en-GB" dirty="0" smtClean="0"/>
              <a:t> is in your working space:</a:t>
            </a:r>
          </a:p>
          <a:p>
            <a:endParaRPr lang="en-GB" dirty="0" smtClean="0"/>
          </a:p>
          <a:p>
            <a:pPr marL="0" indent="0">
              <a:buNone/>
            </a:pPr>
            <a:endParaRPr lang="en-GB" dirty="0"/>
          </a:p>
          <a:p>
            <a:r>
              <a:rPr lang="en-GB" dirty="0" smtClean="0"/>
              <a:t>We need some data to plot. Here we’ll is the ‘</a:t>
            </a:r>
            <a:r>
              <a:rPr lang="en-GB" dirty="0" err="1" smtClean="0"/>
              <a:t>imonth</a:t>
            </a:r>
            <a:r>
              <a:rPr lang="en-GB" dirty="0" smtClean="0"/>
              <a:t>’ variable again.</a:t>
            </a:r>
          </a:p>
          <a:p>
            <a:r>
              <a:rPr lang="en-GB" dirty="0" smtClean="0"/>
              <a:t>It’s easier to plot a </a:t>
            </a:r>
            <a:r>
              <a:rPr lang="en-GB" dirty="0" err="1" smtClean="0"/>
              <a:t>dataframe</a:t>
            </a:r>
            <a:r>
              <a:rPr lang="en-GB" dirty="0" smtClean="0"/>
              <a:t> than a vector, so we convert our variable of interest into a </a:t>
            </a:r>
            <a:r>
              <a:rPr lang="en-GB" dirty="0" err="1" smtClean="0"/>
              <a:t>df</a:t>
            </a:r>
            <a:r>
              <a:rPr lang="en-GB" dirty="0"/>
              <a:t>:</a:t>
            </a:r>
          </a:p>
        </p:txBody>
      </p:sp>
      <p:pic>
        <p:nvPicPr>
          <p:cNvPr id="4" name="Picture 3"/>
          <p:cNvPicPr>
            <a:picLocks noChangeAspect="1"/>
          </p:cNvPicPr>
          <p:nvPr/>
        </p:nvPicPr>
        <p:blipFill>
          <a:blip r:embed="rId2"/>
          <a:stretch>
            <a:fillRect/>
          </a:stretch>
        </p:blipFill>
        <p:spPr>
          <a:xfrm>
            <a:off x="1218699" y="2477001"/>
            <a:ext cx="3521750" cy="422610"/>
          </a:xfrm>
          <a:prstGeom prst="rect">
            <a:avLst/>
          </a:prstGeom>
        </p:spPr>
      </p:pic>
      <p:pic>
        <p:nvPicPr>
          <p:cNvPr id="5" name="Picture 4"/>
          <p:cNvPicPr>
            <a:picLocks noChangeAspect="1"/>
          </p:cNvPicPr>
          <p:nvPr/>
        </p:nvPicPr>
        <p:blipFill>
          <a:blip r:embed="rId3"/>
          <a:stretch>
            <a:fillRect/>
          </a:stretch>
        </p:blipFill>
        <p:spPr>
          <a:xfrm>
            <a:off x="1313698" y="4989095"/>
            <a:ext cx="4210050" cy="304800"/>
          </a:xfrm>
          <a:prstGeom prst="rect">
            <a:avLst/>
          </a:prstGeom>
        </p:spPr>
      </p:pic>
    </p:spTree>
    <p:extLst>
      <p:ext uri="{BB962C8B-B14F-4D97-AF65-F5344CB8AC3E}">
        <p14:creationId xmlns:p14="http://schemas.microsoft.com/office/powerpoint/2010/main" val="29609238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6227" y="612329"/>
            <a:ext cx="7884695" cy="749133"/>
          </a:xfrm>
        </p:spPr>
        <p:txBody>
          <a:bodyPr/>
          <a:lstStyle/>
          <a:p>
            <a:r>
              <a:rPr lang="en-GB" dirty="0" smtClean="0"/>
              <a:t>We then feed in the </a:t>
            </a:r>
            <a:r>
              <a:rPr lang="en-GB" dirty="0" err="1" smtClean="0"/>
              <a:t>df</a:t>
            </a:r>
            <a:r>
              <a:rPr lang="en-GB" dirty="0" smtClean="0"/>
              <a:t> to the following command:</a:t>
            </a:r>
            <a:endParaRPr lang="en-GB" dirty="0"/>
          </a:p>
        </p:txBody>
      </p:sp>
      <p:pic>
        <p:nvPicPr>
          <p:cNvPr id="4" name="Picture 3"/>
          <p:cNvPicPr>
            <a:picLocks noChangeAspect="1"/>
          </p:cNvPicPr>
          <p:nvPr/>
        </p:nvPicPr>
        <p:blipFill>
          <a:blip r:embed="rId2"/>
          <a:stretch>
            <a:fillRect/>
          </a:stretch>
        </p:blipFill>
        <p:spPr>
          <a:xfrm>
            <a:off x="1222599" y="1999546"/>
            <a:ext cx="7588323" cy="409074"/>
          </a:xfrm>
          <a:prstGeom prst="rect">
            <a:avLst/>
          </a:prstGeom>
        </p:spPr>
      </p:pic>
      <p:sp>
        <p:nvSpPr>
          <p:cNvPr id="5" name="TextBox 4"/>
          <p:cNvSpPr txBox="1"/>
          <p:nvPr/>
        </p:nvSpPr>
        <p:spPr>
          <a:xfrm>
            <a:off x="1703677" y="1106164"/>
            <a:ext cx="1576136" cy="646331"/>
          </a:xfrm>
          <a:prstGeom prst="rect">
            <a:avLst/>
          </a:prstGeom>
          <a:noFill/>
        </p:spPr>
        <p:txBody>
          <a:bodyPr wrap="square" rtlCol="0">
            <a:spAutoFit/>
          </a:bodyPr>
          <a:lstStyle/>
          <a:p>
            <a:r>
              <a:rPr lang="en-GB" dirty="0" smtClean="0"/>
              <a:t>Where to get the data from</a:t>
            </a:r>
            <a:endParaRPr lang="en-GB" dirty="0"/>
          </a:p>
        </p:txBody>
      </p:sp>
      <p:sp>
        <p:nvSpPr>
          <p:cNvPr id="6" name="TextBox 5"/>
          <p:cNvSpPr txBox="1"/>
          <p:nvPr/>
        </p:nvSpPr>
        <p:spPr>
          <a:xfrm>
            <a:off x="3353004" y="1145633"/>
            <a:ext cx="2412331" cy="646331"/>
          </a:xfrm>
          <a:prstGeom prst="rect">
            <a:avLst/>
          </a:prstGeom>
          <a:noFill/>
        </p:spPr>
        <p:txBody>
          <a:bodyPr wrap="square" rtlCol="0">
            <a:spAutoFit/>
          </a:bodyPr>
          <a:lstStyle/>
          <a:p>
            <a:r>
              <a:rPr lang="en-GB" dirty="0" smtClean="0"/>
              <a:t>Which column of the </a:t>
            </a:r>
            <a:r>
              <a:rPr lang="en-GB" dirty="0" err="1" smtClean="0"/>
              <a:t>df</a:t>
            </a:r>
            <a:r>
              <a:rPr lang="en-GB" dirty="0" smtClean="0"/>
              <a:t> do you want too plot?</a:t>
            </a:r>
            <a:endParaRPr lang="en-GB" dirty="0"/>
          </a:p>
        </p:txBody>
      </p:sp>
      <p:sp>
        <p:nvSpPr>
          <p:cNvPr id="7" name="TextBox 6"/>
          <p:cNvSpPr txBox="1"/>
          <p:nvPr/>
        </p:nvSpPr>
        <p:spPr>
          <a:xfrm>
            <a:off x="6081963" y="1337317"/>
            <a:ext cx="2412331" cy="369332"/>
          </a:xfrm>
          <a:prstGeom prst="rect">
            <a:avLst/>
          </a:prstGeom>
          <a:noFill/>
        </p:spPr>
        <p:txBody>
          <a:bodyPr wrap="square" rtlCol="0">
            <a:spAutoFit/>
          </a:bodyPr>
          <a:lstStyle/>
          <a:p>
            <a:r>
              <a:rPr lang="en-GB" dirty="0" smtClean="0"/>
              <a:t>We want a box plot.</a:t>
            </a:r>
            <a:endParaRPr lang="en-GB" dirty="0"/>
          </a:p>
        </p:txBody>
      </p:sp>
      <p:sp>
        <p:nvSpPr>
          <p:cNvPr id="8" name="Down Arrow 7"/>
          <p:cNvSpPr/>
          <p:nvPr/>
        </p:nvSpPr>
        <p:spPr>
          <a:xfrm>
            <a:off x="2310512" y="1713880"/>
            <a:ext cx="181233" cy="235109"/>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own Arrow 8"/>
          <p:cNvSpPr/>
          <p:nvPr/>
        </p:nvSpPr>
        <p:spPr>
          <a:xfrm>
            <a:off x="4282343" y="1791841"/>
            <a:ext cx="181233" cy="235109"/>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Down Arrow 9"/>
          <p:cNvSpPr/>
          <p:nvPr/>
        </p:nvSpPr>
        <p:spPr>
          <a:xfrm>
            <a:off x="6893196" y="1715241"/>
            <a:ext cx="181233" cy="235109"/>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p:cNvPicPr>
            <a:picLocks noChangeAspect="1"/>
          </p:cNvPicPr>
          <p:nvPr/>
        </p:nvPicPr>
        <p:blipFill>
          <a:blip r:embed="rId3"/>
          <a:stretch>
            <a:fillRect/>
          </a:stretch>
        </p:blipFill>
        <p:spPr>
          <a:xfrm>
            <a:off x="3279813" y="2701517"/>
            <a:ext cx="4648701" cy="3542179"/>
          </a:xfrm>
          <a:prstGeom prst="rect">
            <a:avLst/>
          </a:prstGeom>
        </p:spPr>
      </p:pic>
    </p:spTree>
    <p:extLst>
      <p:ext uri="{BB962C8B-B14F-4D97-AF65-F5344CB8AC3E}">
        <p14:creationId xmlns:p14="http://schemas.microsoft.com/office/powerpoint/2010/main" val="774572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Making it pretty</a:t>
            </a:r>
            <a:endParaRPr lang="en-GB" dirty="0"/>
          </a:p>
        </p:txBody>
      </p:sp>
      <p:pic>
        <p:nvPicPr>
          <p:cNvPr id="4" name="Picture 3"/>
          <p:cNvPicPr>
            <a:picLocks noChangeAspect="1"/>
          </p:cNvPicPr>
          <p:nvPr/>
        </p:nvPicPr>
        <p:blipFill>
          <a:blip r:embed="rId2"/>
          <a:stretch>
            <a:fillRect/>
          </a:stretch>
        </p:blipFill>
        <p:spPr>
          <a:xfrm>
            <a:off x="924676" y="1690687"/>
            <a:ext cx="9745940" cy="282491"/>
          </a:xfrm>
          <a:prstGeom prst="rect">
            <a:avLst/>
          </a:prstGeom>
        </p:spPr>
      </p:pic>
      <p:pic>
        <p:nvPicPr>
          <p:cNvPr id="5" name="Picture 4"/>
          <p:cNvPicPr>
            <a:picLocks noChangeAspect="1"/>
          </p:cNvPicPr>
          <p:nvPr/>
        </p:nvPicPr>
        <p:blipFill>
          <a:blip r:embed="rId3"/>
          <a:stretch>
            <a:fillRect/>
          </a:stretch>
        </p:blipFill>
        <p:spPr>
          <a:xfrm>
            <a:off x="2871788" y="2341896"/>
            <a:ext cx="5201402" cy="3866973"/>
          </a:xfrm>
          <a:prstGeom prst="rect">
            <a:avLst/>
          </a:prstGeom>
        </p:spPr>
      </p:pic>
    </p:spTree>
    <p:extLst>
      <p:ext uri="{BB962C8B-B14F-4D97-AF65-F5344CB8AC3E}">
        <p14:creationId xmlns:p14="http://schemas.microsoft.com/office/powerpoint/2010/main" val="6939072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Which measure is best?</a:t>
            </a:r>
            <a:endParaRPr lang="en-GB" dirty="0"/>
          </a:p>
        </p:txBody>
      </p:sp>
      <p:sp>
        <p:nvSpPr>
          <p:cNvPr id="3" name="Content Placeholder 2"/>
          <p:cNvSpPr>
            <a:spLocks noGrp="1"/>
          </p:cNvSpPr>
          <p:nvPr>
            <p:ph idx="1"/>
          </p:nvPr>
        </p:nvSpPr>
        <p:spPr>
          <a:xfrm>
            <a:off x="838200" y="1825625"/>
            <a:ext cx="5511085" cy="4351338"/>
          </a:xfrm>
        </p:spPr>
        <p:txBody>
          <a:bodyPr>
            <a:normAutofit fontScale="85000" lnSpcReduction="10000"/>
          </a:bodyPr>
          <a:lstStyle/>
          <a:p>
            <a:r>
              <a:rPr lang="en-GB" dirty="0" smtClean="0"/>
              <a:t>There's no perfect way to report the central tendency of a distribution. Each of the measures tell us something.</a:t>
            </a:r>
          </a:p>
          <a:p>
            <a:r>
              <a:rPr lang="en-GB" dirty="0" smtClean="0"/>
              <a:t>The median (central score) is a good all-purpose measure, and is not overly influenced by values at the extremes.</a:t>
            </a:r>
          </a:p>
          <a:p>
            <a:r>
              <a:rPr lang="en-GB" dirty="0" smtClean="0"/>
              <a:t>The mean is very popular because of some of its mathematical properties, as we will see later on. But it's very sensitive to outliers (extreme values).</a:t>
            </a:r>
          </a:p>
          <a:p>
            <a:r>
              <a:rPr lang="en-GB" dirty="0" smtClean="0"/>
              <a:t>As another example, look what happens if the last fish in our fish distribution is a 235kg monster</a:t>
            </a:r>
            <a:r>
              <a:rPr lang="en-GB" dirty="0"/>
              <a:t>.</a:t>
            </a:r>
            <a:endParaRPr lang="en-GB" dirty="0" smtClean="0"/>
          </a:p>
        </p:txBody>
      </p:sp>
      <p:pic>
        <p:nvPicPr>
          <p:cNvPr id="5" name="Picture 4"/>
          <p:cNvPicPr>
            <a:picLocks noChangeAspect="1"/>
          </p:cNvPicPr>
          <p:nvPr/>
        </p:nvPicPr>
        <p:blipFill>
          <a:blip r:embed="rId2"/>
          <a:stretch>
            <a:fillRect/>
          </a:stretch>
        </p:blipFill>
        <p:spPr>
          <a:xfrm>
            <a:off x="6735851" y="2232539"/>
            <a:ext cx="5133975" cy="4067175"/>
          </a:xfrm>
          <a:prstGeom prst="rect">
            <a:avLst/>
          </a:prstGeom>
        </p:spPr>
      </p:pic>
    </p:spTree>
    <p:extLst>
      <p:ext uri="{BB962C8B-B14F-4D97-AF65-F5344CB8AC3E}">
        <p14:creationId xmlns:p14="http://schemas.microsoft.com/office/powerpoint/2010/main" val="3134812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2090871"/>
            <a:ext cx="5133975" cy="4067175"/>
          </a:xfrm>
          <a:prstGeom prst="rect">
            <a:avLst/>
          </a:prstGeom>
        </p:spPr>
      </p:pic>
      <p:pic>
        <p:nvPicPr>
          <p:cNvPr id="5" name="Picture 4"/>
          <p:cNvPicPr>
            <a:picLocks noChangeAspect="1"/>
          </p:cNvPicPr>
          <p:nvPr/>
        </p:nvPicPr>
        <p:blipFill>
          <a:blip r:embed="rId3"/>
          <a:stretch>
            <a:fillRect/>
          </a:stretch>
        </p:blipFill>
        <p:spPr>
          <a:xfrm>
            <a:off x="6410392" y="2090871"/>
            <a:ext cx="5099275" cy="4067175"/>
          </a:xfrm>
          <a:prstGeom prst="rect">
            <a:avLst/>
          </a:prstGeom>
        </p:spPr>
      </p:pic>
    </p:spTree>
    <p:extLst>
      <p:ext uri="{BB962C8B-B14F-4D97-AF65-F5344CB8AC3E}">
        <p14:creationId xmlns:p14="http://schemas.microsoft.com/office/powerpoint/2010/main" val="41148595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9563" y="1139871"/>
            <a:ext cx="10515600" cy="1960763"/>
          </a:xfrm>
        </p:spPr>
        <p:txBody>
          <a:bodyPr/>
          <a:lstStyle/>
          <a:p>
            <a:r>
              <a:rPr lang="en-GB" dirty="0" smtClean="0"/>
              <a:t>If the distribution is lop-sided, as for income (below) and our fish weights example, the median "feels better" as a measure of typicality.</a:t>
            </a:r>
          </a:p>
          <a:p>
            <a:r>
              <a:rPr lang="en-GB" dirty="0" smtClean="0"/>
              <a:t>But the mean is the expected value of the distribution: useful if we want to calculate the expected tonnage of 1000 fish.</a:t>
            </a:r>
            <a:endParaRPr lang="en-GB" dirty="0"/>
          </a:p>
        </p:txBody>
      </p:sp>
      <p:pic>
        <p:nvPicPr>
          <p:cNvPr id="4" name="Picture 3"/>
          <p:cNvPicPr>
            <a:picLocks noChangeAspect="1"/>
          </p:cNvPicPr>
          <p:nvPr/>
        </p:nvPicPr>
        <p:blipFill>
          <a:blip r:embed="rId2"/>
          <a:stretch>
            <a:fillRect/>
          </a:stretch>
        </p:blipFill>
        <p:spPr>
          <a:xfrm>
            <a:off x="3576101" y="3216544"/>
            <a:ext cx="4962525" cy="3505200"/>
          </a:xfrm>
          <a:prstGeom prst="rect">
            <a:avLst/>
          </a:prstGeom>
        </p:spPr>
      </p:pic>
    </p:spTree>
    <p:extLst>
      <p:ext uri="{BB962C8B-B14F-4D97-AF65-F5344CB8AC3E}">
        <p14:creationId xmlns:p14="http://schemas.microsoft.com/office/powerpoint/2010/main" val="42273176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mean is not "in the middle"</a:t>
            </a:r>
            <a:endParaRPr lang="en-GB" dirty="0"/>
          </a:p>
        </p:txBody>
      </p:sp>
      <p:sp>
        <p:nvSpPr>
          <p:cNvPr id="3" name="Content Placeholder 2"/>
          <p:cNvSpPr>
            <a:spLocks noGrp="1"/>
          </p:cNvSpPr>
          <p:nvPr>
            <p:ph idx="1"/>
          </p:nvPr>
        </p:nvSpPr>
        <p:spPr>
          <a:xfrm>
            <a:off x="838200" y="1690688"/>
            <a:ext cx="7146701" cy="4851780"/>
          </a:xfrm>
        </p:spPr>
        <p:txBody>
          <a:bodyPr>
            <a:normAutofit fontScale="92500" lnSpcReduction="10000"/>
          </a:bodyPr>
          <a:lstStyle/>
          <a:p>
            <a:r>
              <a:rPr lang="en-GB" dirty="0" smtClean="0"/>
              <a:t>There is a common misconception that confuses the mean with the median in everyday language:</a:t>
            </a:r>
          </a:p>
          <a:p>
            <a:endParaRPr lang="en-GB" dirty="0" smtClean="0"/>
          </a:p>
          <a:p>
            <a:pPr marL="0" indent="0" algn="ctr">
              <a:buNone/>
            </a:pPr>
            <a:r>
              <a:rPr lang="en-GB" i="1" dirty="0" smtClean="0"/>
              <a:t>"You know how stupid the average person is? Well, 50% of people are dumber than that!"</a:t>
            </a:r>
          </a:p>
          <a:p>
            <a:endParaRPr lang="en-GB" dirty="0" smtClean="0"/>
          </a:p>
          <a:p>
            <a:r>
              <a:rPr lang="en-GB" dirty="0" smtClean="0"/>
              <a:t>Not necessarily so!</a:t>
            </a:r>
          </a:p>
          <a:p>
            <a:r>
              <a:rPr lang="en-GB" dirty="0" smtClean="0"/>
              <a:t>Mean and median are roughly equal in symmetrical distributions (right), but if intelligence is distributed in a lop-sided way (previous slide), it will be either more or less than 50% of people who are "dumber than average".</a:t>
            </a:r>
          </a:p>
          <a:p>
            <a:pPr marL="0" indent="0">
              <a:buNone/>
            </a:pPr>
            <a:endParaRPr lang="en-GB" dirty="0"/>
          </a:p>
        </p:txBody>
      </p:sp>
      <p:pic>
        <p:nvPicPr>
          <p:cNvPr id="1026" name="Picture 2" descr="Image result for normal distribu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4901" y="1866787"/>
            <a:ext cx="3886200" cy="253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967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err="1" smtClean="0"/>
              <a:t>dataframe</a:t>
            </a:r>
            <a:endParaRPr lang="en-GB" dirty="0"/>
          </a:p>
        </p:txBody>
      </p:sp>
      <p:sp>
        <p:nvSpPr>
          <p:cNvPr id="3" name="Content Placeholder 2"/>
          <p:cNvSpPr>
            <a:spLocks noGrp="1"/>
          </p:cNvSpPr>
          <p:nvPr>
            <p:ph idx="1"/>
          </p:nvPr>
        </p:nvSpPr>
        <p:spPr>
          <a:xfrm>
            <a:off x="838200" y="1690688"/>
            <a:ext cx="10515600" cy="2057528"/>
          </a:xfrm>
        </p:spPr>
        <p:txBody>
          <a:bodyPr/>
          <a:lstStyle/>
          <a:p>
            <a:r>
              <a:rPr lang="en-GB" dirty="0" smtClean="0"/>
              <a:t>R has now loaded the csv data file and created a </a:t>
            </a:r>
            <a:r>
              <a:rPr lang="en-GB" dirty="0" err="1" smtClean="0"/>
              <a:t>dataframe</a:t>
            </a:r>
            <a:r>
              <a:rPr lang="en-GB" dirty="0" smtClean="0"/>
              <a:t> out of it.</a:t>
            </a:r>
          </a:p>
          <a:p>
            <a:r>
              <a:rPr lang="en-GB" dirty="0" smtClean="0"/>
              <a:t>These are commonly abbreviated to </a:t>
            </a:r>
            <a:r>
              <a:rPr lang="en-GB" dirty="0" err="1" smtClean="0"/>
              <a:t>df</a:t>
            </a:r>
            <a:r>
              <a:rPr lang="en-GB" dirty="0" smtClean="0"/>
              <a:t>.</a:t>
            </a:r>
          </a:p>
          <a:p>
            <a:r>
              <a:rPr lang="en-GB" dirty="0" smtClean="0"/>
              <a:t>It’s the default way that data-focused software deals with data.</a:t>
            </a:r>
          </a:p>
          <a:p>
            <a:r>
              <a:rPr lang="en-GB" dirty="0" smtClean="0"/>
              <a:t>For example:</a:t>
            </a:r>
          </a:p>
        </p:txBody>
      </p:sp>
      <p:graphicFrame>
        <p:nvGraphicFramePr>
          <p:cNvPr id="4" name="Table 3"/>
          <p:cNvGraphicFramePr>
            <a:graphicFrameLocks noGrp="1"/>
          </p:cNvGraphicFramePr>
          <p:nvPr>
            <p:extLst/>
          </p:nvPr>
        </p:nvGraphicFramePr>
        <p:xfrm>
          <a:off x="1661297" y="4237223"/>
          <a:ext cx="8128000" cy="148336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en-GB" dirty="0" smtClean="0"/>
                        <a:t>Case ID</a:t>
                      </a:r>
                      <a:endParaRPr lang="en-GB" dirty="0"/>
                    </a:p>
                  </a:txBody>
                  <a:tcPr>
                    <a:solidFill>
                      <a:schemeClr val="accent1">
                        <a:lumMod val="75000"/>
                      </a:schemeClr>
                    </a:solidFill>
                  </a:tcPr>
                </a:tc>
                <a:tc>
                  <a:txBody>
                    <a:bodyPr/>
                    <a:lstStyle/>
                    <a:p>
                      <a:r>
                        <a:rPr lang="en-GB" dirty="0" smtClean="0"/>
                        <a:t>Variable one</a:t>
                      </a:r>
                      <a:endParaRPr lang="en-GB" dirty="0"/>
                    </a:p>
                  </a:txBody>
                  <a:tcPr>
                    <a:solidFill>
                      <a:schemeClr val="accent1">
                        <a:lumMod val="75000"/>
                      </a:schemeClr>
                    </a:solidFill>
                  </a:tcPr>
                </a:tc>
                <a:tc>
                  <a:txBody>
                    <a:bodyPr/>
                    <a:lstStyle/>
                    <a:p>
                      <a:r>
                        <a:rPr lang="en-GB" dirty="0" smtClean="0"/>
                        <a:t>Variable two</a:t>
                      </a:r>
                      <a:endParaRPr lang="en-GB" dirty="0"/>
                    </a:p>
                  </a:txBody>
                  <a:tcPr>
                    <a:solidFill>
                      <a:schemeClr val="accent1">
                        <a:lumMod val="75000"/>
                      </a:schemeClr>
                    </a:solidFill>
                  </a:tcPr>
                </a:tc>
                <a:tc>
                  <a:txBody>
                    <a:bodyPr/>
                    <a:lstStyle/>
                    <a:p>
                      <a:r>
                        <a:rPr lang="en-GB" dirty="0" smtClean="0"/>
                        <a:t>Variable</a:t>
                      </a:r>
                      <a:r>
                        <a:rPr lang="en-GB" baseline="0" dirty="0" smtClean="0"/>
                        <a:t> 3</a:t>
                      </a:r>
                      <a:endParaRPr lang="en-GB" dirty="0"/>
                    </a:p>
                  </a:txBody>
                  <a:tcPr>
                    <a:solidFill>
                      <a:schemeClr val="accent1">
                        <a:lumMod val="75000"/>
                      </a:schemeClr>
                    </a:solidFill>
                  </a:tcPr>
                </a:tc>
              </a:tr>
              <a:tr h="370840">
                <a:tc>
                  <a:txBody>
                    <a:bodyPr/>
                    <a:lstStyle/>
                    <a:p>
                      <a:r>
                        <a:rPr lang="en-GB" dirty="0" smtClean="0"/>
                        <a:t>1</a:t>
                      </a:r>
                      <a:endParaRPr lang="en-GB" dirty="0"/>
                    </a:p>
                  </a:txBody>
                  <a:tcPr>
                    <a:solidFill>
                      <a:schemeClr val="accent1">
                        <a:lumMod val="75000"/>
                      </a:schemeClr>
                    </a:solidFill>
                  </a:tcPr>
                </a:tc>
                <a:tc>
                  <a:txBody>
                    <a:bodyPr/>
                    <a:lstStyle/>
                    <a:p>
                      <a:r>
                        <a:rPr lang="en-GB" dirty="0" smtClean="0"/>
                        <a:t>123</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ABC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10</a:t>
                      </a:r>
                    </a:p>
                  </a:txBody>
                  <a:tcPr/>
                </a:tc>
              </a:tr>
              <a:tr h="370840">
                <a:tc>
                  <a:txBody>
                    <a:bodyPr/>
                    <a:lstStyle/>
                    <a:p>
                      <a:r>
                        <a:rPr lang="en-GB" dirty="0" smtClean="0"/>
                        <a:t>2</a:t>
                      </a:r>
                      <a:endParaRPr lang="en-GB" dirty="0"/>
                    </a:p>
                  </a:txBody>
                  <a:tcPr>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456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DEF</a:t>
                      </a:r>
                    </a:p>
                  </a:txBody>
                  <a:tcPr/>
                </a:tc>
                <a:tc>
                  <a:txBody>
                    <a:bodyPr/>
                    <a:lstStyle/>
                    <a:p>
                      <a:r>
                        <a:rPr lang="en-GB" dirty="0" smtClean="0"/>
                        <a:t>20</a:t>
                      </a:r>
                      <a:endParaRPr lang="en-GB" dirty="0"/>
                    </a:p>
                  </a:txBody>
                  <a:tcPr/>
                </a:tc>
              </a:tr>
              <a:tr h="370840">
                <a:tc>
                  <a:txBody>
                    <a:bodyPr/>
                    <a:lstStyle/>
                    <a:p>
                      <a:r>
                        <a:rPr lang="en-GB" dirty="0" smtClean="0"/>
                        <a:t>3</a:t>
                      </a:r>
                      <a:endParaRPr lang="en-GB" dirty="0"/>
                    </a:p>
                  </a:txBody>
                  <a:tcPr>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789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XYZ</a:t>
                      </a:r>
                    </a:p>
                  </a:txBody>
                  <a:tcPr/>
                </a:tc>
                <a:tc>
                  <a:txBody>
                    <a:bodyPr/>
                    <a:lstStyle/>
                    <a:p>
                      <a:r>
                        <a:rPr lang="en-GB" dirty="0" smtClean="0"/>
                        <a:t>30</a:t>
                      </a:r>
                      <a:endParaRPr lang="en-GB" dirty="0"/>
                    </a:p>
                  </a:txBody>
                  <a:tcPr/>
                </a:tc>
              </a:tr>
            </a:tbl>
          </a:graphicData>
        </a:graphic>
      </p:graphicFrame>
    </p:spTree>
    <p:extLst>
      <p:ext uri="{BB962C8B-B14F-4D97-AF65-F5344CB8AC3E}">
        <p14:creationId xmlns:p14="http://schemas.microsoft.com/office/powerpoint/2010/main" val="36884982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Skewness</a:t>
            </a:r>
            <a:endParaRPr lang="en-GB" dirty="0"/>
          </a:p>
        </p:txBody>
      </p:sp>
      <p:pic>
        <p:nvPicPr>
          <p:cNvPr id="1026" name="Picture 2" descr="Image result for skewed distributio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38800" y="2612832"/>
            <a:ext cx="5715000" cy="2200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51935" y="1787610"/>
            <a:ext cx="4580238" cy="4431983"/>
          </a:xfrm>
          <a:prstGeom prst="rect">
            <a:avLst/>
          </a:prstGeom>
          <a:noFill/>
        </p:spPr>
        <p:txBody>
          <a:bodyPr wrap="square" rtlCol="0">
            <a:spAutoFit/>
          </a:bodyPr>
          <a:lstStyle/>
          <a:p>
            <a:pPr marL="285750" indent="-285750">
              <a:buFont typeface="Arial" panose="020B0604020202020204" pitchFamily="34" charset="0"/>
              <a:buChar char="•"/>
            </a:pPr>
            <a:r>
              <a:rPr lang="en-GB" sz="2400" dirty="0"/>
              <a:t>Skewness refers to the direction and degree of lop-sidedness in a distribution. Think of a left- or negative-skewed distribution as "right-walled", and vice versa.</a:t>
            </a:r>
          </a:p>
          <a:p>
            <a:pPr marL="285750" indent="-285750">
              <a:buFont typeface="Arial" panose="020B0604020202020204" pitchFamily="34" charset="0"/>
              <a:buChar char="•"/>
            </a:pPr>
            <a:r>
              <a:rPr lang="en-GB" sz="2400" dirty="0"/>
              <a:t>A common reason for a right-skewed distribution is when the values are bounded by zero at one end, e.g., for our fish weights, or for the duration of some event.</a:t>
            </a:r>
          </a:p>
          <a:p>
            <a:endParaRPr lang="en-GB" dirty="0"/>
          </a:p>
        </p:txBody>
      </p:sp>
      <p:sp>
        <p:nvSpPr>
          <p:cNvPr id="3" name="TextBox 2"/>
          <p:cNvSpPr txBox="1"/>
          <p:nvPr/>
        </p:nvSpPr>
        <p:spPr>
          <a:xfrm>
            <a:off x="6884068" y="5412085"/>
            <a:ext cx="3224463" cy="646331"/>
          </a:xfrm>
          <a:prstGeom prst="rect">
            <a:avLst/>
          </a:prstGeom>
          <a:noFill/>
        </p:spPr>
        <p:txBody>
          <a:bodyPr wrap="square" rtlCol="0">
            <a:spAutoFit/>
          </a:bodyPr>
          <a:lstStyle/>
          <a:p>
            <a:r>
              <a:rPr lang="en-GB" dirty="0" smtClean="0">
                <a:solidFill>
                  <a:srgbClr val="FF0000"/>
                </a:solidFill>
              </a:rPr>
              <a:t>Normal distribution. Also known as the bell curve.</a:t>
            </a:r>
            <a:endParaRPr lang="en-GB" dirty="0">
              <a:solidFill>
                <a:srgbClr val="FF0000"/>
              </a:solidFill>
            </a:endParaRPr>
          </a:p>
        </p:txBody>
      </p:sp>
      <p:cxnSp>
        <p:nvCxnSpPr>
          <p:cNvPr id="6" name="Straight Arrow Connector 5"/>
          <p:cNvCxnSpPr>
            <a:stCxn id="3" idx="0"/>
            <a:endCxn id="1026" idx="2"/>
          </p:cNvCxnSpPr>
          <p:nvPr/>
        </p:nvCxnSpPr>
        <p:spPr>
          <a:xfrm flipV="1">
            <a:off x="8496300" y="4813107"/>
            <a:ext cx="0" cy="59897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17691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Measuring variation</a:t>
            </a:r>
            <a:endParaRPr lang="en-GB" dirty="0"/>
          </a:p>
        </p:txBody>
      </p:sp>
      <p:sp>
        <p:nvSpPr>
          <p:cNvPr id="3" name="Content Placeholder 2"/>
          <p:cNvSpPr>
            <a:spLocks noGrp="1"/>
          </p:cNvSpPr>
          <p:nvPr>
            <p:ph idx="1"/>
          </p:nvPr>
        </p:nvSpPr>
        <p:spPr/>
        <p:txBody>
          <a:bodyPr/>
          <a:lstStyle/>
          <a:p>
            <a:r>
              <a:rPr lang="en-GB" dirty="0" smtClean="0"/>
              <a:t>It's also natural to ask how wide a distribution is. In other words, how spread-out are the scores? How much variation is there?</a:t>
            </a:r>
          </a:p>
        </p:txBody>
      </p:sp>
    </p:spTree>
    <p:extLst>
      <p:ext uri="{BB962C8B-B14F-4D97-AF65-F5344CB8AC3E}">
        <p14:creationId xmlns:p14="http://schemas.microsoft.com/office/powerpoint/2010/main" val="177860064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range</a:t>
            </a:r>
            <a:endParaRPr lang="en-GB" dirty="0"/>
          </a:p>
        </p:txBody>
      </p:sp>
      <p:sp>
        <p:nvSpPr>
          <p:cNvPr id="3" name="Content Placeholder 2"/>
          <p:cNvSpPr>
            <a:spLocks noGrp="1"/>
          </p:cNvSpPr>
          <p:nvPr>
            <p:ph idx="1"/>
          </p:nvPr>
        </p:nvSpPr>
        <p:spPr/>
        <p:txBody>
          <a:bodyPr/>
          <a:lstStyle/>
          <a:p>
            <a:r>
              <a:rPr lang="en-GB" dirty="0"/>
              <a:t>We could note the minimum and maximum values: between 2.1kg and 23.5kg in the fish case</a:t>
            </a:r>
            <a:r>
              <a:rPr lang="en-GB" dirty="0" smtClean="0"/>
              <a:t>.</a:t>
            </a:r>
          </a:p>
          <a:p>
            <a:r>
              <a:rPr lang="en-GB" dirty="0" smtClean="0"/>
              <a:t>Using these values, we see that there is 21.4kg difference between the two values.</a:t>
            </a:r>
          </a:p>
          <a:p>
            <a:r>
              <a:rPr lang="en-GB" dirty="0"/>
              <a:t>This is called</a:t>
            </a:r>
            <a:r>
              <a:rPr lang="en-GB" i="1" dirty="0"/>
              <a:t> </a:t>
            </a:r>
            <a:r>
              <a:rPr lang="en-GB" dirty="0"/>
              <a:t>the </a:t>
            </a:r>
            <a:r>
              <a:rPr lang="en-GB" i="1" dirty="0"/>
              <a:t>range</a:t>
            </a:r>
            <a:r>
              <a:rPr lang="en-GB" dirty="0" smtClean="0"/>
              <a:t>.</a:t>
            </a:r>
            <a:endParaRPr lang="en-GB" dirty="0"/>
          </a:p>
          <a:p>
            <a:r>
              <a:rPr lang="en-GB" dirty="0" smtClean="0"/>
              <a:t>It’s not a terrible summary of the spread in the fish data, but </a:t>
            </a:r>
            <a:r>
              <a:rPr lang="en-GB" dirty="0"/>
              <a:t>like the mean, the range is </a:t>
            </a:r>
            <a:r>
              <a:rPr lang="en-GB" dirty="0" smtClean="0"/>
              <a:t>obviously very </a:t>
            </a:r>
            <a:r>
              <a:rPr lang="en-GB" dirty="0"/>
              <a:t>sensitive to extreme values.</a:t>
            </a:r>
          </a:p>
          <a:p>
            <a:pPr marL="0" indent="0">
              <a:buNone/>
            </a:pPr>
            <a:endParaRPr lang="en-GB" dirty="0"/>
          </a:p>
        </p:txBody>
      </p:sp>
    </p:spTree>
    <p:extLst>
      <p:ext uri="{BB962C8B-B14F-4D97-AF65-F5344CB8AC3E}">
        <p14:creationId xmlns:p14="http://schemas.microsoft.com/office/powerpoint/2010/main" val="31641030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Calculating the range in R</a:t>
            </a:r>
            <a:endParaRPr lang="en-GB" dirty="0"/>
          </a:p>
        </p:txBody>
      </p:sp>
      <p:sp>
        <p:nvSpPr>
          <p:cNvPr id="3" name="Content Placeholder 2"/>
          <p:cNvSpPr>
            <a:spLocks noGrp="1"/>
          </p:cNvSpPr>
          <p:nvPr>
            <p:ph idx="1"/>
          </p:nvPr>
        </p:nvSpPr>
        <p:spPr>
          <a:xfrm>
            <a:off x="838200" y="1825625"/>
            <a:ext cx="10515600" cy="685755"/>
          </a:xfrm>
        </p:spPr>
        <p:txBody>
          <a:bodyPr/>
          <a:lstStyle/>
          <a:p>
            <a:r>
              <a:rPr lang="en-GB" dirty="0" smtClean="0"/>
              <a:t>Done in the same manner as calculating the mean, median, etc.</a:t>
            </a:r>
            <a:endParaRPr lang="en-GB" dirty="0"/>
          </a:p>
        </p:txBody>
      </p:sp>
      <p:pic>
        <p:nvPicPr>
          <p:cNvPr id="4" name="Picture 3"/>
          <p:cNvPicPr>
            <a:picLocks noChangeAspect="1"/>
          </p:cNvPicPr>
          <p:nvPr/>
        </p:nvPicPr>
        <p:blipFill>
          <a:blip r:embed="rId2"/>
          <a:stretch>
            <a:fillRect/>
          </a:stretch>
        </p:blipFill>
        <p:spPr>
          <a:xfrm>
            <a:off x="982080" y="2646317"/>
            <a:ext cx="7105312" cy="354460"/>
          </a:xfrm>
          <a:prstGeom prst="rect">
            <a:avLst/>
          </a:prstGeom>
        </p:spPr>
      </p:pic>
      <p:pic>
        <p:nvPicPr>
          <p:cNvPr id="5" name="Picture 4"/>
          <p:cNvPicPr>
            <a:picLocks noChangeAspect="1"/>
          </p:cNvPicPr>
          <p:nvPr/>
        </p:nvPicPr>
        <p:blipFill>
          <a:blip r:embed="rId3"/>
          <a:stretch>
            <a:fillRect/>
          </a:stretch>
        </p:blipFill>
        <p:spPr>
          <a:xfrm>
            <a:off x="982080" y="3135714"/>
            <a:ext cx="1755527" cy="453511"/>
          </a:xfrm>
          <a:prstGeom prst="rect">
            <a:avLst/>
          </a:prstGeom>
        </p:spPr>
      </p:pic>
    </p:spTree>
    <p:extLst>
      <p:ext uri="{BB962C8B-B14F-4D97-AF65-F5344CB8AC3E}">
        <p14:creationId xmlns:p14="http://schemas.microsoft.com/office/powerpoint/2010/main" val="256236470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628" y="943986"/>
            <a:ext cx="6361091" cy="5438060"/>
          </a:xfrm>
        </p:spPr>
        <p:txBody>
          <a:bodyPr>
            <a:normAutofit fontScale="92500" lnSpcReduction="20000"/>
          </a:bodyPr>
          <a:lstStyle/>
          <a:p>
            <a:r>
              <a:rPr lang="en-GB" dirty="0" smtClean="0"/>
              <a:t>We could be a bit more sophisticated, and start looking at how far our scores differ from the mean.</a:t>
            </a:r>
          </a:p>
          <a:p>
            <a:r>
              <a:rPr lang="en-GB" dirty="0" smtClean="0"/>
              <a:t>If we take each fish weight from our example, and subtract the mean of 5.52 from them, we get this new distribution of differences from the mean:</a:t>
            </a:r>
          </a:p>
          <a:p>
            <a:endParaRPr lang="en-GB" dirty="0" smtClean="0"/>
          </a:p>
          <a:p>
            <a:pPr marL="0" indent="0" algn="ctr">
              <a:buNone/>
            </a:pPr>
            <a:r>
              <a:rPr lang="en-GB" dirty="0" smtClean="0"/>
              <a:t>[ -3.42, -3.12, -3.12, -3.12, -3.12, -2.92, -2.62, -2.32, -2.32, -1.62, -1.02, 0.78, 2.68, 7.28, 17.98 ]</a:t>
            </a:r>
          </a:p>
          <a:p>
            <a:endParaRPr lang="en-GB" dirty="0" smtClean="0"/>
          </a:p>
          <a:p>
            <a:r>
              <a:rPr lang="en-GB" dirty="0" smtClean="0"/>
              <a:t>Could we use the average of these numbers to describe how much the distribution varies?</a:t>
            </a:r>
          </a:p>
        </p:txBody>
      </p:sp>
      <p:pic>
        <p:nvPicPr>
          <p:cNvPr id="4" name="Picture 3"/>
          <p:cNvPicPr>
            <a:picLocks noChangeAspect="1"/>
          </p:cNvPicPr>
          <p:nvPr/>
        </p:nvPicPr>
        <p:blipFill>
          <a:blip r:embed="rId2"/>
          <a:stretch>
            <a:fillRect/>
          </a:stretch>
        </p:blipFill>
        <p:spPr>
          <a:xfrm>
            <a:off x="6649719" y="1658200"/>
            <a:ext cx="5415349" cy="4241452"/>
          </a:xfrm>
          <a:prstGeom prst="rect">
            <a:avLst/>
          </a:prstGeom>
        </p:spPr>
      </p:pic>
    </p:spTree>
    <p:extLst>
      <p:ext uri="{BB962C8B-B14F-4D97-AF65-F5344CB8AC3E}">
        <p14:creationId xmlns:p14="http://schemas.microsoft.com/office/powerpoint/2010/main" val="342093941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Average distance from the mean?</a:t>
            </a:r>
            <a:endParaRPr lang="en-GB" dirty="0"/>
          </a:p>
        </p:txBody>
      </p:sp>
      <p:sp>
        <p:nvSpPr>
          <p:cNvPr id="3" name="Content Placeholder 2"/>
          <p:cNvSpPr>
            <a:spLocks noGrp="1"/>
          </p:cNvSpPr>
          <p:nvPr>
            <p:ph idx="1"/>
          </p:nvPr>
        </p:nvSpPr>
        <p:spPr>
          <a:xfrm>
            <a:off x="838200" y="1825625"/>
            <a:ext cx="10515600" cy="4768358"/>
          </a:xfrm>
        </p:spPr>
        <p:txBody>
          <a:bodyPr>
            <a:normAutofit/>
          </a:bodyPr>
          <a:lstStyle/>
          <a:p>
            <a:r>
              <a:rPr lang="en-GB" dirty="0" smtClean="0"/>
              <a:t>The trouble is that the average distance from the mean is always zero, because the sum of the differences from the mean is zero. (Implicit in the definition of the mean.)</a:t>
            </a:r>
          </a:p>
          <a:p>
            <a:r>
              <a:rPr lang="en-GB" dirty="0" smtClean="0"/>
              <a:t>OK, so ignore the signs and take the absolute value of the differences. After all, distance is not usually treated as a signed quantity...</a:t>
            </a:r>
          </a:p>
          <a:p>
            <a:endParaRPr lang="en-GB" dirty="0"/>
          </a:p>
          <a:p>
            <a:endParaRPr lang="en-GB" dirty="0" smtClean="0"/>
          </a:p>
          <a:p>
            <a:pPr marL="0" indent="0">
              <a:buNone/>
            </a:pPr>
            <a:endParaRPr lang="en-GB" dirty="0" smtClean="0"/>
          </a:p>
          <a:p>
            <a:r>
              <a:rPr lang="en-GB" dirty="0" smtClean="0"/>
              <a:t>This can work. In the fish case, we get a value of 3.83.</a:t>
            </a:r>
          </a:p>
        </p:txBody>
      </p:sp>
      <p:sp>
        <p:nvSpPr>
          <p:cNvPr id="4" name="TextBox 3"/>
          <p:cNvSpPr txBox="1"/>
          <p:nvPr/>
        </p:nvSpPr>
        <p:spPr>
          <a:xfrm>
            <a:off x="1275007" y="4314423"/>
            <a:ext cx="9530368" cy="1231106"/>
          </a:xfrm>
          <a:prstGeom prst="rect">
            <a:avLst/>
          </a:prstGeom>
          <a:noFill/>
        </p:spPr>
        <p:txBody>
          <a:bodyPr wrap="square" rtlCol="0">
            <a:spAutoFit/>
          </a:bodyPr>
          <a:lstStyle/>
          <a:p>
            <a:r>
              <a:rPr lang="en-GB" sz="2800" dirty="0"/>
              <a:t>[ -3.42, -3.12, -3.12, -3.12, -3.12, -2.92, -2.62, -2.32, -2.32, -1.62, -1.02, 0.78, 2.68, 7.28, 17.98 ]</a:t>
            </a:r>
          </a:p>
          <a:p>
            <a:endParaRPr lang="en-GB" dirty="0"/>
          </a:p>
        </p:txBody>
      </p:sp>
      <p:sp>
        <p:nvSpPr>
          <p:cNvPr id="5" name="TextBox 4"/>
          <p:cNvSpPr txBox="1"/>
          <p:nvPr/>
        </p:nvSpPr>
        <p:spPr>
          <a:xfrm>
            <a:off x="1275007" y="4314423"/>
            <a:ext cx="9530368" cy="1231106"/>
          </a:xfrm>
          <a:prstGeom prst="rect">
            <a:avLst/>
          </a:prstGeom>
          <a:noFill/>
        </p:spPr>
        <p:txBody>
          <a:bodyPr wrap="square" rtlCol="0">
            <a:spAutoFit/>
          </a:bodyPr>
          <a:lstStyle/>
          <a:p>
            <a:r>
              <a:rPr lang="en-GB" sz="2800" dirty="0"/>
              <a:t>[ </a:t>
            </a:r>
            <a:r>
              <a:rPr lang="en-GB" sz="2800" dirty="0">
                <a:solidFill>
                  <a:schemeClr val="bg1"/>
                </a:solidFill>
              </a:rPr>
              <a:t>-</a:t>
            </a:r>
            <a:r>
              <a:rPr lang="en-GB" sz="2800" dirty="0"/>
              <a:t>3.42, </a:t>
            </a:r>
            <a:r>
              <a:rPr lang="en-GB" sz="2800" dirty="0">
                <a:solidFill>
                  <a:schemeClr val="bg1"/>
                </a:solidFill>
              </a:rPr>
              <a:t>-</a:t>
            </a:r>
            <a:r>
              <a:rPr lang="en-GB" sz="2800" dirty="0"/>
              <a:t>3.12, </a:t>
            </a:r>
            <a:r>
              <a:rPr lang="en-GB" sz="2800" dirty="0">
                <a:solidFill>
                  <a:schemeClr val="bg1"/>
                </a:solidFill>
              </a:rPr>
              <a:t>-</a:t>
            </a:r>
            <a:r>
              <a:rPr lang="en-GB" sz="2800" dirty="0"/>
              <a:t>3.12, </a:t>
            </a:r>
            <a:r>
              <a:rPr lang="en-GB" sz="2800" dirty="0">
                <a:solidFill>
                  <a:schemeClr val="bg1"/>
                </a:solidFill>
              </a:rPr>
              <a:t>-</a:t>
            </a:r>
            <a:r>
              <a:rPr lang="en-GB" sz="2800" dirty="0"/>
              <a:t>3.12, </a:t>
            </a:r>
            <a:r>
              <a:rPr lang="en-GB" sz="2800" dirty="0">
                <a:solidFill>
                  <a:schemeClr val="bg1"/>
                </a:solidFill>
              </a:rPr>
              <a:t>-</a:t>
            </a:r>
            <a:r>
              <a:rPr lang="en-GB" sz="2800" dirty="0"/>
              <a:t>3.12, </a:t>
            </a:r>
            <a:r>
              <a:rPr lang="en-GB" sz="2800" dirty="0">
                <a:solidFill>
                  <a:schemeClr val="bg1"/>
                </a:solidFill>
              </a:rPr>
              <a:t>-</a:t>
            </a:r>
            <a:r>
              <a:rPr lang="en-GB" sz="2800" dirty="0"/>
              <a:t>2.92, </a:t>
            </a:r>
            <a:r>
              <a:rPr lang="en-GB" sz="2800" dirty="0">
                <a:solidFill>
                  <a:schemeClr val="bg1"/>
                </a:solidFill>
              </a:rPr>
              <a:t>-</a:t>
            </a:r>
            <a:r>
              <a:rPr lang="en-GB" sz="2800" dirty="0"/>
              <a:t>2.62, </a:t>
            </a:r>
            <a:r>
              <a:rPr lang="en-GB" sz="2800" dirty="0">
                <a:solidFill>
                  <a:schemeClr val="bg1"/>
                </a:solidFill>
              </a:rPr>
              <a:t>-</a:t>
            </a:r>
            <a:r>
              <a:rPr lang="en-GB" sz="2800" dirty="0"/>
              <a:t>2.32, </a:t>
            </a:r>
            <a:r>
              <a:rPr lang="en-GB" sz="2800" dirty="0">
                <a:solidFill>
                  <a:schemeClr val="bg1"/>
                </a:solidFill>
              </a:rPr>
              <a:t>-</a:t>
            </a:r>
            <a:r>
              <a:rPr lang="en-GB" sz="2800" dirty="0"/>
              <a:t>2.32,</a:t>
            </a:r>
            <a:r>
              <a:rPr lang="en-GB" sz="2800" dirty="0">
                <a:solidFill>
                  <a:schemeClr val="bg1"/>
                </a:solidFill>
              </a:rPr>
              <a:t> </a:t>
            </a:r>
            <a:r>
              <a:rPr lang="en-GB" sz="2800" dirty="0" smtClean="0">
                <a:solidFill>
                  <a:schemeClr val="bg1"/>
                </a:solidFill>
              </a:rPr>
              <a:t>-</a:t>
            </a:r>
            <a:r>
              <a:rPr lang="en-GB" sz="2800" dirty="0" smtClean="0"/>
              <a:t>1.62</a:t>
            </a:r>
            <a:r>
              <a:rPr lang="en-GB" sz="2800" dirty="0"/>
              <a:t>, </a:t>
            </a:r>
            <a:r>
              <a:rPr lang="en-GB" sz="2800" dirty="0" smtClean="0">
                <a:solidFill>
                  <a:schemeClr val="bg1"/>
                </a:solidFill>
              </a:rPr>
              <a:t>-</a:t>
            </a:r>
            <a:r>
              <a:rPr lang="en-GB" sz="2800" dirty="0" smtClean="0"/>
              <a:t>1.02</a:t>
            </a:r>
            <a:r>
              <a:rPr lang="en-GB" sz="2800" dirty="0"/>
              <a:t>, 0.78, 2.68, 7.28, 17.98 ]</a:t>
            </a:r>
          </a:p>
          <a:p>
            <a:endParaRPr lang="en-GB" dirty="0"/>
          </a:p>
        </p:txBody>
      </p:sp>
    </p:spTree>
    <p:extLst>
      <p:ext uri="{BB962C8B-B14F-4D97-AF65-F5344CB8AC3E}">
        <p14:creationId xmlns:p14="http://schemas.microsoft.com/office/powerpoint/2010/main" val="73686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So, on average, a particular fish we catch is 3.83kg away from the overall average of the distribution.</a:t>
            </a:r>
          </a:p>
          <a:p>
            <a:r>
              <a:rPr lang="en-GB" dirty="0"/>
              <a:t>This is known as the </a:t>
            </a:r>
            <a:r>
              <a:rPr lang="en-GB" i="1" dirty="0"/>
              <a:t>average absolute deviation.</a:t>
            </a:r>
          </a:p>
          <a:p>
            <a:r>
              <a:rPr lang="en-GB" dirty="0"/>
              <a:t>It is a sensible-enough measure of variation, but it's not one that is popularly used.</a:t>
            </a:r>
          </a:p>
          <a:p>
            <a:pPr marL="0" indent="0">
              <a:buNone/>
            </a:pPr>
            <a:endParaRPr lang="en-GB" dirty="0"/>
          </a:p>
        </p:txBody>
      </p:sp>
    </p:spTree>
    <p:extLst>
      <p:ext uri="{BB962C8B-B14F-4D97-AF65-F5344CB8AC3E}">
        <p14:creationId xmlns:p14="http://schemas.microsoft.com/office/powerpoint/2010/main" val="80127759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variance</a:t>
            </a:r>
            <a:endParaRPr lang="en-GB" dirty="0"/>
          </a:p>
        </p:txBody>
      </p:sp>
      <p:sp>
        <p:nvSpPr>
          <p:cNvPr id="3" name="Content Placeholder 2"/>
          <p:cNvSpPr>
            <a:spLocks noGrp="1"/>
          </p:cNvSpPr>
          <p:nvPr>
            <p:ph idx="1"/>
          </p:nvPr>
        </p:nvSpPr>
        <p:spPr>
          <a:xfrm>
            <a:off x="838200" y="1825625"/>
            <a:ext cx="5330780" cy="4351338"/>
          </a:xfrm>
        </p:spPr>
        <p:txBody>
          <a:bodyPr>
            <a:normAutofit lnSpcReduction="10000"/>
          </a:bodyPr>
          <a:lstStyle/>
          <a:p>
            <a:r>
              <a:rPr lang="en-GB" dirty="0" smtClean="0"/>
              <a:t>Another way of getting around the average-deviation-adds-to-zero problem is to take the squares of the deviations.</a:t>
            </a:r>
          </a:p>
          <a:p>
            <a:r>
              <a:rPr lang="en-GB" dirty="0" smtClean="0"/>
              <a:t>This move turns out to have a lot of useful properties.</a:t>
            </a:r>
          </a:p>
          <a:p>
            <a:r>
              <a:rPr lang="en-GB" dirty="0"/>
              <a:t>If we take the average of these squared differences from the mean, this is called the</a:t>
            </a:r>
            <a:r>
              <a:rPr lang="en-GB" i="1" dirty="0"/>
              <a:t> variance</a:t>
            </a:r>
            <a:r>
              <a:rPr lang="en-GB" dirty="0"/>
              <a:t>.</a:t>
            </a:r>
          </a:p>
          <a:p>
            <a:r>
              <a:rPr lang="en-GB" dirty="0"/>
              <a:t>In the fish case, the variance is 30.97.</a:t>
            </a:r>
          </a:p>
          <a:p>
            <a:endParaRPr lang="en-GB" dirty="0" smtClean="0"/>
          </a:p>
        </p:txBody>
      </p:sp>
      <p:pic>
        <p:nvPicPr>
          <p:cNvPr id="4" name="Picture 3"/>
          <p:cNvPicPr>
            <a:picLocks noChangeAspect="1"/>
          </p:cNvPicPr>
          <p:nvPr/>
        </p:nvPicPr>
        <p:blipFill>
          <a:blip r:embed="rId2"/>
          <a:stretch>
            <a:fillRect/>
          </a:stretch>
        </p:blipFill>
        <p:spPr>
          <a:xfrm>
            <a:off x="6507526" y="1915777"/>
            <a:ext cx="5129985" cy="3909320"/>
          </a:xfrm>
          <a:prstGeom prst="rect">
            <a:avLst/>
          </a:prstGeom>
        </p:spPr>
      </p:pic>
    </p:spTree>
    <p:extLst>
      <p:ext uri="{BB962C8B-B14F-4D97-AF65-F5344CB8AC3E}">
        <p14:creationId xmlns:p14="http://schemas.microsoft.com/office/powerpoint/2010/main" val="210485874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Calculating the variance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50339"/>
                <a:ext cx="5514957" cy="4351338"/>
              </a:xfrm>
            </p:spPr>
            <p:txBody>
              <a:bodyPr>
                <a:normAutofit/>
              </a:bodyPr>
              <a:lstStyle/>
              <a:p>
                <a:r>
                  <a:rPr lang="en-GB" dirty="0" smtClean="0"/>
                  <a:t>In other words, for </a:t>
                </a:r>
                <a:r>
                  <a:rPr lang="en-GB" dirty="0"/>
                  <a:t>each data point, we take the distance from the mean and square it.</a:t>
                </a:r>
              </a:p>
              <a:p>
                <a:r>
                  <a:rPr lang="en-GB" dirty="0"/>
                  <a:t>And then take the </a:t>
                </a:r>
                <a:r>
                  <a:rPr lang="en-GB" dirty="0" smtClean="0"/>
                  <a:t>average </a:t>
                </a:r>
                <a:r>
                  <a:rPr lang="en-GB" dirty="0"/>
                  <a:t>of these squared </a:t>
                </a:r>
                <a:r>
                  <a:rPr lang="en-GB" dirty="0" smtClean="0"/>
                  <a:t>values</a:t>
                </a:r>
              </a:p>
              <a:p>
                <a:endParaRPr lang="en-GB" dirty="0"/>
              </a:p>
              <a:p>
                <a:pPr marL="0" indent="0">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𝑣𝑎𝑟𝑖𝑎𝑛𝑐𝑒</m:t>
                      </m:r>
                      <m:r>
                        <a:rPr lang="en-GB" i="1">
                          <a:latin typeface="Cambria Math" panose="02040503050406030204" pitchFamily="18" charset="0"/>
                        </a:rPr>
                        <m:t>= </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𝑛</m:t>
                          </m:r>
                        </m:den>
                      </m:f>
                      <m:r>
                        <a:rPr lang="en-GB" i="1">
                          <a:latin typeface="Cambria Math" panose="02040503050406030204" pitchFamily="18" charset="0"/>
                        </a:rPr>
                        <m:t> </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𝑥</m:t>
                              </m:r>
                            </m:e>
                          </m:acc>
                          <m:sSup>
                            <m:sSupPr>
                              <m:ctrlPr>
                                <a:rPr lang="en-GB" i="1">
                                  <a:latin typeface="Cambria Math" panose="02040503050406030204" pitchFamily="18" charset="0"/>
                                </a:rPr>
                              </m:ctrlPr>
                            </m:sSupPr>
                            <m:e>
                              <m:r>
                                <a:rPr lang="en-GB" i="1">
                                  <a:latin typeface="Cambria Math" panose="02040503050406030204" pitchFamily="18" charset="0"/>
                                </a:rPr>
                                <m:t>)</m:t>
                              </m:r>
                            </m:e>
                            <m:sup>
                              <m:r>
                                <a:rPr lang="en-GB" i="1">
                                  <a:latin typeface="Cambria Math" panose="02040503050406030204" pitchFamily="18" charset="0"/>
                                </a:rPr>
                                <m:t>2</m:t>
                              </m:r>
                            </m:sup>
                          </m:sSup>
                        </m:e>
                      </m:nary>
                    </m:oMath>
                  </m:oMathPara>
                </a14:m>
                <a:endParaRPr lang="en-GB" dirty="0"/>
              </a:p>
              <a:p>
                <a:pPr marL="0"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50339"/>
                <a:ext cx="5514957" cy="4351338"/>
              </a:xfrm>
              <a:blipFill rotWithShape="0">
                <a:blip r:embed="rId2"/>
                <a:stretch>
                  <a:fillRect l="-1878" t="-2384" r="-2762"/>
                </a:stretch>
              </a:blipFill>
            </p:spPr>
            <p:txBody>
              <a:bodyPr/>
              <a:lstStyle/>
              <a:p>
                <a:r>
                  <a:rPr lang="en-GB">
                    <a:noFill/>
                  </a:rPr>
                  <a:t> </a:t>
                </a:r>
              </a:p>
            </p:txBody>
          </p:sp>
        </mc:Fallback>
      </mc:AlternateContent>
      <p:pic>
        <p:nvPicPr>
          <p:cNvPr id="11" name="Picture 10"/>
          <p:cNvPicPr>
            <a:picLocks noChangeAspect="1"/>
          </p:cNvPicPr>
          <p:nvPr/>
        </p:nvPicPr>
        <p:blipFill>
          <a:blip r:embed="rId3"/>
          <a:stretch>
            <a:fillRect/>
          </a:stretch>
        </p:blipFill>
        <p:spPr>
          <a:xfrm>
            <a:off x="6456535" y="1690688"/>
            <a:ext cx="5415349" cy="4241452"/>
          </a:xfrm>
          <a:prstGeom prst="rect">
            <a:avLst/>
          </a:prstGeom>
        </p:spPr>
      </p:pic>
      <p:cxnSp>
        <p:nvCxnSpPr>
          <p:cNvPr id="12" name="Straight Arrow Connector 11"/>
          <p:cNvCxnSpPr/>
          <p:nvPr/>
        </p:nvCxnSpPr>
        <p:spPr>
          <a:xfrm>
            <a:off x="11139617" y="3827107"/>
            <a:ext cx="0" cy="941355"/>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694284" y="3841342"/>
            <a:ext cx="2659516" cy="369332"/>
          </a:xfrm>
          <a:prstGeom prst="rect">
            <a:avLst/>
          </a:prstGeom>
          <a:noFill/>
        </p:spPr>
        <p:txBody>
          <a:bodyPr wrap="square" rtlCol="0">
            <a:spAutoFit/>
          </a:bodyPr>
          <a:lstStyle/>
          <a:p>
            <a:r>
              <a:rPr lang="en-GB" dirty="0" smtClean="0">
                <a:solidFill>
                  <a:srgbClr val="FF0000"/>
                </a:solidFill>
              </a:rPr>
              <a:t>Distance from the mean</a:t>
            </a:r>
            <a:endParaRPr lang="en-GB" dirty="0">
              <a:solidFill>
                <a:srgbClr val="FF0000"/>
              </a:solidFill>
            </a:endParaRPr>
          </a:p>
        </p:txBody>
      </p:sp>
    </p:spTree>
    <p:extLst>
      <p:ext uri="{BB962C8B-B14F-4D97-AF65-F5344CB8AC3E}">
        <p14:creationId xmlns:p14="http://schemas.microsoft.com/office/powerpoint/2010/main" val="32567699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Calculating the variance in R</a:t>
            </a:r>
            <a:endParaRPr lang="en-GB" dirty="0"/>
          </a:p>
        </p:txBody>
      </p:sp>
      <p:sp>
        <p:nvSpPr>
          <p:cNvPr id="3" name="Content Placeholder 2"/>
          <p:cNvSpPr>
            <a:spLocks noGrp="1"/>
          </p:cNvSpPr>
          <p:nvPr>
            <p:ph idx="1"/>
          </p:nvPr>
        </p:nvSpPr>
        <p:spPr/>
        <p:txBody>
          <a:bodyPr/>
          <a:lstStyle/>
          <a:p>
            <a:r>
              <a:rPr lang="en-GB" dirty="0"/>
              <a:t>Done the same was as the mean and </a:t>
            </a:r>
            <a:r>
              <a:rPr lang="en-GB" dirty="0" smtClean="0"/>
              <a:t>median:</a:t>
            </a:r>
            <a:endParaRPr lang="en-GB" dirty="0"/>
          </a:p>
          <a:p>
            <a:pPr marL="0" indent="0">
              <a:buNone/>
            </a:pPr>
            <a:endParaRPr lang="en-GB" dirty="0"/>
          </a:p>
        </p:txBody>
      </p:sp>
      <p:pic>
        <p:nvPicPr>
          <p:cNvPr id="4" name="Picture 3"/>
          <p:cNvPicPr>
            <a:picLocks noChangeAspect="1"/>
          </p:cNvPicPr>
          <p:nvPr/>
        </p:nvPicPr>
        <p:blipFill>
          <a:blip r:embed="rId2"/>
          <a:stretch>
            <a:fillRect/>
          </a:stretch>
        </p:blipFill>
        <p:spPr>
          <a:xfrm>
            <a:off x="1087137" y="2655286"/>
            <a:ext cx="4847159" cy="689275"/>
          </a:xfrm>
          <a:prstGeom prst="rect">
            <a:avLst/>
          </a:prstGeom>
        </p:spPr>
      </p:pic>
    </p:spTree>
    <p:extLst>
      <p:ext uri="{BB962C8B-B14F-4D97-AF65-F5344CB8AC3E}">
        <p14:creationId xmlns:p14="http://schemas.microsoft.com/office/powerpoint/2010/main" val="3278519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Exploring a data set in R</a:t>
            </a:r>
            <a:endParaRPr lang="en-GB" dirty="0"/>
          </a:p>
        </p:txBody>
      </p:sp>
      <p:sp>
        <p:nvSpPr>
          <p:cNvPr id="3" name="Content Placeholder 2"/>
          <p:cNvSpPr>
            <a:spLocks noGrp="1"/>
          </p:cNvSpPr>
          <p:nvPr>
            <p:ph idx="1"/>
          </p:nvPr>
        </p:nvSpPr>
        <p:spPr>
          <a:xfrm>
            <a:off x="838200" y="1690688"/>
            <a:ext cx="10515600" cy="4351338"/>
          </a:xfrm>
        </p:spPr>
        <p:txBody>
          <a:bodyPr/>
          <a:lstStyle/>
          <a:p>
            <a:r>
              <a:rPr lang="en-GB" dirty="0" smtClean="0"/>
              <a:t>R offers a lot of functions with which to explore datasets:</a:t>
            </a:r>
          </a:p>
          <a:p>
            <a:pPr marL="0" indent="0">
              <a:buNone/>
            </a:pPr>
            <a:r>
              <a:rPr lang="en-GB" dirty="0"/>
              <a:t>	</a:t>
            </a:r>
            <a:r>
              <a:rPr lang="en-GB" dirty="0" smtClean="0"/>
              <a:t>- </a:t>
            </a:r>
            <a:r>
              <a:rPr lang="en-GB" dirty="0" smtClean="0">
                <a:solidFill>
                  <a:schemeClr val="accent5">
                    <a:lumMod val="75000"/>
                  </a:schemeClr>
                </a:solidFill>
                <a:latin typeface="Agency FB" panose="020B0503020202020204" pitchFamily="34" charset="0"/>
              </a:rPr>
              <a:t>summary(x) </a:t>
            </a:r>
            <a:r>
              <a:rPr lang="en-GB" dirty="0" smtClean="0"/>
              <a:t>= Provide summary statistics for </a:t>
            </a:r>
            <a:r>
              <a:rPr lang="en-GB" dirty="0" err="1" smtClean="0"/>
              <a:t>dataframe</a:t>
            </a:r>
            <a:r>
              <a:rPr lang="en-GB" dirty="0" smtClean="0"/>
              <a:t>.</a:t>
            </a:r>
          </a:p>
          <a:p>
            <a:pPr marL="0" indent="0">
              <a:buNone/>
            </a:pPr>
            <a:r>
              <a:rPr lang="en-GB" dirty="0"/>
              <a:t>	</a:t>
            </a:r>
            <a:r>
              <a:rPr lang="en-GB" dirty="0" smtClean="0"/>
              <a:t>- </a:t>
            </a:r>
            <a:r>
              <a:rPr lang="en-GB" dirty="0" smtClean="0">
                <a:solidFill>
                  <a:schemeClr val="accent5">
                    <a:lumMod val="75000"/>
                  </a:schemeClr>
                </a:solidFill>
                <a:latin typeface="Agency FB" panose="020B0503020202020204" pitchFamily="34" charset="0"/>
              </a:rPr>
              <a:t>head(x) </a:t>
            </a:r>
            <a:r>
              <a:rPr lang="en-GB" dirty="0" smtClean="0"/>
              <a:t>= Displays the top 6 records in the </a:t>
            </a:r>
            <a:r>
              <a:rPr lang="en-GB" dirty="0" err="1" smtClean="0"/>
              <a:t>dataframe</a:t>
            </a:r>
            <a:r>
              <a:rPr lang="en-GB" dirty="0" smtClean="0"/>
              <a:t>.</a:t>
            </a:r>
          </a:p>
          <a:p>
            <a:pPr marL="0" indent="0">
              <a:buNone/>
            </a:pPr>
            <a:r>
              <a:rPr lang="en-GB" dirty="0"/>
              <a:t>	</a:t>
            </a:r>
            <a:r>
              <a:rPr lang="en-GB" dirty="0" smtClean="0"/>
              <a:t>- </a:t>
            </a:r>
            <a:r>
              <a:rPr lang="en-GB" dirty="0" smtClean="0">
                <a:solidFill>
                  <a:schemeClr val="accent5">
                    <a:lumMod val="75000"/>
                  </a:schemeClr>
                </a:solidFill>
                <a:latin typeface="Agency FB" panose="020B0503020202020204" pitchFamily="34" charset="0"/>
              </a:rPr>
              <a:t>tail(X) </a:t>
            </a:r>
            <a:r>
              <a:rPr lang="en-GB" dirty="0" smtClean="0"/>
              <a:t>= Displays the bottom 6 records of the </a:t>
            </a:r>
            <a:r>
              <a:rPr lang="en-GB" dirty="0" err="1" smtClean="0"/>
              <a:t>dataframe</a:t>
            </a:r>
            <a:r>
              <a:rPr lang="en-GB" dirty="0" smtClean="0"/>
              <a:t>.</a:t>
            </a:r>
          </a:p>
          <a:p>
            <a:pPr marL="0" indent="0">
              <a:buNone/>
            </a:pPr>
            <a:r>
              <a:rPr lang="en-GB" dirty="0"/>
              <a:t>	</a:t>
            </a:r>
            <a:r>
              <a:rPr lang="en-GB" dirty="0" smtClean="0"/>
              <a:t>- </a:t>
            </a:r>
            <a:r>
              <a:rPr lang="en-GB" dirty="0" err="1" smtClean="0">
                <a:solidFill>
                  <a:schemeClr val="accent5">
                    <a:lumMod val="75000"/>
                  </a:schemeClr>
                </a:solidFill>
                <a:latin typeface="Agency FB" panose="020B0503020202020204" pitchFamily="34" charset="0"/>
              </a:rPr>
              <a:t>nrow</a:t>
            </a:r>
            <a:r>
              <a:rPr lang="en-GB" dirty="0" smtClean="0">
                <a:solidFill>
                  <a:schemeClr val="accent5">
                    <a:lumMod val="75000"/>
                  </a:schemeClr>
                </a:solidFill>
                <a:latin typeface="Agency FB" panose="020B0503020202020204" pitchFamily="34" charset="0"/>
              </a:rPr>
              <a:t>(X) </a:t>
            </a:r>
            <a:r>
              <a:rPr lang="en-GB" dirty="0" smtClean="0"/>
              <a:t>= Displays the number of rows in the </a:t>
            </a:r>
            <a:r>
              <a:rPr lang="en-GB" dirty="0" err="1" smtClean="0"/>
              <a:t>dataframe</a:t>
            </a:r>
            <a:r>
              <a:rPr lang="en-GB" dirty="0" smtClean="0"/>
              <a:t>.</a:t>
            </a:r>
          </a:p>
          <a:p>
            <a:pPr marL="0" indent="0">
              <a:buNone/>
            </a:pPr>
            <a:r>
              <a:rPr lang="en-GB" dirty="0"/>
              <a:t>	</a:t>
            </a:r>
            <a:r>
              <a:rPr lang="en-GB" dirty="0" smtClean="0"/>
              <a:t>- </a:t>
            </a:r>
            <a:r>
              <a:rPr lang="en-GB" dirty="0" err="1" smtClean="0">
                <a:solidFill>
                  <a:schemeClr val="accent5">
                    <a:lumMod val="75000"/>
                  </a:schemeClr>
                </a:solidFill>
                <a:latin typeface="Agency FB" panose="020B0503020202020204" pitchFamily="34" charset="0"/>
              </a:rPr>
              <a:t>ncol</a:t>
            </a:r>
            <a:r>
              <a:rPr lang="en-GB" dirty="0" smtClean="0">
                <a:solidFill>
                  <a:schemeClr val="accent5">
                    <a:lumMod val="75000"/>
                  </a:schemeClr>
                </a:solidFill>
                <a:latin typeface="Agency FB" panose="020B0503020202020204" pitchFamily="34" charset="0"/>
              </a:rPr>
              <a:t>(X) </a:t>
            </a:r>
            <a:r>
              <a:rPr lang="en-GB" dirty="0" smtClean="0"/>
              <a:t>= Displays the number of columns (variables) in the 	 	</a:t>
            </a:r>
            <a:r>
              <a:rPr lang="en-GB" dirty="0" err="1" smtClean="0"/>
              <a:t>dataframe</a:t>
            </a:r>
            <a:r>
              <a:rPr lang="en-GB" dirty="0" smtClean="0"/>
              <a:t>.</a:t>
            </a:r>
          </a:p>
          <a:p>
            <a:pPr marL="0" indent="0">
              <a:buNone/>
            </a:pPr>
            <a:r>
              <a:rPr lang="en-GB" dirty="0"/>
              <a:t>	</a:t>
            </a:r>
            <a:r>
              <a:rPr lang="en-GB" dirty="0" smtClean="0"/>
              <a:t>- </a:t>
            </a:r>
            <a:r>
              <a:rPr lang="en-GB" dirty="0" smtClean="0">
                <a:solidFill>
                  <a:schemeClr val="accent5">
                    <a:lumMod val="75000"/>
                  </a:schemeClr>
                </a:solidFill>
                <a:latin typeface="Agency FB" panose="020B0503020202020204" pitchFamily="34" charset="0"/>
              </a:rPr>
              <a:t>dim(X) </a:t>
            </a:r>
            <a:r>
              <a:rPr lang="en-GB" dirty="0" smtClean="0"/>
              <a:t>= Returns the dimension of the </a:t>
            </a:r>
            <a:r>
              <a:rPr lang="en-GB" dirty="0" err="1" smtClean="0"/>
              <a:t>dataframe</a:t>
            </a:r>
            <a:r>
              <a:rPr lang="en-GB" dirty="0" smtClean="0"/>
              <a:t> (the number 	of rows and number of columns).</a:t>
            </a:r>
          </a:p>
        </p:txBody>
      </p:sp>
      <p:sp>
        <p:nvSpPr>
          <p:cNvPr id="4" name="TextBox 3"/>
          <p:cNvSpPr txBox="1"/>
          <p:nvPr/>
        </p:nvSpPr>
        <p:spPr>
          <a:xfrm>
            <a:off x="897924" y="6227805"/>
            <a:ext cx="9036908" cy="646331"/>
          </a:xfrm>
          <a:prstGeom prst="rect">
            <a:avLst/>
          </a:prstGeom>
          <a:noFill/>
        </p:spPr>
        <p:txBody>
          <a:bodyPr wrap="square" rtlCol="0">
            <a:spAutoFit/>
          </a:bodyPr>
          <a:lstStyle/>
          <a:p>
            <a:r>
              <a:rPr lang="en-GB" dirty="0" smtClean="0"/>
              <a:t>Note: in each command, replace </a:t>
            </a:r>
            <a:r>
              <a:rPr lang="en-GB" dirty="0" smtClean="0">
                <a:solidFill>
                  <a:schemeClr val="accent1">
                    <a:lumMod val="75000"/>
                  </a:schemeClr>
                </a:solidFill>
                <a:latin typeface="Agency FB" panose="020B0503020202020204" pitchFamily="34" charset="0"/>
              </a:rPr>
              <a:t>X</a:t>
            </a:r>
            <a:r>
              <a:rPr lang="en-GB" dirty="0" smtClean="0"/>
              <a:t> with the name of your </a:t>
            </a:r>
            <a:r>
              <a:rPr lang="en-GB" dirty="0" err="1" smtClean="0"/>
              <a:t>dataframe</a:t>
            </a:r>
            <a:r>
              <a:rPr lang="en-GB" dirty="0" smtClean="0"/>
              <a:t> or the column od data you’re interested in.</a:t>
            </a:r>
            <a:endParaRPr lang="en-GB" dirty="0"/>
          </a:p>
        </p:txBody>
      </p:sp>
    </p:spTree>
    <p:extLst>
      <p:ext uri="{BB962C8B-B14F-4D97-AF65-F5344CB8AC3E}">
        <p14:creationId xmlns:p14="http://schemas.microsoft.com/office/powerpoint/2010/main" val="236452424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This is a good measure of variation: if someone else's fish catch had a variance of 40, we would know that their fish weights were more spread-out than ours.</a:t>
            </a:r>
          </a:p>
          <a:p>
            <a:r>
              <a:rPr lang="en-GB" dirty="0"/>
              <a:t>However, the variance is in the odd unit of kilograms squared...</a:t>
            </a:r>
          </a:p>
          <a:p>
            <a:pPr marL="0" indent="0">
              <a:buNone/>
            </a:pPr>
            <a:endParaRPr lang="en-GB" dirty="0"/>
          </a:p>
        </p:txBody>
      </p:sp>
    </p:spTree>
    <p:extLst>
      <p:ext uri="{BB962C8B-B14F-4D97-AF65-F5344CB8AC3E}">
        <p14:creationId xmlns:p14="http://schemas.microsoft.com/office/powerpoint/2010/main" val="151036989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standard deviation</a:t>
            </a:r>
            <a:endParaRPr lang="en-GB" dirty="0"/>
          </a:p>
        </p:txBody>
      </p:sp>
      <p:sp>
        <p:nvSpPr>
          <p:cNvPr id="3" name="Content Placeholder 2"/>
          <p:cNvSpPr>
            <a:spLocks noGrp="1"/>
          </p:cNvSpPr>
          <p:nvPr>
            <p:ph idx="1"/>
          </p:nvPr>
        </p:nvSpPr>
        <p:spPr>
          <a:xfrm>
            <a:off x="838200" y="1825625"/>
            <a:ext cx="10515600" cy="3145620"/>
          </a:xfrm>
        </p:spPr>
        <p:txBody>
          <a:bodyPr>
            <a:normAutofit lnSpcReduction="10000"/>
          </a:bodyPr>
          <a:lstStyle/>
          <a:p>
            <a:r>
              <a:rPr lang="en-GB" dirty="0" smtClean="0"/>
              <a:t>We solve this problem by taking the square root of the variance to get a new measure called the standard deviation.</a:t>
            </a:r>
          </a:p>
          <a:p>
            <a:r>
              <a:rPr lang="en-GB" dirty="0" smtClean="0"/>
              <a:t>We are now back in the familiar units of kilograms.</a:t>
            </a:r>
          </a:p>
          <a:p>
            <a:r>
              <a:rPr lang="en-GB" dirty="0" smtClean="0"/>
              <a:t>The standard deviation in the fish case is 5.56kg, a bit higher than the mean absolute deviation of 3.83kg.</a:t>
            </a:r>
          </a:p>
          <a:p>
            <a:r>
              <a:rPr lang="en-GB" dirty="0" smtClean="0"/>
              <a:t>The standard deviation is by far the most popular measure of variation in a distribution.</a:t>
            </a:r>
            <a:endParaRPr lang="en-GB" dirty="0"/>
          </a:p>
        </p:txBody>
      </p:sp>
      <p:pic>
        <p:nvPicPr>
          <p:cNvPr id="4" name="Picture 3"/>
          <p:cNvPicPr>
            <a:picLocks noChangeAspect="1"/>
          </p:cNvPicPr>
          <p:nvPr/>
        </p:nvPicPr>
        <p:blipFill>
          <a:blip r:embed="rId2"/>
          <a:stretch>
            <a:fillRect/>
          </a:stretch>
        </p:blipFill>
        <p:spPr>
          <a:xfrm>
            <a:off x="3910785" y="4965614"/>
            <a:ext cx="3019425" cy="1276350"/>
          </a:xfrm>
          <a:prstGeom prst="rect">
            <a:avLst/>
          </a:prstGeom>
        </p:spPr>
      </p:pic>
    </p:spTree>
    <p:extLst>
      <p:ext uri="{BB962C8B-B14F-4D97-AF65-F5344CB8AC3E}">
        <p14:creationId xmlns:p14="http://schemas.microsoft.com/office/powerpoint/2010/main" val="28109836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Calculating </a:t>
            </a:r>
            <a:r>
              <a:rPr lang="en-GB" dirty="0" err="1" smtClean="0"/>
              <a:t>std</a:t>
            </a:r>
            <a:r>
              <a:rPr lang="en-GB" dirty="0" smtClean="0"/>
              <a:t> dev in R.</a:t>
            </a:r>
            <a:endParaRPr lang="en-GB" dirty="0"/>
          </a:p>
        </p:txBody>
      </p:sp>
      <p:sp>
        <p:nvSpPr>
          <p:cNvPr id="3" name="Content Placeholder 2"/>
          <p:cNvSpPr>
            <a:spLocks noGrp="1"/>
          </p:cNvSpPr>
          <p:nvPr>
            <p:ph idx="1"/>
          </p:nvPr>
        </p:nvSpPr>
        <p:spPr>
          <a:xfrm>
            <a:off x="838200" y="1825625"/>
            <a:ext cx="10515600" cy="4229186"/>
          </a:xfrm>
        </p:spPr>
        <p:txBody>
          <a:bodyPr>
            <a:normAutofit/>
          </a:bodyPr>
          <a:lstStyle/>
          <a:p>
            <a:r>
              <a:rPr lang="en-GB" dirty="0" smtClean="0"/>
              <a:t>Done the same was as the mean, median, and variance:</a:t>
            </a:r>
            <a:endParaRPr lang="en-GB" dirty="0"/>
          </a:p>
        </p:txBody>
      </p:sp>
      <p:pic>
        <p:nvPicPr>
          <p:cNvPr id="6" name="Picture 5"/>
          <p:cNvPicPr>
            <a:picLocks noChangeAspect="1"/>
          </p:cNvPicPr>
          <p:nvPr/>
        </p:nvPicPr>
        <p:blipFill>
          <a:blip r:embed="rId2"/>
          <a:stretch>
            <a:fillRect/>
          </a:stretch>
        </p:blipFill>
        <p:spPr>
          <a:xfrm>
            <a:off x="1111851" y="2798505"/>
            <a:ext cx="6341490" cy="974424"/>
          </a:xfrm>
          <a:prstGeom prst="rect">
            <a:avLst/>
          </a:prstGeom>
        </p:spPr>
      </p:pic>
    </p:spTree>
    <p:extLst>
      <p:ext uri="{BB962C8B-B14F-4D97-AF65-F5344CB8AC3E}">
        <p14:creationId xmlns:p14="http://schemas.microsoft.com/office/powerpoint/2010/main" val="212005609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3408" y="2669786"/>
            <a:ext cx="10515600" cy="1325563"/>
          </a:xfrm>
        </p:spPr>
        <p:txBody>
          <a:bodyPr/>
          <a:lstStyle/>
          <a:p>
            <a:r>
              <a:rPr lang="en-GB" dirty="0" smtClean="0"/>
              <a:t>Any questions?</a:t>
            </a:r>
            <a:endParaRPr lang="en-GB" dirty="0"/>
          </a:p>
        </p:txBody>
      </p:sp>
    </p:spTree>
    <p:extLst>
      <p:ext uri="{BB962C8B-B14F-4D97-AF65-F5344CB8AC3E}">
        <p14:creationId xmlns:p14="http://schemas.microsoft.com/office/powerpoint/2010/main" val="8859958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2 - Exploring the dataset</a:t>
            </a:r>
            <a:endParaRPr lang="en-GB" dirty="0"/>
          </a:p>
        </p:txBody>
      </p:sp>
      <p:sp>
        <p:nvSpPr>
          <p:cNvPr id="3" name="Content Placeholder 2"/>
          <p:cNvSpPr>
            <a:spLocks noGrp="1"/>
          </p:cNvSpPr>
          <p:nvPr>
            <p:ph idx="1"/>
          </p:nvPr>
        </p:nvSpPr>
        <p:spPr>
          <a:xfrm>
            <a:off x="950440" y="1850339"/>
            <a:ext cx="10515600" cy="2886418"/>
          </a:xfrm>
        </p:spPr>
        <p:txBody>
          <a:bodyPr>
            <a:normAutofit lnSpcReduction="10000"/>
          </a:bodyPr>
          <a:lstStyle/>
          <a:p>
            <a:r>
              <a:rPr lang="en-GB" dirty="0" smtClean="0"/>
              <a:t>We now have a dataset loaded into the R environment as a </a:t>
            </a:r>
            <a:r>
              <a:rPr lang="en-GB" dirty="0" err="1" smtClean="0"/>
              <a:t>dataframe</a:t>
            </a:r>
            <a:r>
              <a:rPr lang="en-GB" dirty="0" smtClean="0"/>
              <a:t>.</a:t>
            </a:r>
          </a:p>
          <a:p>
            <a:r>
              <a:rPr lang="en-GB" dirty="0" smtClean="0"/>
              <a:t>There are some natural questions to ask about these data:</a:t>
            </a:r>
          </a:p>
          <a:p>
            <a:pPr marL="0" indent="0">
              <a:buNone/>
            </a:pPr>
            <a:r>
              <a:rPr lang="en-GB" dirty="0"/>
              <a:t>	</a:t>
            </a:r>
            <a:r>
              <a:rPr lang="en-GB" dirty="0" smtClean="0"/>
              <a:t>1. What is the </a:t>
            </a:r>
            <a:r>
              <a:rPr lang="en-GB" i="1" dirty="0" smtClean="0"/>
              <a:t>unit of analysis </a:t>
            </a:r>
            <a:r>
              <a:rPr lang="en-GB" dirty="0" smtClean="0"/>
              <a:t>(what does each row represent)?</a:t>
            </a:r>
          </a:p>
          <a:p>
            <a:pPr marL="0" indent="0">
              <a:buNone/>
            </a:pPr>
            <a:r>
              <a:rPr lang="en-GB" dirty="0"/>
              <a:t>	</a:t>
            </a:r>
            <a:r>
              <a:rPr lang="en-GB" dirty="0" smtClean="0"/>
              <a:t>2. How many </a:t>
            </a:r>
            <a:r>
              <a:rPr lang="en-GB" i="1" dirty="0" smtClean="0"/>
              <a:t>cases</a:t>
            </a:r>
            <a:r>
              <a:rPr lang="en-GB" dirty="0" smtClean="0"/>
              <a:t> are in the dataset?</a:t>
            </a:r>
          </a:p>
          <a:p>
            <a:pPr marL="0" indent="0">
              <a:buNone/>
            </a:pPr>
            <a:r>
              <a:rPr lang="en-GB" dirty="0"/>
              <a:t>	</a:t>
            </a:r>
            <a:r>
              <a:rPr lang="en-GB" dirty="0" smtClean="0"/>
              <a:t>3. How many </a:t>
            </a:r>
            <a:r>
              <a:rPr lang="en-GB" i="1" dirty="0" smtClean="0"/>
              <a:t>variables</a:t>
            </a:r>
            <a:r>
              <a:rPr lang="en-GB" dirty="0" smtClean="0"/>
              <a:t> are in the dataset?</a:t>
            </a:r>
          </a:p>
        </p:txBody>
      </p:sp>
    </p:spTree>
    <p:extLst>
      <p:ext uri="{BB962C8B-B14F-4D97-AF65-F5344CB8AC3E}">
        <p14:creationId xmlns:p14="http://schemas.microsoft.com/office/powerpoint/2010/main" val="24003038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8654"/>
            <a:ext cx="10515600" cy="1325563"/>
          </a:xfrm>
        </p:spPr>
        <p:txBody>
          <a:bodyPr>
            <a:normAutofit/>
          </a:bodyPr>
          <a:lstStyle/>
          <a:p>
            <a:r>
              <a:rPr lang="en-GB" sz="2800" dirty="0">
                <a:latin typeface="+mn-lt"/>
              </a:rPr>
              <a:t>1. What is the unit of </a:t>
            </a:r>
            <a:r>
              <a:rPr lang="en-GB" sz="2800" dirty="0" smtClean="0">
                <a:latin typeface="+mn-lt"/>
              </a:rPr>
              <a:t>analysis?</a:t>
            </a:r>
            <a:endParaRPr lang="en-GB" sz="2800" dirty="0">
              <a:latin typeface="+mn-lt"/>
            </a:endParaRPr>
          </a:p>
        </p:txBody>
      </p:sp>
      <p:sp>
        <p:nvSpPr>
          <p:cNvPr id="5" name="Content Placeholder 2"/>
          <p:cNvSpPr>
            <a:spLocks noGrp="1"/>
          </p:cNvSpPr>
          <p:nvPr>
            <p:ph idx="1"/>
          </p:nvPr>
        </p:nvSpPr>
        <p:spPr>
          <a:xfrm>
            <a:off x="838200" y="4412305"/>
            <a:ext cx="9409671" cy="1205900"/>
          </a:xfrm>
        </p:spPr>
        <p:txBody>
          <a:bodyPr>
            <a:normAutofit fontScale="92500"/>
          </a:bodyPr>
          <a:lstStyle/>
          <a:p>
            <a:r>
              <a:rPr lang="en-GB" dirty="0" smtClean="0"/>
              <a:t>So, the unit of analysis is terrorist events.</a:t>
            </a:r>
          </a:p>
          <a:p>
            <a:r>
              <a:rPr lang="en-GB" dirty="0" smtClean="0"/>
              <a:t>In other words, each row represents a different terrorist </a:t>
            </a:r>
            <a:r>
              <a:rPr lang="en-GB" dirty="0" smtClean="0"/>
              <a:t>incident.</a:t>
            </a:r>
            <a:endParaRPr lang="en-GB" dirty="0"/>
          </a:p>
        </p:txBody>
      </p:sp>
      <p:pic>
        <p:nvPicPr>
          <p:cNvPr id="3" name="Picture 2"/>
          <p:cNvPicPr>
            <a:picLocks noChangeAspect="1"/>
          </p:cNvPicPr>
          <p:nvPr/>
        </p:nvPicPr>
        <p:blipFill>
          <a:blip r:embed="rId2"/>
          <a:stretch>
            <a:fillRect/>
          </a:stretch>
        </p:blipFill>
        <p:spPr>
          <a:xfrm>
            <a:off x="969537" y="1981870"/>
            <a:ext cx="10556716" cy="1407562"/>
          </a:xfrm>
          <a:prstGeom prst="rect">
            <a:avLst/>
          </a:prstGeom>
        </p:spPr>
      </p:pic>
    </p:spTree>
    <p:extLst>
      <p:ext uri="{BB962C8B-B14F-4D97-AF65-F5344CB8AC3E}">
        <p14:creationId xmlns:p14="http://schemas.microsoft.com/office/powerpoint/2010/main" val="419520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3619</Words>
  <Application>Microsoft Office PowerPoint</Application>
  <PresentationFormat>Widescreen</PresentationFormat>
  <Paragraphs>452</Paragraphs>
  <Slides>73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Agency FB</vt:lpstr>
      <vt:lpstr>Arial</vt:lpstr>
      <vt:lpstr>Calibri</vt:lpstr>
      <vt:lpstr>Calibri Light</vt:lpstr>
      <vt:lpstr>Cambria Math</vt:lpstr>
      <vt:lpstr>Office Theme</vt:lpstr>
      <vt:lpstr>PowerPoint Presentation</vt:lpstr>
      <vt:lpstr>The Global Terrorism Database (GTD)</vt:lpstr>
      <vt:lpstr>What is R?</vt:lpstr>
      <vt:lpstr>R and R Studio</vt:lpstr>
      <vt:lpstr>Opening the dataset and loading it into R</vt:lpstr>
      <vt:lpstr>The dataframe</vt:lpstr>
      <vt:lpstr>Exploring a data set in R</vt:lpstr>
      <vt:lpstr>Exercise 2 - Exploring the dataset</vt:lpstr>
      <vt:lpstr>1. What is the unit of analysis?</vt:lpstr>
      <vt:lpstr>2. How many cases are in the dataset?</vt:lpstr>
      <vt:lpstr>Exploring variables</vt:lpstr>
      <vt:lpstr>PowerPoint Presentation</vt:lpstr>
      <vt:lpstr>PowerPoint Presentation</vt:lpstr>
      <vt:lpstr>Exercise 3 – Combining functions</vt:lpstr>
      <vt:lpstr>Exercise 4 – Bringing the basics together</vt:lpstr>
      <vt:lpstr>Sub-setting data</vt:lpstr>
      <vt:lpstr>Graphical data exploration</vt:lpstr>
      <vt:lpstr>Graphs for EDA</vt:lpstr>
      <vt:lpstr>How to present data</vt:lpstr>
      <vt:lpstr> Bar charts</vt:lpstr>
      <vt:lpstr>Histograms</vt:lpstr>
      <vt:lpstr>Pie charts</vt:lpstr>
      <vt:lpstr>Choosing the correct graph</vt:lpstr>
      <vt:lpstr>Discrete and continuous data</vt:lpstr>
      <vt:lpstr>Types of data</vt:lpstr>
      <vt:lpstr>Class test</vt:lpstr>
      <vt:lpstr>Graphs in R</vt:lpstr>
      <vt:lpstr>R packages</vt:lpstr>
      <vt:lpstr>Frequency table</vt:lpstr>
      <vt:lpstr>Histograms</vt:lpstr>
      <vt:lpstr>Bins</vt:lpstr>
      <vt:lpstr>PowerPoint Presentation</vt:lpstr>
      <vt:lpstr>PowerPoint Presentation</vt:lpstr>
      <vt:lpstr>Making it pretty</vt:lpstr>
      <vt:lpstr>Summarising</vt:lpstr>
      <vt:lpstr>A distribution of incidents over months</vt:lpstr>
      <vt:lpstr>What is a distribution?</vt:lpstr>
      <vt:lpstr>An example</vt:lpstr>
      <vt:lpstr>Questions to ask about the distribution</vt:lpstr>
      <vt:lpstr>What is a typical score?</vt:lpstr>
      <vt:lpstr>The mode</vt:lpstr>
      <vt:lpstr>Calculating mode in R</vt:lpstr>
      <vt:lpstr>The mean (x ̅)</vt:lpstr>
      <vt:lpstr>Calculating the mean in R</vt:lpstr>
      <vt:lpstr>Outliers</vt:lpstr>
      <vt:lpstr>The median</vt:lpstr>
      <vt:lpstr>PowerPoint Presentation</vt:lpstr>
      <vt:lpstr>Calculating the median in R</vt:lpstr>
      <vt:lpstr>Percentiles</vt:lpstr>
      <vt:lpstr>PowerPoint Presentation</vt:lpstr>
      <vt:lpstr>Box plots</vt:lpstr>
      <vt:lpstr>What does a box plot show?</vt:lpstr>
      <vt:lpstr>Plotting a box plot in R</vt:lpstr>
      <vt:lpstr>PowerPoint Presentation</vt:lpstr>
      <vt:lpstr>Making it pretty</vt:lpstr>
      <vt:lpstr>So… Which measure is best?</vt:lpstr>
      <vt:lpstr>PowerPoint Presentation</vt:lpstr>
      <vt:lpstr>PowerPoint Presentation</vt:lpstr>
      <vt:lpstr>The mean is not "in the middle"</vt:lpstr>
      <vt:lpstr>Skewness</vt:lpstr>
      <vt:lpstr>Measuring variation</vt:lpstr>
      <vt:lpstr>The range</vt:lpstr>
      <vt:lpstr>Calculating the range in R</vt:lpstr>
      <vt:lpstr>PowerPoint Presentation</vt:lpstr>
      <vt:lpstr>Average distance from the mean?</vt:lpstr>
      <vt:lpstr>PowerPoint Presentation</vt:lpstr>
      <vt:lpstr>The variance</vt:lpstr>
      <vt:lpstr>Calculating the variance</vt:lpstr>
      <vt:lpstr>Calculating the variance in R</vt:lpstr>
      <vt:lpstr>PowerPoint Presentation</vt:lpstr>
      <vt:lpstr>The standard deviation</vt:lpstr>
      <vt:lpstr>Calculating std dev in R.</vt:lpstr>
      <vt:lpstr>Any questions?</vt:lpstr>
    </vt:vector>
  </TitlesOfParts>
  <Company>University of Exeter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Brace, Lewys</dc:creator>
  <cp:lastModifiedBy>Brace, Lewys</cp:lastModifiedBy>
  <cp:revision>13</cp:revision>
  <dcterms:created xsi:type="dcterms:W3CDTF">2018-11-06T14:09:05Z</dcterms:created>
  <dcterms:modified xsi:type="dcterms:W3CDTF">2019-01-09T11:25:43Z</dcterms:modified>
</cp:coreProperties>
</file>