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846A-BE99-4F4E-8826-97CD46D6CDF7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FCA8-1A92-4F8C-8789-A85D2C827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2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846A-BE99-4F4E-8826-97CD46D6CDF7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FCA8-1A92-4F8C-8789-A85D2C827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80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846A-BE99-4F4E-8826-97CD46D6CDF7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FCA8-1A92-4F8C-8789-A85D2C827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09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846A-BE99-4F4E-8826-97CD46D6CDF7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FCA8-1A92-4F8C-8789-A85D2C827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7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846A-BE99-4F4E-8826-97CD46D6CDF7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FCA8-1A92-4F8C-8789-A85D2C827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13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846A-BE99-4F4E-8826-97CD46D6CDF7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FCA8-1A92-4F8C-8789-A85D2C827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87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846A-BE99-4F4E-8826-97CD46D6CDF7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FCA8-1A92-4F8C-8789-A85D2C827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28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846A-BE99-4F4E-8826-97CD46D6CDF7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FCA8-1A92-4F8C-8789-A85D2C827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85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846A-BE99-4F4E-8826-97CD46D6CDF7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FCA8-1A92-4F8C-8789-A85D2C827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47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846A-BE99-4F4E-8826-97CD46D6CDF7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FCA8-1A92-4F8C-8789-A85D2C827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78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846A-BE99-4F4E-8826-97CD46D6CDF7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FCA8-1A92-4F8C-8789-A85D2C827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22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3846A-BE99-4F4E-8826-97CD46D6CDF7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8FCA8-1A92-4F8C-8789-A85D2C8276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77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wBrace/Q-Step_SQL_worksho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412447" y="17975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Introduction to SQL for Data Science</a:t>
            </a:r>
            <a:endParaRPr lang="en-GB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" y="197598"/>
            <a:ext cx="2076450" cy="933450"/>
          </a:xfrm>
          <a:prstGeom prst="rect">
            <a:avLst/>
          </a:prstGeom>
        </p:spPr>
      </p:pic>
      <p:pic>
        <p:nvPicPr>
          <p:cNvPr id="6" name="Picture 5" descr="Image result for Q-step exete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570" y="197598"/>
            <a:ext cx="2595862" cy="117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5"/>
          <p:cNvSpPr txBox="1"/>
          <p:nvPr/>
        </p:nvSpPr>
        <p:spPr>
          <a:xfrm>
            <a:off x="9432454" y="5997595"/>
            <a:ext cx="2743200" cy="66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Lewys Brace</a:t>
            </a:r>
          </a:p>
          <a:p>
            <a:r>
              <a:rPr lang="en-GB" dirty="0" smtClean="0"/>
              <a:t>l.brace@Exeter.ac.uk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604951" y="4185100"/>
            <a:ext cx="747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Q-Step Workshop – 20/03/2019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141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Retrieving a range of records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2434"/>
            <a:ext cx="10515600" cy="849481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You can run a query for the top </a:t>
            </a:r>
            <a:r>
              <a:rPr lang="en-GB" i="1" dirty="0" smtClean="0"/>
              <a:t>x</a:t>
            </a:r>
            <a:r>
              <a:rPr lang="en-GB" dirty="0" smtClean="0"/>
              <a:t> rows of data by using the </a:t>
            </a:r>
            <a:r>
              <a:rPr lang="en-GB" dirty="0" smtClean="0">
                <a:latin typeface="Agency FB" panose="020B0503020202020204" pitchFamily="34" charset="0"/>
              </a:rPr>
              <a:t>SELECT TOP</a:t>
            </a:r>
            <a:r>
              <a:rPr lang="en-GB" dirty="0" smtClean="0"/>
              <a:t> keyword.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660" y="2863411"/>
            <a:ext cx="1333500" cy="50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477" y="2863411"/>
            <a:ext cx="1266825" cy="1571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1752" y="2789947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6911" y="2839210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0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latin typeface="Agency FB" panose="020B0503020202020204" pitchFamily="34" charset="0"/>
              </a:rPr>
              <a:t>DISTINCT</a:t>
            </a:r>
            <a:r>
              <a:rPr lang="en-GB" dirty="0" smtClean="0"/>
              <a:t> keyword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8191"/>
          </a:xfrm>
        </p:spPr>
        <p:txBody>
          <a:bodyPr/>
          <a:lstStyle/>
          <a:p>
            <a:r>
              <a:rPr lang="en-GB" dirty="0" smtClean="0"/>
              <a:t>If your data includes duplicate values and you only want to return all of the unique values from a column, you can use the </a:t>
            </a:r>
            <a:r>
              <a:rPr lang="en-GB" dirty="0" smtClean="0">
                <a:latin typeface="Agency FB" panose="020B0503020202020204" pitchFamily="34" charset="0"/>
              </a:rPr>
              <a:t>DISTINCT </a:t>
            </a:r>
            <a:r>
              <a:rPr lang="en-GB" dirty="0" smtClean="0"/>
              <a:t>keyword.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27" y="3182250"/>
            <a:ext cx="1918703" cy="7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22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count the number of rows in your table by using the </a:t>
            </a:r>
            <a:r>
              <a:rPr lang="en-GB" dirty="0" smtClean="0">
                <a:latin typeface="Agency FB" panose="020B0503020202020204" pitchFamily="34" charset="0"/>
              </a:rPr>
              <a:t>COUNT </a:t>
            </a:r>
            <a:r>
              <a:rPr lang="en-GB" dirty="0" smtClean="0"/>
              <a:t>keyword; i.e. count the number of species.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439" y="3328343"/>
            <a:ext cx="1845362" cy="905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048" y="3328343"/>
            <a:ext cx="1635048" cy="905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3561" y="3251266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4482" y="3328343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6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249" y="441668"/>
            <a:ext cx="10515600" cy="2161489"/>
          </a:xfrm>
        </p:spPr>
        <p:txBody>
          <a:bodyPr/>
          <a:lstStyle/>
          <a:p>
            <a:r>
              <a:rPr lang="en-GB" dirty="0" smtClean="0"/>
              <a:t>While </a:t>
            </a:r>
            <a:r>
              <a:rPr lang="en-GB" dirty="0" smtClean="0">
                <a:latin typeface="Agency FB" panose="020B0503020202020204" pitchFamily="34" charset="0"/>
              </a:rPr>
              <a:t>COUNT(*) </a:t>
            </a:r>
            <a:r>
              <a:rPr lang="en-GB" dirty="0" smtClean="0"/>
              <a:t>tells you the number of rows in a table, if you want to know the number of non-missing values in a specific column, you can use </a:t>
            </a:r>
            <a:r>
              <a:rPr lang="en-GB" dirty="0" smtClean="0">
                <a:latin typeface="Agency FB" panose="020B0503020202020204" pitchFamily="34" charset="0"/>
              </a:rPr>
              <a:t>COUNT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This is useful if you have missing values in one or more of your columns.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399" y="2742298"/>
            <a:ext cx="2068856" cy="944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422" y="2680234"/>
            <a:ext cx="1946717" cy="9280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0739" y="2603157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8011" y="2680234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7519" y="3946869"/>
            <a:ext cx="10515600" cy="817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5249" y="3871287"/>
            <a:ext cx="10515600" cy="89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It’s also common to combine </a:t>
            </a:r>
            <a:r>
              <a:rPr lang="en-GB" dirty="0">
                <a:latin typeface="Agency FB" panose="020B0503020202020204" pitchFamily="34" charset="0"/>
              </a:rPr>
              <a:t>COUNT</a:t>
            </a:r>
            <a:r>
              <a:rPr lang="en-GB" dirty="0"/>
              <a:t> with </a:t>
            </a:r>
            <a:r>
              <a:rPr lang="en-GB" dirty="0">
                <a:latin typeface="Agency FB" panose="020B0503020202020204" pitchFamily="34" charset="0"/>
              </a:rPr>
              <a:t>DISTINCT</a:t>
            </a:r>
            <a:r>
              <a:rPr lang="en-GB" dirty="0"/>
              <a:t> to count the number of distinct values in a column. </a:t>
            </a:r>
            <a:endParaRPr lang="en-GB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399" y="4927520"/>
            <a:ext cx="3356201" cy="9625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623" y="5023023"/>
            <a:ext cx="1746680" cy="9187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68584" y="4840229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35856" y="4917306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512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Filtering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793259" cy="1057618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The WHERE keyword allows you to filter your results based on their values.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12" y="3150716"/>
            <a:ext cx="2215324" cy="8363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61" y="3148154"/>
            <a:ext cx="1609725" cy="2733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150716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3764" y="3148154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09252" y="2822220"/>
            <a:ext cx="472852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Operators:</a:t>
            </a:r>
            <a:b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2800" dirty="0" smtClean="0"/>
              <a:t>= 	Equal to</a:t>
            </a:r>
          </a:p>
          <a:p>
            <a:r>
              <a:rPr lang="en-GB" sz="2800" dirty="0" smtClean="0"/>
              <a:t>&lt;&gt; 	Not equal</a:t>
            </a:r>
            <a:br>
              <a:rPr lang="en-GB" sz="2800" dirty="0" smtClean="0"/>
            </a:br>
            <a:r>
              <a:rPr lang="en-GB" sz="2800" dirty="0" smtClean="0"/>
              <a:t>&lt; 	Less than</a:t>
            </a:r>
          </a:p>
          <a:p>
            <a:r>
              <a:rPr lang="en-GB" sz="2800" dirty="0" smtClean="0"/>
              <a:t>&gt; 	Greater than</a:t>
            </a:r>
            <a:br>
              <a:rPr lang="en-GB" sz="2800" dirty="0" smtClean="0"/>
            </a:br>
            <a:r>
              <a:rPr lang="en-GB" sz="2800" dirty="0" smtClean="0"/>
              <a:t>&lt;= 	Less than or equal to</a:t>
            </a:r>
            <a:br>
              <a:rPr lang="en-GB" sz="2800" dirty="0" smtClean="0"/>
            </a:br>
            <a:r>
              <a:rPr lang="en-GB" sz="2800" dirty="0" smtClean="0"/>
              <a:t>&gt;= 	Greater than or equal to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53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822" y="1751485"/>
            <a:ext cx="10515600" cy="1139997"/>
          </a:xfrm>
        </p:spPr>
        <p:txBody>
          <a:bodyPr/>
          <a:lstStyle/>
          <a:p>
            <a:r>
              <a:rPr lang="en-GB" dirty="0" smtClean="0"/>
              <a:t>Using the </a:t>
            </a:r>
            <a:r>
              <a:rPr lang="en-GB" dirty="0" smtClean="0">
                <a:latin typeface="Agency FB" panose="020B0503020202020204" pitchFamily="34" charset="0"/>
              </a:rPr>
              <a:t>COUNT</a:t>
            </a:r>
            <a:r>
              <a:rPr lang="en-GB" dirty="0" smtClean="0"/>
              <a:t> keyword, it is also possible to count the number of records that fulfil a specific criteria.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664" y="3498249"/>
            <a:ext cx="3025861" cy="710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487" y="3498249"/>
            <a:ext cx="1524000" cy="542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4395" y="3498249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3622" y="3480059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/>
              <a:t>Filtering by numerical 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558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Filtering by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latin typeface="Agency FB" panose="020B0503020202020204" pitchFamily="34" charset="0"/>
              </a:rPr>
              <a:t>WHERE</a:t>
            </a:r>
            <a:r>
              <a:rPr lang="en-GB" dirty="0" smtClean="0"/>
              <a:t> keyword also enables you to filter by text values.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23" y="3229769"/>
            <a:ext cx="1704975" cy="771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302" y="3229769"/>
            <a:ext cx="1847850" cy="1971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5038" y="3229769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1627" y="3229768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848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Selecting data based on multiple conditions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9510"/>
          </a:xfrm>
        </p:spPr>
        <p:txBody>
          <a:bodyPr/>
          <a:lstStyle/>
          <a:p>
            <a:r>
              <a:rPr lang="en-GB" dirty="0" smtClean="0"/>
              <a:t>You may need to select data based on multiple conditions.</a:t>
            </a:r>
          </a:p>
          <a:p>
            <a:r>
              <a:rPr lang="en-GB" dirty="0" smtClean="0"/>
              <a:t>You can do this by combining your </a:t>
            </a:r>
            <a:r>
              <a:rPr lang="en-GB" dirty="0" smtClean="0">
                <a:latin typeface="Agency FB" panose="020B0503020202020204" pitchFamily="34" charset="0"/>
              </a:rPr>
              <a:t>WHERE</a:t>
            </a:r>
            <a:r>
              <a:rPr lang="en-GB" dirty="0" smtClean="0"/>
              <a:t> queries with the </a:t>
            </a:r>
            <a:r>
              <a:rPr lang="en-GB" dirty="0" smtClean="0">
                <a:latin typeface="Agency FB" panose="020B0503020202020204" pitchFamily="34" charset="0"/>
              </a:rPr>
              <a:t>AND</a:t>
            </a:r>
            <a:r>
              <a:rPr lang="en-GB" dirty="0" smtClean="0"/>
              <a:t> keyword.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3" y="3678323"/>
            <a:ext cx="1971675" cy="638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615" y="3563380"/>
            <a:ext cx="7524750" cy="2400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6670" y="3563380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8049" y="3620541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2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latin typeface="Agency FB" panose="020B0503020202020204" pitchFamily="34" charset="0"/>
              </a:rPr>
              <a:t>OR</a:t>
            </a:r>
            <a:r>
              <a:rPr lang="en-GB" dirty="0" smtClean="0"/>
              <a:t> keyword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358"/>
            <a:ext cx="10515600" cy="1337705"/>
          </a:xfrm>
        </p:spPr>
        <p:txBody>
          <a:bodyPr/>
          <a:lstStyle/>
          <a:p>
            <a:r>
              <a:rPr lang="en-GB" dirty="0" smtClean="0"/>
              <a:t>If you wanted to select rows based on multiple conditions where some but not all of the conditions need to be bet, you can use the </a:t>
            </a:r>
            <a:r>
              <a:rPr lang="en-GB" dirty="0" smtClean="0">
                <a:latin typeface="Agency FB" panose="020B0503020202020204" pitchFamily="34" charset="0"/>
              </a:rPr>
              <a:t>OR</a:t>
            </a:r>
            <a:r>
              <a:rPr lang="en-GB" dirty="0" smtClean="0"/>
              <a:t> keyword.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51" y="2959861"/>
            <a:ext cx="1695450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995" y="2969386"/>
            <a:ext cx="5133975" cy="619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5865" y="2900921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1094" y="2900920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815564"/>
            <a:ext cx="10515600" cy="1337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When using </a:t>
            </a:r>
            <a:r>
              <a:rPr lang="en-GB" dirty="0" smtClean="0">
                <a:latin typeface="Agency FB" panose="020B0503020202020204" pitchFamily="34" charset="0"/>
              </a:rPr>
              <a:t>AND</a:t>
            </a:r>
            <a:r>
              <a:rPr lang="en-GB" dirty="0" smtClean="0"/>
              <a:t> </a:t>
            </a:r>
            <a:r>
              <a:rPr lang="en-GB" dirty="0" err="1" smtClean="0"/>
              <a:t>and</a:t>
            </a:r>
            <a:r>
              <a:rPr lang="en-GB" dirty="0" smtClean="0"/>
              <a:t> </a:t>
            </a:r>
            <a:r>
              <a:rPr lang="en-GB" dirty="0" smtClean="0">
                <a:latin typeface="Agency FB" panose="020B0503020202020204" pitchFamily="34" charset="0"/>
              </a:rPr>
              <a:t>OR</a:t>
            </a:r>
            <a:r>
              <a:rPr lang="en-GB" dirty="0" smtClean="0"/>
              <a:t>, ensure that you enclose the individual clauses in parentheses.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351" y="4985732"/>
            <a:ext cx="3387045" cy="618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701" y="4937656"/>
            <a:ext cx="6217250" cy="15139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5865" y="4915367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85135" y="4912745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403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latin typeface="Agency FB" panose="020B0503020202020204" pitchFamily="34" charset="0"/>
              </a:rPr>
              <a:t>BETWEEN</a:t>
            </a:r>
            <a:r>
              <a:rPr lang="en-GB" dirty="0" smtClean="0"/>
              <a:t> keyword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34267"/>
          </a:xfrm>
        </p:spPr>
        <p:txBody>
          <a:bodyPr/>
          <a:lstStyle/>
          <a:p>
            <a:r>
              <a:rPr lang="en-GB" dirty="0" smtClean="0"/>
              <a:t>If you wanted to get the records where the average weight is between two values, you don’t have to use </a:t>
            </a:r>
            <a:r>
              <a:rPr lang="en-GB" dirty="0" smtClean="0">
                <a:latin typeface="Agency FB" panose="020B0503020202020204" pitchFamily="34" charset="0"/>
              </a:rPr>
              <a:t>&lt;</a:t>
            </a:r>
            <a:r>
              <a:rPr lang="en-GB" dirty="0" smtClean="0"/>
              <a:t> and </a:t>
            </a:r>
            <a:r>
              <a:rPr lang="en-GB" dirty="0" smtClean="0">
                <a:latin typeface="Agency FB" panose="020B0503020202020204" pitchFamily="34" charset="0"/>
              </a:rPr>
              <a:t>&gt;</a:t>
            </a:r>
            <a:r>
              <a:rPr lang="en-GB" dirty="0" smtClean="0"/>
              <a:t>.</a:t>
            </a:r>
          </a:p>
          <a:p>
            <a:r>
              <a:rPr lang="en-GB" dirty="0" smtClean="0"/>
              <a:t>Instead, you can use </a:t>
            </a:r>
            <a:r>
              <a:rPr lang="en-GB" dirty="0" smtClean="0">
                <a:latin typeface="Agency FB" panose="020B0503020202020204" pitchFamily="34" charset="0"/>
              </a:rPr>
              <a:t>BETWEEN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28" y="3765506"/>
            <a:ext cx="1809774" cy="686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940" y="3652965"/>
            <a:ext cx="8261779" cy="11860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608693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66374" y="3611825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role of a data scientist is to turn raw data into actionable insights. </a:t>
            </a:r>
            <a:endParaRPr lang="en-GB" dirty="0" smtClean="0"/>
          </a:p>
          <a:p>
            <a:r>
              <a:rPr lang="en-GB" dirty="0"/>
              <a:t>Much of the world's raw </a:t>
            </a:r>
            <a:r>
              <a:rPr lang="en-GB" dirty="0" smtClean="0"/>
              <a:t>data, such as electronic </a:t>
            </a:r>
            <a:r>
              <a:rPr lang="en-GB" dirty="0"/>
              <a:t>medical records </a:t>
            </a:r>
            <a:r>
              <a:rPr lang="en-GB" dirty="0" smtClean="0"/>
              <a:t>and </a:t>
            </a:r>
            <a:r>
              <a:rPr lang="en-GB" dirty="0"/>
              <a:t>customer transaction </a:t>
            </a:r>
            <a:r>
              <a:rPr lang="en-GB" dirty="0" smtClean="0"/>
              <a:t>histories, lives </a:t>
            </a:r>
            <a:r>
              <a:rPr lang="en-GB" dirty="0"/>
              <a:t>in organized collections of tables called </a:t>
            </a:r>
            <a:r>
              <a:rPr lang="en-GB" i="1" dirty="0"/>
              <a:t>relational databases</a:t>
            </a:r>
            <a:r>
              <a:rPr lang="en-GB" dirty="0"/>
              <a:t>. </a:t>
            </a:r>
            <a:endParaRPr lang="en-GB" dirty="0" smtClean="0"/>
          </a:p>
          <a:p>
            <a:r>
              <a:rPr lang="en-GB" dirty="0"/>
              <a:t>Therefore, to be an effective data scientist, you must know how to wrangle and extract data from these databases using a </a:t>
            </a:r>
            <a:r>
              <a:rPr lang="en-GB" dirty="0" smtClean="0"/>
              <a:t>domain-specific language </a:t>
            </a:r>
            <a:r>
              <a:rPr lang="en-GB" dirty="0"/>
              <a:t>called </a:t>
            </a:r>
            <a:r>
              <a:rPr lang="en-GB" dirty="0" smtClean="0"/>
              <a:t>SQL (Structured Query Language).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770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914" y="1001842"/>
            <a:ext cx="10515600" cy="1107044"/>
          </a:xfrm>
        </p:spPr>
        <p:txBody>
          <a:bodyPr/>
          <a:lstStyle/>
          <a:p>
            <a:r>
              <a:rPr lang="en-GB" dirty="0" smtClean="0"/>
              <a:t>You can use the </a:t>
            </a:r>
            <a:r>
              <a:rPr lang="en-GB" dirty="0" smtClean="0">
                <a:latin typeface="Agency FB" panose="020B0503020202020204" pitchFamily="34" charset="0"/>
              </a:rPr>
              <a:t>BETWEEN</a:t>
            </a:r>
            <a:r>
              <a:rPr lang="en-GB" dirty="0" smtClean="0"/>
              <a:t> keyword with multiple clauses in the same way you use the </a:t>
            </a:r>
            <a:r>
              <a:rPr lang="en-GB" dirty="0" smtClean="0">
                <a:latin typeface="Agency FB" panose="020B0503020202020204" pitchFamily="34" charset="0"/>
              </a:rPr>
              <a:t>WHERE</a:t>
            </a:r>
            <a:r>
              <a:rPr lang="en-GB" dirty="0" smtClean="0"/>
              <a:t> keyword.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90" y="2741784"/>
            <a:ext cx="2705100" cy="60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082" y="3920263"/>
            <a:ext cx="9829801" cy="393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914" y="2555151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2914" y="3868100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588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latin typeface="Agency FB" panose="020B0503020202020204" pitchFamily="34" charset="0"/>
              </a:rPr>
              <a:t>IN </a:t>
            </a:r>
            <a:r>
              <a:rPr lang="en-GB" dirty="0" smtClean="0"/>
              <a:t>keyword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7305"/>
          </a:xfrm>
        </p:spPr>
        <p:txBody>
          <a:bodyPr/>
          <a:lstStyle/>
          <a:p>
            <a:r>
              <a:rPr lang="en-GB" dirty="0" smtClean="0"/>
              <a:t>If you want to select rows based upon three or more different values from a single column, the </a:t>
            </a:r>
            <a:r>
              <a:rPr lang="en-GB" dirty="0" smtClean="0">
                <a:latin typeface="Agency FB" panose="020B0503020202020204" pitchFamily="34" charset="0"/>
              </a:rPr>
              <a:t>WHERE</a:t>
            </a:r>
            <a:r>
              <a:rPr lang="en-GB" dirty="0" smtClean="0"/>
              <a:t> keyword can start to become unwieldly.</a:t>
            </a:r>
          </a:p>
          <a:p>
            <a:r>
              <a:rPr lang="en-GB" dirty="0" smtClean="0"/>
              <a:t>This is where the </a:t>
            </a:r>
            <a:r>
              <a:rPr lang="en-GB" dirty="0" smtClean="0">
                <a:latin typeface="Agency FB" panose="020B0503020202020204" pitchFamily="34" charset="0"/>
              </a:rPr>
              <a:t>IN </a:t>
            </a:r>
            <a:r>
              <a:rPr lang="en-GB" dirty="0" smtClean="0"/>
              <a:t>keyword comes in useful.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065" y="4080562"/>
            <a:ext cx="2886075" cy="476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065" y="5018130"/>
            <a:ext cx="9793631" cy="1163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0499" y="3944364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499" y="5257313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28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gency FB" panose="020B0503020202020204" pitchFamily="34" charset="0"/>
              </a:rPr>
              <a:t>NULL</a:t>
            </a:r>
            <a:r>
              <a:rPr lang="en-GB" dirty="0" smtClean="0"/>
              <a:t> and </a:t>
            </a:r>
            <a:r>
              <a:rPr lang="en-GB" dirty="0" smtClean="0">
                <a:latin typeface="Agency FB" panose="020B0503020202020204" pitchFamily="34" charset="0"/>
              </a:rPr>
              <a:t>IS NULL</a:t>
            </a:r>
            <a:endParaRPr lang="en-GB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7917"/>
            <a:ext cx="10515600" cy="3067651"/>
          </a:xfrm>
        </p:spPr>
        <p:txBody>
          <a:bodyPr/>
          <a:lstStyle/>
          <a:p>
            <a:r>
              <a:rPr lang="en-GB" dirty="0" smtClean="0">
                <a:latin typeface="Agency FB" panose="020B0503020202020204" pitchFamily="34" charset="0"/>
              </a:rPr>
              <a:t>NULL</a:t>
            </a:r>
            <a:r>
              <a:rPr lang="en-GB" dirty="0" smtClean="0"/>
              <a:t> represents a missing or unknown value.</a:t>
            </a:r>
          </a:p>
          <a:p>
            <a:r>
              <a:rPr lang="en-GB" dirty="0" smtClean="0"/>
              <a:t>You can check values using the expression </a:t>
            </a:r>
            <a:r>
              <a:rPr lang="en-GB" dirty="0" smtClean="0">
                <a:latin typeface="Agency FB" panose="020B0503020202020204" pitchFamily="34" charset="0"/>
              </a:rPr>
              <a:t>IS NULL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</a:t>
            </a:r>
            <a:r>
              <a:rPr lang="en-GB" dirty="0" smtClean="0">
                <a:latin typeface="Agency FB" panose="020B0503020202020204" pitchFamily="34" charset="0"/>
              </a:rPr>
              <a:t>IS NULL </a:t>
            </a:r>
            <a:r>
              <a:rPr lang="en-GB" dirty="0" smtClean="0"/>
              <a:t>is useful when combined with the </a:t>
            </a:r>
            <a:r>
              <a:rPr lang="en-GB" dirty="0" smtClean="0">
                <a:latin typeface="Agency FB" panose="020B0503020202020204" pitchFamily="34" charset="0"/>
              </a:rPr>
              <a:t>WHERE</a:t>
            </a:r>
            <a:r>
              <a:rPr lang="en-GB" dirty="0" smtClean="0"/>
              <a:t> keyword to figure out what data you’re missing.</a:t>
            </a:r>
          </a:p>
          <a:p>
            <a:r>
              <a:rPr lang="en-GB" dirty="0" smtClean="0"/>
              <a:t>If you want to filter out missing values so that you only get results which are not </a:t>
            </a:r>
            <a:r>
              <a:rPr lang="en-GB" dirty="0" smtClean="0">
                <a:latin typeface="Agency FB" panose="020B0503020202020204" pitchFamily="34" charset="0"/>
              </a:rPr>
              <a:t>NULL</a:t>
            </a:r>
            <a:r>
              <a:rPr lang="en-GB" dirty="0" smtClean="0"/>
              <a:t>. To do this, you can use the </a:t>
            </a:r>
            <a:r>
              <a:rPr lang="en-GB" dirty="0" smtClean="0">
                <a:latin typeface="Agency FB" panose="020B0503020202020204" pitchFamily="34" charset="0"/>
              </a:rPr>
              <a:t>IS NOT NULL </a:t>
            </a:r>
            <a:r>
              <a:rPr lang="en-GB" dirty="0" smtClean="0"/>
              <a:t>keyword.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577" y="4695568"/>
            <a:ext cx="2476500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577" y="5817458"/>
            <a:ext cx="10220325" cy="495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4011" y="4626544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4011" y="5771727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718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latin typeface="Agency FB" panose="020B0503020202020204" pitchFamily="34" charset="0"/>
              </a:rPr>
              <a:t>LIKE</a:t>
            </a:r>
            <a:r>
              <a:rPr lang="en-GB" dirty="0" smtClean="0"/>
              <a:t> and </a:t>
            </a:r>
            <a:r>
              <a:rPr lang="en-GB" dirty="0" smtClean="0">
                <a:latin typeface="Agency FB" panose="020B0503020202020204" pitchFamily="34" charset="0"/>
              </a:rPr>
              <a:t>NOT LIKE </a:t>
            </a:r>
            <a:r>
              <a:rPr lang="en-GB" dirty="0" smtClean="0"/>
              <a:t>keywords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682" y="1690688"/>
            <a:ext cx="10515600" cy="4351338"/>
          </a:xfrm>
        </p:spPr>
        <p:txBody>
          <a:bodyPr/>
          <a:lstStyle/>
          <a:p>
            <a:r>
              <a:rPr lang="en-GB" dirty="0" smtClean="0"/>
              <a:t>When filtering by text, the</a:t>
            </a:r>
            <a:r>
              <a:rPr lang="en-GB" dirty="0" smtClean="0">
                <a:latin typeface="Agency FB" panose="020B0503020202020204" pitchFamily="34" charset="0"/>
              </a:rPr>
              <a:t> WHERE </a:t>
            </a:r>
            <a:r>
              <a:rPr lang="en-GB" dirty="0" smtClean="0"/>
              <a:t>command only allows you to filter by text that matches your search criteria exactly.</a:t>
            </a:r>
          </a:p>
          <a:p>
            <a:r>
              <a:rPr lang="en-GB" dirty="0" smtClean="0"/>
              <a:t>However, in the real world, you often want to search for a pattern rather than a specific match.</a:t>
            </a:r>
          </a:p>
          <a:p>
            <a:r>
              <a:rPr lang="en-GB" dirty="0" smtClean="0"/>
              <a:t>This is where the </a:t>
            </a:r>
            <a:r>
              <a:rPr lang="en-GB" dirty="0" smtClean="0">
                <a:latin typeface="Agency FB" panose="020B0503020202020204" pitchFamily="34" charset="0"/>
              </a:rPr>
              <a:t>LIKE</a:t>
            </a:r>
            <a:r>
              <a:rPr lang="en-GB" dirty="0" smtClean="0"/>
              <a:t> keyword comes in.</a:t>
            </a:r>
          </a:p>
          <a:p>
            <a:r>
              <a:rPr lang="en-GB" dirty="0" smtClean="0">
                <a:latin typeface="Agency FB" panose="020B0503020202020204" pitchFamily="34" charset="0"/>
              </a:rPr>
              <a:t>LIKE</a:t>
            </a:r>
            <a:r>
              <a:rPr lang="en-GB" dirty="0" smtClean="0"/>
              <a:t> allows you to search for a pattern in a column.</a:t>
            </a:r>
          </a:p>
          <a:p>
            <a:r>
              <a:rPr lang="en-GB" dirty="0" smtClean="0"/>
              <a:t>The </a:t>
            </a:r>
            <a:r>
              <a:rPr lang="en-GB" dirty="0" smtClean="0">
                <a:latin typeface="Agency FB" panose="020B0503020202020204" pitchFamily="34" charset="0"/>
              </a:rPr>
              <a:t>LIKE</a:t>
            </a:r>
            <a:r>
              <a:rPr lang="en-GB" dirty="0" smtClean="0"/>
              <a:t> command requires you to use a wildcard placeholder for some other values. There are two of these you can use with the </a:t>
            </a:r>
            <a:r>
              <a:rPr lang="en-GB" dirty="0" smtClean="0">
                <a:latin typeface="Agency FB" panose="020B0503020202020204" pitchFamily="34" charset="0"/>
              </a:rPr>
              <a:t>LIKE</a:t>
            </a:r>
            <a:r>
              <a:rPr lang="en-GB" dirty="0" smtClean="0"/>
              <a:t> command.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454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395" y="713517"/>
            <a:ext cx="10515600" cy="1057618"/>
          </a:xfrm>
        </p:spPr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 smtClean="0">
                <a:latin typeface="Agency FB" panose="020B0503020202020204" pitchFamily="34" charset="0"/>
              </a:rPr>
              <a:t>%</a:t>
            </a:r>
            <a:r>
              <a:rPr lang="en-GB" dirty="0" smtClean="0"/>
              <a:t> wildcard will match zero, one, or many characters in text; i.e. the following would return ‘</a:t>
            </a:r>
            <a:r>
              <a:rPr lang="en-GB" dirty="0" smtClean="0">
                <a:latin typeface="Agency FB" panose="020B0503020202020204" pitchFamily="34" charset="0"/>
              </a:rPr>
              <a:t>Data</a:t>
            </a:r>
            <a:r>
              <a:rPr lang="en-GB" dirty="0" smtClean="0"/>
              <a:t>’, ‘</a:t>
            </a:r>
            <a:r>
              <a:rPr lang="en-GB" dirty="0" err="1" smtClean="0">
                <a:latin typeface="Agency FB" panose="020B0503020202020204" pitchFamily="34" charset="0"/>
              </a:rPr>
              <a:t>DataC</a:t>
            </a:r>
            <a:r>
              <a:rPr lang="en-GB" dirty="0" smtClean="0"/>
              <a:t>’, ‘</a:t>
            </a:r>
            <a:r>
              <a:rPr lang="en-GB" dirty="0" err="1" smtClean="0">
                <a:latin typeface="Agency FB" panose="020B0503020202020204" pitchFamily="34" charset="0"/>
              </a:rPr>
              <a:t>DataCamp</a:t>
            </a:r>
            <a:r>
              <a:rPr lang="en-GB" dirty="0" smtClean="0"/>
              <a:t>’, ‘</a:t>
            </a:r>
            <a:r>
              <a:rPr lang="en-GB" dirty="0" err="1" smtClean="0">
                <a:latin typeface="Agency FB" panose="020B0503020202020204" pitchFamily="34" charset="0"/>
              </a:rPr>
              <a:t>DataMind</a:t>
            </a:r>
            <a:r>
              <a:rPr lang="en-GB" dirty="0" smtClean="0"/>
              <a:t>’, and so on.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82" y="1771135"/>
            <a:ext cx="2993554" cy="96734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06395" y="2941208"/>
            <a:ext cx="10515600" cy="105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The </a:t>
            </a:r>
            <a:r>
              <a:rPr lang="en-GB" dirty="0" smtClean="0">
                <a:latin typeface="Agency FB" panose="020B0503020202020204" pitchFamily="34" charset="0"/>
              </a:rPr>
              <a:t>_</a:t>
            </a:r>
            <a:r>
              <a:rPr lang="en-GB" dirty="0" smtClean="0"/>
              <a:t> wildcard will match a single character; i.e. the following query matches companies like ‘</a:t>
            </a:r>
            <a:r>
              <a:rPr lang="en-GB" dirty="0" err="1" smtClean="0">
                <a:latin typeface="Agency FB" panose="020B0503020202020204" pitchFamily="34" charset="0"/>
              </a:rPr>
              <a:t>DataCamp</a:t>
            </a:r>
            <a:r>
              <a:rPr lang="en-GB" dirty="0" smtClean="0"/>
              <a:t>’, ‘</a:t>
            </a:r>
            <a:r>
              <a:rPr lang="en-GB" dirty="0" err="1" smtClean="0">
                <a:latin typeface="Agency FB" panose="020B0503020202020204" pitchFamily="34" charset="0"/>
              </a:rPr>
              <a:t>DataComp</a:t>
            </a:r>
            <a:r>
              <a:rPr lang="en-GB" dirty="0" smtClean="0"/>
              <a:t>’, and so on.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82" y="3998826"/>
            <a:ext cx="3374183" cy="90590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06395" y="5168899"/>
            <a:ext cx="10515600" cy="105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You can also use the </a:t>
            </a:r>
            <a:r>
              <a:rPr lang="en-GB" dirty="0" smtClean="0">
                <a:latin typeface="Agency FB" panose="020B0503020202020204" pitchFamily="34" charset="0"/>
              </a:rPr>
              <a:t>NOT LIKE </a:t>
            </a:r>
            <a:r>
              <a:rPr lang="en-GB" dirty="0" smtClean="0"/>
              <a:t>operator to find records that don’t match the pattern you specify.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233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Aggregate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121"/>
            <a:ext cx="10515600" cy="1884534"/>
          </a:xfrm>
        </p:spPr>
        <p:txBody>
          <a:bodyPr/>
          <a:lstStyle/>
          <a:p>
            <a:r>
              <a:rPr lang="en-GB" dirty="0" smtClean="0"/>
              <a:t>You can perform some calculation on the data contained within a database.</a:t>
            </a:r>
          </a:p>
          <a:p>
            <a:r>
              <a:rPr lang="en-GB" dirty="0" smtClean="0"/>
              <a:t>You can use SQL’s in-built aggregate functions in order to do this.</a:t>
            </a:r>
          </a:p>
          <a:p>
            <a:r>
              <a:rPr lang="en-GB" dirty="0" smtClean="0"/>
              <a:t>A few examples are: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234" y="4187169"/>
            <a:ext cx="1978883" cy="297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949" y="4129396"/>
            <a:ext cx="1547941" cy="423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752" y="4139369"/>
            <a:ext cx="1724025" cy="371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6087" y="4134990"/>
            <a:ext cx="1266825" cy="523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4667" y="5609158"/>
            <a:ext cx="1967045" cy="2914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9556" y="5451021"/>
            <a:ext cx="1162050" cy="457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0608" y="4055167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9061" y="4011110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101" y="5422525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7554" y="5378468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1113" y="3986969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29566" y="3942912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200" y="3701109"/>
            <a:ext cx="281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Calculate the average value: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838200" y="5146510"/>
            <a:ext cx="2896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Calculate the summed value: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6091113" y="3693225"/>
            <a:ext cx="3015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Calculate the maximum value: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883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aggregate functions with the </a:t>
            </a:r>
            <a:r>
              <a:rPr lang="en-GB" dirty="0" smtClean="0">
                <a:latin typeface="Agency FB" panose="020B0503020202020204" pitchFamily="34" charset="0"/>
              </a:rPr>
              <a:t>WHERE</a:t>
            </a:r>
            <a:r>
              <a:rPr lang="en-GB" dirty="0" smtClean="0"/>
              <a:t> command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6285"/>
            <a:ext cx="10515600" cy="1008191"/>
          </a:xfrm>
        </p:spPr>
        <p:txBody>
          <a:bodyPr/>
          <a:lstStyle/>
          <a:p>
            <a:r>
              <a:rPr lang="en-GB" dirty="0" smtClean="0"/>
              <a:t>Aggregate functions can be combined with the </a:t>
            </a:r>
            <a:r>
              <a:rPr lang="en-GB" dirty="0" smtClean="0">
                <a:latin typeface="Agency FB" panose="020B0503020202020204" pitchFamily="34" charset="0"/>
              </a:rPr>
              <a:t>WHERE</a:t>
            </a:r>
            <a:r>
              <a:rPr lang="en-GB" dirty="0" smtClean="0"/>
              <a:t> clause in order to gain further insights from your data.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42" y="3618471"/>
            <a:ext cx="1876425" cy="43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779" y="3618471"/>
            <a:ext cx="1190625" cy="485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5938" y="3503232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2213" y="3503232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936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963" y="54252"/>
            <a:ext cx="10515600" cy="1325563"/>
          </a:xfrm>
        </p:spPr>
        <p:txBody>
          <a:bodyPr/>
          <a:lstStyle/>
          <a:p>
            <a:r>
              <a:rPr lang="en-GB" dirty="0" smtClean="0"/>
              <a:t>A note on arithmetic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156" y="1141662"/>
            <a:ext cx="10515600" cy="1008191"/>
          </a:xfrm>
        </p:spPr>
        <p:txBody>
          <a:bodyPr/>
          <a:lstStyle/>
          <a:p>
            <a:r>
              <a:rPr lang="en-GB" dirty="0" smtClean="0"/>
              <a:t>In addition to aggregate functions, you can also perform basic arithmetic using the standard symbols; </a:t>
            </a:r>
            <a:r>
              <a:rPr lang="en-GB" dirty="0" smtClean="0">
                <a:latin typeface="Agency FB" panose="020B0503020202020204" pitchFamily="34" charset="0"/>
              </a:rPr>
              <a:t>+</a:t>
            </a:r>
            <a:r>
              <a:rPr lang="en-GB" dirty="0" smtClean="0"/>
              <a:t>, </a:t>
            </a:r>
            <a:r>
              <a:rPr lang="en-GB" dirty="0" smtClean="0">
                <a:latin typeface="Agency FB" panose="020B0503020202020204" pitchFamily="34" charset="0"/>
              </a:rPr>
              <a:t>-</a:t>
            </a:r>
            <a:r>
              <a:rPr lang="en-GB" dirty="0" smtClean="0"/>
              <a:t>, </a:t>
            </a:r>
            <a:r>
              <a:rPr lang="en-GB" dirty="0" smtClean="0">
                <a:latin typeface="Agency FB" panose="020B0503020202020204" pitchFamily="34" charset="0"/>
              </a:rPr>
              <a:t>*</a:t>
            </a:r>
            <a:r>
              <a:rPr lang="en-GB" dirty="0" smtClean="0"/>
              <a:t>, </a:t>
            </a:r>
            <a:r>
              <a:rPr lang="en-GB" dirty="0" smtClean="0">
                <a:latin typeface="Agency FB" panose="020B0503020202020204" pitchFamily="34" charset="0"/>
              </a:rPr>
              <a:t>/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023" y="2129273"/>
            <a:ext cx="1573093" cy="424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145" y="2130861"/>
            <a:ext cx="1335181" cy="5451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8532" y="2028802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38579" y="2028801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98156" y="2733167"/>
            <a:ext cx="10515600" cy="1008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Be careful when dividing. While the SQL editor in Access handles division correctly; </a:t>
            </a:r>
            <a:r>
              <a:rPr lang="en-GB" dirty="0" err="1" smtClean="0"/>
              <a:t>i.e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098" y="3798465"/>
            <a:ext cx="1253826" cy="5438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145" y="3818715"/>
            <a:ext cx="1456039" cy="5777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90932" y="3699193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0979" y="3699192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98156" y="4534386"/>
            <a:ext cx="10515600" cy="1174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However, some other editors assume that, if you feed in an integer, you want an integer as output. So you’d get 1 as a result to the above.</a:t>
            </a:r>
          </a:p>
          <a:p>
            <a:r>
              <a:rPr lang="en-GB" dirty="0" smtClean="0"/>
              <a:t>If you want to get the proper result when using one of these editors, you can use: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661" y="5900915"/>
            <a:ext cx="3098943" cy="37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8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Aliases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587"/>
            <a:ext cx="10515600" cy="901099"/>
          </a:xfrm>
        </p:spPr>
        <p:txBody>
          <a:bodyPr/>
          <a:lstStyle/>
          <a:p>
            <a:r>
              <a:rPr lang="en-GB" dirty="0" smtClean="0"/>
              <a:t>When using aggregate functions, such as </a:t>
            </a:r>
            <a:r>
              <a:rPr lang="en-GB" dirty="0" smtClean="0">
                <a:latin typeface="Agency FB" panose="020B0503020202020204" pitchFamily="34" charset="0"/>
              </a:rPr>
              <a:t>ANG() </a:t>
            </a:r>
            <a:r>
              <a:rPr lang="en-GB" dirty="0" smtClean="0"/>
              <a:t>and </a:t>
            </a:r>
            <a:r>
              <a:rPr lang="en-GB" dirty="0" smtClean="0">
                <a:latin typeface="Agency FB" panose="020B0503020202020204" pitchFamily="34" charset="0"/>
              </a:rPr>
              <a:t>MAX()</a:t>
            </a:r>
            <a:r>
              <a:rPr lang="en-GB" dirty="0" smtClean="0"/>
              <a:t>, SQL automatically creates an alias name; </a:t>
            </a:r>
            <a:r>
              <a:rPr lang="en-GB" dirty="0" err="1" smtClean="0"/>
              <a:t>i.e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32" y="2561925"/>
            <a:ext cx="2540952" cy="733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508" y="2561925"/>
            <a:ext cx="3175766" cy="5138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6349" y="2464885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2942" y="2483699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16459" y="3585819"/>
            <a:ext cx="10515600" cy="901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You can use the AS keyword to create an alias that specifies the name given to the result column.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063" y="4732809"/>
            <a:ext cx="4625937" cy="6130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391" y="4681316"/>
            <a:ext cx="4105275" cy="4762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8566" y="4623669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90825" y="4546176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80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Sorting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8191"/>
          </a:xfrm>
        </p:spPr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latin typeface="Agency FB" panose="020B0503020202020204" pitchFamily="34" charset="0"/>
              </a:rPr>
              <a:t>ORDER BY </a:t>
            </a:r>
            <a:r>
              <a:rPr lang="en-GB" dirty="0" smtClean="0"/>
              <a:t>keywords sorts the values of a column in either ascending or descending order.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936752"/>
            <a:ext cx="91542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By default, it will sort in ascending order. You use the </a:t>
            </a:r>
            <a:r>
              <a:rPr lang="en-GB" sz="2800" dirty="0">
                <a:latin typeface="Agency FB" panose="020B0503020202020204" pitchFamily="34" charset="0"/>
              </a:rPr>
              <a:t>DESC</a:t>
            </a:r>
            <a:r>
              <a:rPr lang="en-GB" sz="2800" dirty="0"/>
              <a:t> keyword to sort in descending order.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022" y="2833816"/>
            <a:ext cx="2222464" cy="571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857" y="2759040"/>
            <a:ext cx="1152525" cy="1181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029" y="5263699"/>
            <a:ext cx="2501310" cy="5736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2380" y="5263699"/>
            <a:ext cx="1169001" cy="1393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80867" y="2726118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6815" y="2746450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3239" y="5159181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3291" y="5263699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95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122"/>
            <a:ext cx="10515600" cy="1325563"/>
          </a:xfrm>
        </p:spPr>
        <p:txBody>
          <a:bodyPr/>
          <a:lstStyle/>
          <a:p>
            <a:r>
              <a:rPr lang="en-GB" dirty="0" smtClean="0"/>
              <a:t>Relational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594"/>
            <a:ext cx="11114903" cy="3438353"/>
          </a:xfrm>
        </p:spPr>
        <p:txBody>
          <a:bodyPr>
            <a:normAutofit/>
          </a:bodyPr>
          <a:lstStyle/>
          <a:p>
            <a:r>
              <a:rPr lang="en-GB" sz="2400" dirty="0"/>
              <a:t>You can think of a relational database as a collection of tables</a:t>
            </a:r>
            <a:r>
              <a:rPr lang="en-GB" sz="2400" dirty="0" smtClean="0"/>
              <a:t>.</a:t>
            </a:r>
          </a:p>
          <a:p>
            <a:r>
              <a:rPr lang="en-GB" sz="2400" dirty="0"/>
              <a:t>A table is just a set of rows and columns, like a spreadsheet, which represents exactly one type of </a:t>
            </a:r>
            <a:r>
              <a:rPr lang="en-GB" sz="2400" dirty="0" smtClean="0"/>
              <a:t>entity; i.e. </a:t>
            </a:r>
            <a:r>
              <a:rPr lang="en-GB" sz="2400" dirty="0"/>
              <a:t>a table might represent employees in a company or purchases made, but not both</a:t>
            </a:r>
            <a:r>
              <a:rPr lang="en-GB" sz="2400" dirty="0" smtClean="0"/>
              <a:t>.</a:t>
            </a:r>
          </a:p>
          <a:p>
            <a:r>
              <a:rPr lang="en-GB" sz="2400" dirty="0"/>
              <a:t>Each row, or </a:t>
            </a:r>
            <a:r>
              <a:rPr lang="en-GB" sz="2400" i="1" dirty="0"/>
              <a:t>record</a:t>
            </a:r>
            <a:r>
              <a:rPr lang="en-GB" sz="2400" dirty="0"/>
              <a:t>, of a table contains information about a single </a:t>
            </a:r>
            <a:r>
              <a:rPr lang="en-GB" sz="2400" dirty="0" smtClean="0"/>
              <a:t>entity; i.e. </a:t>
            </a:r>
            <a:r>
              <a:rPr lang="en-GB" sz="2400" dirty="0"/>
              <a:t>in a table representing employees, each row represents a single </a:t>
            </a:r>
            <a:r>
              <a:rPr lang="en-GB" sz="2400" dirty="0" smtClean="0"/>
              <a:t>person.</a:t>
            </a:r>
          </a:p>
          <a:p>
            <a:r>
              <a:rPr lang="en-GB" sz="2400" dirty="0"/>
              <a:t>Each column, or </a:t>
            </a:r>
            <a:r>
              <a:rPr lang="en-GB" sz="2400" i="1" dirty="0"/>
              <a:t>field</a:t>
            </a:r>
            <a:r>
              <a:rPr lang="en-GB" sz="2400" dirty="0"/>
              <a:t>, of a table contains a single attribute for all rows in the </a:t>
            </a:r>
            <a:r>
              <a:rPr lang="en-GB" sz="2400" dirty="0" smtClean="0"/>
              <a:t>table; i.e. </a:t>
            </a:r>
            <a:r>
              <a:rPr lang="en-GB" sz="2400" dirty="0"/>
              <a:t>in a table representing employees, we might have a column containing first and last names for all employees.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019" y="4949396"/>
            <a:ext cx="60102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71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Sorting multiple columns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5413"/>
          </a:xfrm>
        </p:spPr>
        <p:txBody>
          <a:bodyPr/>
          <a:lstStyle/>
          <a:p>
            <a:r>
              <a:rPr lang="en-GB" dirty="0" smtClean="0"/>
              <a:t>The ORDER BY keyword can also be used to sort multiple columns.</a:t>
            </a:r>
          </a:p>
          <a:p>
            <a:r>
              <a:rPr lang="en-GB" dirty="0" smtClean="0"/>
              <a:t>When doing this, SQL will first sort by the first specified column, then the second, and so on.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791" y="3818516"/>
            <a:ext cx="4909590" cy="697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988" y="3698183"/>
            <a:ext cx="2344139" cy="20398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8316" y="3698183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539" y="3698183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483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Sorting by multiple columns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9911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</a:t>
            </a:r>
            <a:r>
              <a:rPr lang="en-GB" dirty="0" smtClean="0">
                <a:latin typeface="Agency FB" panose="020B0503020202020204" pitchFamily="34" charset="0"/>
              </a:rPr>
              <a:t>ORDER BY </a:t>
            </a:r>
            <a:r>
              <a:rPr lang="en-GB" dirty="0" smtClean="0"/>
              <a:t>command can also be sued to sort multiple columns.</a:t>
            </a:r>
          </a:p>
          <a:p>
            <a:r>
              <a:rPr lang="en-GB" dirty="0" smtClean="0"/>
              <a:t>SQL will sort by the first specific column, and then by the second specified column, and so 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178" y="3938397"/>
            <a:ext cx="3314700" cy="59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666" y="3938397"/>
            <a:ext cx="2535746" cy="19460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1689" y="3938397"/>
            <a:ext cx="96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1728" y="3920109"/>
            <a:ext cx="96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709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latin typeface="Agency FB" panose="020B0503020202020204" pitchFamily="34" charset="0"/>
              </a:rPr>
              <a:t>GROUP BY </a:t>
            </a:r>
            <a:r>
              <a:rPr lang="en-GB" dirty="0" smtClean="0"/>
              <a:t>keyword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24583"/>
          </a:xfrm>
        </p:spPr>
        <p:txBody>
          <a:bodyPr/>
          <a:lstStyle/>
          <a:p>
            <a:r>
              <a:rPr lang="en-GB" dirty="0" smtClean="0"/>
              <a:t>You may often want to aggregate your sorted results; i.e. if you have a data base of UK house holds, you may want to count the number of males and number of females.</a:t>
            </a:r>
          </a:p>
          <a:p>
            <a:r>
              <a:rPr lang="en-GB" dirty="0" smtClean="0"/>
              <a:t>You can use the </a:t>
            </a:r>
            <a:r>
              <a:rPr lang="en-GB" dirty="0" smtClean="0">
                <a:latin typeface="Agency FB" panose="020B0503020202020204" pitchFamily="34" charset="0"/>
              </a:rPr>
              <a:t>GROUP BY </a:t>
            </a:r>
            <a:r>
              <a:rPr lang="en-GB" dirty="0" smtClean="0"/>
              <a:t>keyword to do this.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573" y="4130640"/>
            <a:ext cx="2035159" cy="692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9498" y="4024253"/>
            <a:ext cx="96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3535" y="3931920"/>
            <a:ext cx="96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94" y="4024253"/>
            <a:ext cx="2348434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32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Filtering results of aggregate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/>
          <a:lstStyle/>
          <a:p>
            <a:r>
              <a:rPr lang="en-GB" dirty="0" smtClean="0"/>
              <a:t>In SQL, aggregate functions cannot be used in </a:t>
            </a:r>
            <a:r>
              <a:rPr lang="en-GB" dirty="0" smtClean="0">
                <a:latin typeface="Agency FB" panose="020B0503020202020204" pitchFamily="34" charset="0"/>
              </a:rPr>
              <a:t>WHERE</a:t>
            </a:r>
            <a:r>
              <a:rPr lang="en-GB" dirty="0" smtClean="0"/>
              <a:t> clauses.</a:t>
            </a:r>
          </a:p>
          <a:p>
            <a:r>
              <a:rPr lang="en-GB" dirty="0" smtClean="0"/>
              <a:t>Therefore, this means that, if you want to filter based on the result of an aggregate function, you have to use the </a:t>
            </a:r>
            <a:r>
              <a:rPr lang="en-GB" dirty="0" smtClean="0">
                <a:latin typeface="Agency FB" panose="020B0503020202020204" pitchFamily="34" charset="0"/>
              </a:rPr>
              <a:t>HAVING</a:t>
            </a:r>
            <a:r>
              <a:rPr lang="en-GB" dirty="0" smtClean="0"/>
              <a:t> clause.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934" y="3792537"/>
            <a:ext cx="2723919" cy="7428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0129" y="3703766"/>
            <a:ext cx="96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3696570"/>
            <a:ext cx="96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969" y="3713046"/>
            <a:ext cx="2645474" cy="84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39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1420" y="2468245"/>
            <a:ext cx="10515600" cy="1325563"/>
          </a:xfrm>
        </p:spPr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647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practice 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this course, we are going to be writing and implementing our SQL code within Microsoft Access.</a:t>
            </a:r>
          </a:p>
          <a:p>
            <a:r>
              <a:rPr lang="en-GB" dirty="0" smtClean="0"/>
              <a:t>We’ll be using a database that details various aspects of different dinosaur species.</a:t>
            </a:r>
          </a:p>
          <a:p>
            <a:r>
              <a:rPr lang="en-GB" dirty="0" smtClean="0"/>
              <a:t>This database can be downloaded from </a:t>
            </a:r>
            <a:r>
              <a:rPr lang="en-GB" dirty="0" smtClean="0">
                <a:hlinkClick r:id="rId2"/>
              </a:rPr>
              <a:t>https://github.com/LewBrace/Q-Step_SQL_workshop</a:t>
            </a:r>
            <a:r>
              <a:rPr lang="en-GB" dirty="0" smtClean="0"/>
              <a:t>.</a:t>
            </a:r>
          </a:p>
          <a:p>
            <a:r>
              <a:rPr lang="en-GB" dirty="0" smtClean="0"/>
              <a:t>Download and open this database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59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Selecting a single column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While SQL can be used to create and modify databases, the focus of this course will be </a:t>
            </a:r>
            <a:r>
              <a:rPr lang="en-GB" i="1" dirty="0"/>
              <a:t>querying</a:t>
            </a:r>
            <a:r>
              <a:rPr lang="en-GB" dirty="0"/>
              <a:t> databases</a:t>
            </a:r>
            <a:r>
              <a:rPr lang="en-GB" dirty="0" smtClean="0"/>
              <a:t>.</a:t>
            </a:r>
          </a:p>
          <a:p>
            <a:r>
              <a:rPr lang="en-GB" dirty="0"/>
              <a:t>A </a:t>
            </a:r>
            <a:r>
              <a:rPr lang="en-GB" i="1" dirty="0"/>
              <a:t>query</a:t>
            </a:r>
            <a:r>
              <a:rPr lang="en-GB" dirty="0"/>
              <a:t> is a request for data from a database </a:t>
            </a:r>
            <a:r>
              <a:rPr lang="en-GB" dirty="0" smtClean="0"/>
              <a:t>table, or </a:t>
            </a:r>
            <a:r>
              <a:rPr lang="en-GB" dirty="0"/>
              <a:t>combination of </a:t>
            </a:r>
            <a:r>
              <a:rPr lang="en-GB" dirty="0" smtClean="0"/>
              <a:t>tables.</a:t>
            </a:r>
          </a:p>
          <a:p>
            <a:r>
              <a:rPr lang="en-GB" dirty="0"/>
              <a:t>Querying is an essential skill for a data scientist, since the data you need for your analyses will often live in databases.</a:t>
            </a:r>
          </a:p>
        </p:txBody>
      </p:sp>
    </p:spTree>
    <p:extLst>
      <p:ext uri="{BB962C8B-B14F-4D97-AF65-F5344CB8AC3E}">
        <p14:creationId xmlns:p14="http://schemas.microsoft.com/office/powerpoint/2010/main" val="392433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Opening the SQL editor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57" y="1561971"/>
            <a:ext cx="1905000" cy="1114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4617" y="1506022"/>
            <a:ext cx="33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1244428" y="1690688"/>
            <a:ext cx="56223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7826" y="1993853"/>
            <a:ext cx="33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>
            <a:off x="1277637" y="2178519"/>
            <a:ext cx="1874125" cy="50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544" y="3164226"/>
            <a:ext cx="2365269" cy="21632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04617" y="4961913"/>
            <a:ext cx="33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1244428" y="5145933"/>
            <a:ext cx="1441753" cy="6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30544" y="5678986"/>
            <a:ext cx="33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560356" y="5167960"/>
            <a:ext cx="5323" cy="5110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946" y="1791381"/>
            <a:ext cx="1257300" cy="11334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2762" y="3660076"/>
            <a:ext cx="2114550" cy="1171575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6468894" y="1913492"/>
            <a:ext cx="891702" cy="200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468894" y="2656306"/>
            <a:ext cx="450813" cy="200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29208" y="1738871"/>
            <a:ext cx="33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36842" y="2463191"/>
            <a:ext cx="33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98934" y="3279844"/>
            <a:ext cx="33313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SQL View Object tab has made the (very rational) assumption that you want to retrieve some information from the </a:t>
            </a:r>
            <a:r>
              <a:rPr lang="en-GB" sz="2000" dirty="0" smtClean="0">
                <a:latin typeface="Agency FB" panose="020B0503020202020204" pitchFamily="34" charset="0"/>
              </a:rPr>
              <a:t>Sheet1</a:t>
            </a:r>
            <a:r>
              <a:rPr lang="en-GB" sz="2000" dirty="0" smtClean="0"/>
              <a:t> </a:t>
            </a:r>
            <a:r>
              <a:rPr lang="en-GB" sz="2000" dirty="0"/>
              <a:t>table, so it has written the first part for you. It doesn’t know exactly what you want to retrieve, so it displays only the part it feels confident about.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367736" y="4075889"/>
            <a:ext cx="325026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82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021" y="223310"/>
            <a:ext cx="10515600" cy="1325563"/>
          </a:xfrm>
        </p:spPr>
        <p:txBody>
          <a:bodyPr/>
          <a:lstStyle/>
          <a:p>
            <a:r>
              <a:rPr lang="en-GB" dirty="0" smtClean="0"/>
              <a:t>Selecting a single column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769"/>
            <a:ext cx="10515600" cy="1143764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/>
              <a:t>In SQL, you can select data from a table using a </a:t>
            </a:r>
            <a:r>
              <a:rPr lang="en-GB" sz="2400" dirty="0" smtClean="0">
                <a:latin typeface="Agency FB" panose="020B0503020202020204" pitchFamily="34" charset="0"/>
              </a:rPr>
              <a:t>SELECT</a:t>
            </a:r>
            <a:r>
              <a:rPr lang="en-GB" sz="2400" dirty="0" smtClean="0"/>
              <a:t> statement; i.e. the following query selects the </a:t>
            </a:r>
            <a:r>
              <a:rPr lang="en-GB" sz="2400" dirty="0" smtClean="0">
                <a:latin typeface="Agency FB" panose="020B0503020202020204" pitchFamily="34" charset="0"/>
              </a:rPr>
              <a:t>Species</a:t>
            </a:r>
            <a:r>
              <a:rPr lang="en-GB" sz="2400" dirty="0" smtClean="0"/>
              <a:t> column from the </a:t>
            </a:r>
            <a:r>
              <a:rPr lang="en-GB" sz="2400" dirty="0" smtClean="0">
                <a:latin typeface="Agency FB" panose="020B0503020202020204" pitchFamily="34" charset="0"/>
              </a:rPr>
              <a:t>Sheet1</a:t>
            </a:r>
            <a:r>
              <a:rPr lang="en-GB" sz="2400" dirty="0" smtClean="0"/>
              <a:t> table.</a:t>
            </a:r>
          </a:p>
          <a:p>
            <a:r>
              <a:rPr lang="en-GB" sz="2400" dirty="0" smtClean="0"/>
              <a:t>The semi-colon tells SQL where the end of your query is.</a:t>
            </a:r>
            <a:endParaRPr lang="en-GB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565" y="2683533"/>
            <a:ext cx="1312584" cy="80864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916021" y="3552470"/>
            <a:ext cx="10515600" cy="8689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In SQL, </a:t>
            </a:r>
            <a:r>
              <a:rPr lang="en-GB" sz="2400" dirty="0" smtClean="0">
                <a:latin typeface="Agency FB" panose="020B0503020202020204" pitchFamily="34" charset="0"/>
              </a:rPr>
              <a:t>SELECT</a:t>
            </a:r>
            <a:r>
              <a:rPr lang="en-GB" sz="2400" dirty="0" smtClean="0"/>
              <a:t> and</a:t>
            </a:r>
            <a:r>
              <a:rPr lang="en-GB" sz="2400" dirty="0" smtClean="0">
                <a:latin typeface="Agency FB" panose="020B0503020202020204" pitchFamily="34" charset="0"/>
              </a:rPr>
              <a:t> FROM </a:t>
            </a:r>
            <a:r>
              <a:rPr lang="en-GB" sz="2400" dirty="0" smtClean="0"/>
              <a:t>are keywords.</a:t>
            </a:r>
          </a:p>
          <a:p>
            <a:r>
              <a:rPr lang="en-GB" sz="2400" dirty="0" smtClean="0"/>
              <a:t>Keywords in SQL are not case-sensitive, which means that the following would also work.</a:t>
            </a:r>
            <a:endParaRPr lang="en-GB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565" y="4725540"/>
            <a:ext cx="1060265" cy="88156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5623389"/>
            <a:ext cx="10515600" cy="86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However, convention dictates that writing keywords in uppercase is `best practice’.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63100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928" y="716672"/>
            <a:ext cx="10515600" cy="800843"/>
          </a:xfrm>
        </p:spPr>
        <p:txBody>
          <a:bodyPr/>
          <a:lstStyle/>
          <a:p>
            <a:r>
              <a:rPr lang="en-GB" dirty="0" smtClean="0"/>
              <a:t>Once you’re done coding your query, save it.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135" y="1538693"/>
            <a:ext cx="1085850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921" y="1304064"/>
            <a:ext cx="2733675" cy="1238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8208" y="1452968"/>
            <a:ext cx="33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2198019" y="1637634"/>
            <a:ext cx="56223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07073" y="1737611"/>
            <a:ext cx="33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233481" y="1922277"/>
            <a:ext cx="545440" cy="9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240" y="3819701"/>
            <a:ext cx="3905250" cy="231457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847928" y="2794902"/>
            <a:ext cx="10515600" cy="8008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Your query can then be executed by clicking on the corresponding query tab in the left-hand panel.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225174" y="4873132"/>
            <a:ext cx="33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551582" y="5057798"/>
            <a:ext cx="545440" cy="9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57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Selecting multiple columns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82945"/>
          </a:xfrm>
        </p:spPr>
        <p:txBody>
          <a:bodyPr/>
          <a:lstStyle/>
          <a:p>
            <a:r>
              <a:rPr lang="en-GB" dirty="0" smtClean="0"/>
              <a:t>Selecting multiple columns is easy enough.</a:t>
            </a:r>
          </a:p>
          <a:p>
            <a:r>
              <a:rPr lang="en-GB" dirty="0" smtClean="0"/>
              <a:t>Just add the extra column names to the code, separated by commas.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765" y="2795570"/>
            <a:ext cx="1569390" cy="845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683" y="2844833"/>
            <a:ext cx="2256342" cy="17271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5957" y="2795570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1116" y="2844833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4643200"/>
            <a:ext cx="10515600" cy="1082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You can select all columns in a table by using </a:t>
            </a:r>
            <a:r>
              <a:rPr lang="en-GB" dirty="0" smtClean="0">
                <a:latin typeface="Agency FB" panose="020B0503020202020204" pitchFamily="34" charset="0"/>
              </a:rPr>
              <a:t>*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957" y="5424986"/>
            <a:ext cx="1143299" cy="7447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8132" y="5363395"/>
            <a:ext cx="9073868" cy="6622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5363395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7271" y="5352880"/>
            <a:ext cx="515566" cy="37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84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3147</TotalTime>
  <Words>1557</Words>
  <Application>Microsoft Office PowerPoint</Application>
  <PresentationFormat>Widescreen</PresentationFormat>
  <Paragraphs>183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Agency FB</vt:lpstr>
      <vt:lpstr>Arial</vt:lpstr>
      <vt:lpstr>Calibri</vt:lpstr>
      <vt:lpstr>Calibri Light</vt:lpstr>
      <vt:lpstr>Office Theme</vt:lpstr>
      <vt:lpstr>PowerPoint Presentation</vt:lpstr>
      <vt:lpstr>Introduction</vt:lpstr>
      <vt:lpstr>Relational databases</vt:lpstr>
      <vt:lpstr>The practice database</vt:lpstr>
      <vt:lpstr>Selecting a single column</vt:lpstr>
      <vt:lpstr>Opening the SQL editor</vt:lpstr>
      <vt:lpstr>Selecting a single column</vt:lpstr>
      <vt:lpstr>PowerPoint Presentation</vt:lpstr>
      <vt:lpstr>Selecting multiple columns</vt:lpstr>
      <vt:lpstr>Retrieving a range of records</vt:lpstr>
      <vt:lpstr>The DISTINCT keyword</vt:lpstr>
      <vt:lpstr>Counting</vt:lpstr>
      <vt:lpstr>PowerPoint Presentation</vt:lpstr>
      <vt:lpstr>Filtering results</vt:lpstr>
      <vt:lpstr>Filtering by numerical values</vt:lpstr>
      <vt:lpstr>Filtering by text</vt:lpstr>
      <vt:lpstr>Selecting data based on multiple conditions</vt:lpstr>
      <vt:lpstr>The OR keyword</vt:lpstr>
      <vt:lpstr>The BETWEEN keyword</vt:lpstr>
      <vt:lpstr>PowerPoint Presentation</vt:lpstr>
      <vt:lpstr>The IN keyword</vt:lpstr>
      <vt:lpstr>NULL and IS NULL</vt:lpstr>
      <vt:lpstr>The LIKE and NOT LIKE keywords</vt:lpstr>
      <vt:lpstr>PowerPoint Presentation</vt:lpstr>
      <vt:lpstr>Aggregate function</vt:lpstr>
      <vt:lpstr>Using aggregate functions with the WHERE command</vt:lpstr>
      <vt:lpstr>A note on arithmetic</vt:lpstr>
      <vt:lpstr>Aliases</vt:lpstr>
      <vt:lpstr>Sorting results</vt:lpstr>
      <vt:lpstr>Sorting multiple columns</vt:lpstr>
      <vt:lpstr>Sorting by multiple columns</vt:lpstr>
      <vt:lpstr>The GROUP BY keyword</vt:lpstr>
      <vt:lpstr>Filtering results of aggregate functions</vt:lpstr>
      <vt:lpstr>Any questions?</vt:lpstr>
    </vt:vector>
  </TitlesOfParts>
  <Company>University of Exeter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Brace, Lewys</dc:creator>
  <cp:lastModifiedBy>Brace, Lewys</cp:lastModifiedBy>
  <cp:revision>61</cp:revision>
  <dcterms:created xsi:type="dcterms:W3CDTF">2018-09-04T11:47:46Z</dcterms:created>
  <dcterms:modified xsi:type="dcterms:W3CDTF">2018-09-12T08:01:42Z</dcterms:modified>
</cp:coreProperties>
</file>