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520" r:id="rId2"/>
    <p:sldId id="545" r:id="rId3"/>
    <p:sldId id="554" r:id="rId4"/>
    <p:sldId id="546" r:id="rId5"/>
    <p:sldId id="547" r:id="rId6"/>
    <p:sldId id="555" r:id="rId7"/>
    <p:sldId id="548" r:id="rId8"/>
    <p:sldId id="549" r:id="rId9"/>
    <p:sldId id="551" r:id="rId10"/>
    <p:sldId id="550" r:id="rId11"/>
    <p:sldId id="552" r:id="rId12"/>
    <p:sldId id="553" r:id="rId13"/>
  </p:sldIdLst>
  <p:sldSz cx="18288000" cy="10288588"/>
  <p:notesSz cx="6858000" cy="9144000"/>
  <p:defaultTextStyle>
    <a:defPPr>
      <a:defRPr lang="en-US"/>
    </a:defPPr>
    <a:lvl1pPr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815975" indent="-358775"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631950" indent="-717550"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2447925" indent="-1076325"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3265488" indent="-1436688"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41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638"/>
    <a:srgbClr val="C4C5C5"/>
    <a:srgbClr val="EBE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92" autoAdjust="0"/>
    <p:restoredTop sz="74270"/>
  </p:normalViewPr>
  <p:slideViewPr>
    <p:cSldViewPr>
      <p:cViewPr varScale="1">
        <p:scale>
          <a:sx n="32" d="100"/>
          <a:sy n="32" d="100"/>
        </p:scale>
        <p:origin x="1640" y="24"/>
      </p:cViewPr>
      <p:guideLst>
        <p:guide orient="horz" pos="3241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63293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63293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1AE8068-ED54-41F4-B3BB-DD4A38C91560}" type="datetimeFigureOut">
              <a:rPr lang="en-GB"/>
              <a:pPr>
                <a:defRPr/>
              </a:pPr>
              <a:t>23/06/2019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63293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63293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D0B09EB-DF0E-4CFF-9227-7197BB026F8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5975"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1950"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7925"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488"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2339" algn="l" defTabSz="1632936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4898807" algn="l" defTabSz="1632936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5715274" algn="l" defTabSz="1632936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6531742" algn="l" defTabSz="1632936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Let’s dive in</a:t>
            </a:r>
            <a:r>
              <a:rPr lang="en-GB" baseline="0" dirty="0" smtClean="0"/>
              <a:t> to our first Python program.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0B09EB-DF0E-4CFF-9227-7197BB026F82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354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10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5410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11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176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2400" b="0" dirty="0" smtClean="0"/>
              <a:t>It is a tradition in programming language reference manuals to introduce the language with an example that displays the text 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2400" b="0" dirty="0" smtClean="0"/>
              <a:t>“hello, world!”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2400" b="0" dirty="0" smtClean="0"/>
              <a:t>So let’s have a go….</a:t>
            </a:r>
            <a:endParaRPr lang="en-GB" sz="2400" b="0" dirty="0" smtClean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2</a:t>
            </a:fld>
            <a:endParaRPr lang="en-GB" sz="1200">
              <a:latin typeface="+mn-l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dirty="0" smtClean="0"/>
              <a:t>The</a:t>
            </a:r>
            <a:r>
              <a:rPr lang="en-GB" sz="2143" baseline="0" dirty="0" smtClean="0"/>
              <a:t> first thing we need to do is start Python.  To do this we use the Windows Command Prompt.</a:t>
            </a:r>
            <a:endParaRPr lang="en-GB" sz="2143" baseline="0" dirty="0" smtClean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3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2207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4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6208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dirty="0" smtClean="0"/>
              <a:t>Now enter this text at the prompt.</a:t>
            </a:r>
          </a:p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5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2417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6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8351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7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1506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8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7929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9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7804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9112"/>
            <a:ext cx="16438512" cy="1242774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75942"/>
            <a:ext cx="16438512" cy="7214723"/>
          </a:xfrm>
        </p:spPr>
        <p:txBody>
          <a:bodyPr>
            <a:normAutofit/>
          </a:bodyPr>
          <a:lstStyle>
            <a:lvl1pPr marL="857364" indent="-857364">
              <a:buClr>
                <a:srgbClr val="C00000"/>
              </a:buClr>
              <a:buFont typeface="Wingdings" charset="2"/>
              <a:buChar char="§"/>
              <a:defRPr sz="6000" b="0"/>
            </a:lvl1pPr>
            <a:lvl2pPr marL="1246188" indent="-354013">
              <a:tabLst>
                <a:tab pos="1998663" algn="l"/>
              </a:tabLst>
              <a:defRPr sz="5400"/>
            </a:lvl2pPr>
            <a:lvl3pPr>
              <a:defRPr sz="5400"/>
            </a:lvl3pPr>
            <a:lvl4pPr>
              <a:defRPr sz="5400"/>
            </a:lvl4pPr>
            <a:lvl5pPr>
              <a:defRPr sz="5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/>
          </p:cNvPr>
          <p:cNvSpPr txBox="1">
            <a:spLocks/>
          </p:cNvSpPr>
          <p:nvPr userDrawn="1"/>
        </p:nvSpPr>
        <p:spPr>
          <a:xfrm>
            <a:off x="914400" y="228600"/>
            <a:ext cx="16438563" cy="1243013"/>
          </a:xfrm>
          <a:prstGeom prst="rect">
            <a:avLst/>
          </a:prstGeom>
        </p:spPr>
        <p:txBody>
          <a:bodyPr anchor="b"/>
          <a:lstStyle>
            <a:lvl1pPr algn="l" defTabSz="1371783" rtl="0" eaLnBrk="1" latinLnBrk="0" hangingPunct="1">
              <a:spcBef>
                <a:spcPct val="0"/>
              </a:spcBef>
              <a:buNone/>
              <a:defRPr sz="6000" kern="1200" cap="all" spc="-9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914400" y="1975942"/>
            <a:ext cx="16438512" cy="7214723"/>
          </a:xfrm>
        </p:spPr>
        <p:txBody>
          <a:bodyPr>
            <a:normAutofit/>
          </a:bodyPr>
          <a:lstStyle>
            <a:lvl1pPr marL="0" indent="0">
              <a:buClr>
                <a:srgbClr val="C00000"/>
              </a:buClr>
              <a:buFont typeface="Wingdings" charset="2"/>
              <a:buNone/>
              <a:defRPr sz="6000" b="0"/>
            </a:lvl1pPr>
            <a:lvl2pPr marL="1246188" indent="-354013">
              <a:tabLst>
                <a:tab pos="1998663" algn="l"/>
              </a:tabLst>
              <a:defRPr sz="5400"/>
            </a:lvl2pPr>
            <a:lvl3pPr>
              <a:defRPr sz="5400"/>
            </a:lvl3pPr>
            <a:lvl4pPr>
              <a:defRPr sz="5400"/>
            </a:lvl4pPr>
            <a:lvl5pPr>
              <a:defRPr sz="5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565"/>
            <a:ext cx="7509520" cy="6789993"/>
          </a:xfrm>
        </p:spPr>
        <p:txBody>
          <a:bodyPr>
            <a:normAutofit/>
          </a:bodyPr>
          <a:lstStyle>
            <a:lvl1pPr>
              <a:defRPr sz="54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99984" y="2362565"/>
            <a:ext cx="7764016" cy="6789993"/>
          </a:xfrm>
        </p:spPr>
        <p:txBody>
          <a:bodyPr>
            <a:normAutofit/>
          </a:bodyPr>
          <a:lstStyle>
            <a:lvl1pPr>
              <a:defRPr sz="54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/>
          </p:cNvPr>
          <p:cNvSpPr txBox="1">
            <a:spLocks/>
          </p:cNvSpPr>
          <p:nvPr userDrawn="1"/>
        </p:nvSpPr>
        <p:spPr>
          <a:xfrm>
            <a:off x="914400" y="228600"/>
            <a:ext cx="16438563" cy="1243013"/>
          </a:xfrm>
          <a:prstGeom prst="rect">
            <a:avLst/>
          </a:prstGeom>
        </p:spPr>
        <p:txBody>
          <a:bodyPr anchor="b"/>
          <a:lstStyle>
            <a:lvl1pPr algn="l" defTabSz="1371783" rtl="0" eaLnBrk="1" latinLnBrk="0" hangingPunct="1">
              <a:spcBef>
                <a:spcPct val="0"/>
              </a:spcBef>
              <a:buNone/>
              <a:defRPr sz="6000" kern="1200" cap="all" spc="-9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903934"/>
            <a:ext cx="7941568" cy="1415373"/>
          </a:xfrm>
        </p:spPr>
        <p:txBody>
          <a:bodyPr anchor="b">
            <a:noAutofit/>
          </a:bodyPr>
          <a:lstStyle>
            <a:lvl1pPr marL="0" indent="0">
              <a:buNone/>
              <a:defRPr sz="4400" b="1" cap="none" spc="150" baseline="0">
                <a:solidFill>
                  <a:srgbClr val="FFC000"/>
                </a:solidFill>
                <a:latin typeface="+mn-lt"/>
              </a:defRPr>
            </a:lvl1pPr>
            <a:lvl2pPr marL="685891" indent="0">
              <a:buNone/>
              <a:defRPr sz="3000" b="1"/>
            </a:lvl2pPr>
            <a:lvl3pPr marL="1371783" indent="0">
              <a:buNone/>
              <a:defRPr sz="2700" b="1"/>
            </a:lvl3pPr>
            <a:lvl4pPr marL="2057674" indent="0">
              <a:buNone/>
              <a:defRPr sz="2400" b="1"/>
            </a:lvl4pPr>
            <a:lvl5pPr marL="2743566" indent="0">
              <a:buNone/>
              <a:defRPr sz="2400" b="1"/>
            </a:lvl5pPr>
            <a:lvl6pPr marL="3429457" indent="0">
              <a:buNone/>
              <a:defRPr sz="2400" b="1"/>
            </a:lvl6pPr>
            <a:lvl7pPr marL="4115349" indent="0">
              <a:buNone/>
              <a:defRPr sz="2400" b="1"/>
            </a:lvl7pPr>
            <a:lvl8pPr marL="4801240" indent="0">
              <a:buNone/>
              <a:defRPr sz="2400" b="1"/>
            </a:lvl8pPr>
            <a:lvl9pPr marL="5487132" indent="0">
              <a:buNone/>
              <a:defRPr sz="24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389572"/>
            <a:ext cx="7941568" cy="5761609"/>
          </a:xfrm>
        </p:spPr>
        <p:txBody>
          <a:bodyPr>
            <a:normAutofit/>
          </a:bodyPr>
          <a:lstStyle>
            <a:lvl1pPr>
              <a:defRPr sz="5400"/>
            </a:lvl1pPr>
            <a:lvl2pPr>
              <a:defRPr sz="44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88016" y="1903934"/>
            <a:ext cx="7482080" cy="1415373"/>
          </a:xfrm>
        </p:spPr>
        <p:txBody>
          <a:bodyPr anchor="b">
            <a:noAutofit/>
          </a:bodyPr>
          <a:lstStyle>
            <a:lvl1pPr marL="0" indent="0">
              <a:buNone/>
              <a:defRPr lang="en-US" sz="4400" b="1" kern="1200" cap="none" spc="15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685891" indent="0">
              <a:buNone/>
              <a:defRPr sz="3000" b="1"/>
            </a:lvl2pPr>
            <a:lvl3pPr marL="1371783" indent="0">
              <a:buNone/>
              <a:defRPr sz="2700" b="1"/>
            </a:lvl3pPr>
            <a:lvl4pPr marL="2057674" indent="0">
              <a:buNone/>
              <a:defRPr sz="2400" b="1"/>
            </a:lvl4pPr>
            <a:lvl5pPr marL="2743566" indent="0">
              <a:buNone/>
              <a:defRPr sz="2400" b="1"/>
            </a:lvl5pPr>
            <a:lvl6pPr marL="3429457" indent="0">
              <a:buNone/>
              <a:defRPr sz="2400" b="1"/>
            </a:lvl6pPr>
            <a:lvl7pPr marL="4115349" indent="0">
              <a:buNone/>
              <a:defRPr sz="2400" b="1"/>
            </a:lvl7pPr>
            <a:lvl8pPr marL="4801240" indent="0">
              <a:buNone/>
              <a:defRPr sz="2400" b="1"/>
            </a:lvl8pPr>
            <a:lvl9pPr marL="5487132" indent="0">
              <a:buNone/>
              <a:defRPr sz="24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88016" y="3389572"/>
            <a:ext cx="7482080" cy="5761609"/>
          </a:xfrm>
        </p:spPr>
        <p:txBody>
          <a:bodyPr>
            <a:normAutofit/>
          </a:bodyPr>
          <a:lstStyle>
            <a:lvl1pPr>
              <a:defRPr sz="5400"/>
            </a:lvl1pPr>
            <a:lvl2pPr>
              <a:defRPr sz="44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9259888"/>
            <a:ext cx="6858000" cy="45720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448C247-1A76-4D0F-910B-CC669049462D}" type="datetimeFigureOut">
              <a:rPr lang="en-GB"/>
              <a:pPr>
                <a:defRPr/>
              </a:pPr>
              <a:t>23/06/2019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9740900"/>
            <a:ext cx="6858000" cy="42545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16783844" y="8738394"/>
            <a:ext cx="1973262" cy="73025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D1282E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27F4021-0C30-4708-9CB8-CDB858EB287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/>
          <p:nvPr/>
        </p:nvSpPr>
        <p:spPr>
          <a:xfrm>
            <a:off x="18002250" y="7270750"/>
            <a:ext cx="285750" cy="30178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63293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22" dirty="0">
              <a:solidFill>
                <a:srgbClr val="FFFFFF"/>
              </a:solidFill>
            </a:endParaRPr>
          </a:p>
        </p:txBody>
      </p:sp>
      <p:sp>
        <p:nvSpPr>
          <p:cNvPr id="6" name="Rectangle 9"/>
          <p:cNvSpPr/>
          <p:nvPr/>
        </p:nvSpPr>
        <p:spPr>
          <a:xfrm>
            <a:off x="18002250" y="0"/>
            <a:ext cx="285750" cy="7270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63293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22" dirty="0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8001754" cy="7270602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4801"/>
            </a:lvl1pPr>
            <a:lvl2pPr marL="685891" indent="0">
              <a:buNone/>
              <a:defRPr sz="4201"/>
            </a:lvl2pPr>
            <a:lvl3pPr marL="1371783" indent="0">
              <a:buNone/>
              <a:defRPr sz="3600"/>
            </a:lvl3pPr>
            <a:lvl4pPr marL="2057674" indent="0">
              <a:buNone/>
              <a:defRPr sz="3000"/>
            </a:lvl4pPr>
            <a:lvl5pPr marL="2743566" indent="0">
              <a:buNone/>
              <a:defRPr sz="3000"/>
            </a:lvl5pPr>
            <a:lvl6pPr marL="3429457" indent="0">
              <a:buNone/>
              <a:defRPr sz="3000"/>
            </a:lvl6pPr>
            <a:lvl7pPr marL="4115349" indent="0">
              <a:buNone/>
              <a:defRPr sz="3000"/>
            </a:lvl7pPr>
            <a:lvl8pPr marL="4801240" indent="0">
              <a:buNone/>
              <a:defRPr sz="3000"/>
            </a:lvl8pPr>
            <a:lvl9pPr marL="5487132" indent="0">
              <a:buNone/>
              <a:defRPr sz="3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8573823"/>
            <a:ext cx="16306800" cy="685906"/>
          </a:xfrm>
        </p:spPr>
        <p:txBody>
          <a:bodyPr/>
          <a:lstStyle>
            <a:lvl1pPr marL="0" indent="0">
              <a:buNone/>
              <a:defRPr sz="2400"/>
            </a:lvl1pPr>
            <a:lvl2pPr marL="685891" indent="0">
              <a:buNone/>
              <a:defRPr sz="1800"/>
            </a:lvl2pPr>
            <a:lvl3pPr marL="1371783" indent="0">
              <a:buNone/>
              <a:defRPr sz="1500"/>
            </a:lvl3pPr>
            <a:lvl4pPr marL="2057674" indent="0">
              <a:buNone/>
              <a:defRPr sz="1350"/>
            </a:lvl4pPr>
            <a:lvl5pPr marL="2743566" indent="0">
              <a:buNone/>
              <a:defRPr sz="1350"/>
            </a:lvl5pPr>
            <a:lvl6pPr marL="3429457" indent="0">
              <a:buNone/>
              <a:defRPr sz="1350"/>
            </a:lvl6pPr>
            <a:lvl7pPr marL="4115349" indent="0">
              <a:buNone/>
              <a:defRPr sz="1350"/>
            </a:lvl7pPr>
            <a:lvl8pPr marL="4801240" indent="0">
              <a:buNone/>
              <a:defRPr sz="1350"/>
            </a:lvl8pPr>
            <a:lvl9pPr marL="5487132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14400" y="7430647"/>
            <a:ext cx="16306800" cy="1143176"/>
          </a:xfrm>
        </p:spPr>
        <p:txBody>
          <a:bodyPr anchor="t">
            <a:normAutofit/>
          </a:bodyPr>
          <a:lstStyle>
            <a:lvl1pPr>
              <a:defRPr sz="48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9259888"/>
            <a:ext cx="6858000" cy="45720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05B02BB-7A84-4C4D-852A-00B9CEACEF17}" type="datetimeFigureOut">
              <a:rPr lang="en-GB"/>
              <a:pPr>
                <a:defRPr/>
              </a:pPr>
              <a:t>23/06/2019</a:t>
            </a:fld>
            <a:endParaRPr lang="en-GB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9740900"/>
            <a:ext cx="6858000" cy="42545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16783844" y="8738394"/>
            <a:ext cx="1973262" cy="73025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B52F8B6-7CD0-4A27-B153-5FE5DD0870A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14541"/>
            <a:ext cx="15544800" cy="17147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371600" y="2972259"/>
            <a:ext cx="15544800" cy="6173153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6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5790863" cy="13160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1903413"/>
            <a:ext cx="15790863" cy="728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9" r:id="rId2"/>
    <p:sldLayoutId id="2147483666" r:id="rId3"/>
    <p:sldLayoutId id="2147483670" r:id="rId4"/>
    <p:sldLayoutId id="2147483671" r:id="rId5"/>
    <p:sldLayoutId id="2147483672" r:id="rId6"/>
    <p:sldLayoutId id="2147483667" r:id="rId7"/>
    <p:sldLayoutId id="2147483668" r:id="rId8"/>
  </p:sldLayoutIdLst>
  <p:txStyles>
    <p:titleStyle>
      <a:lvl1pPr algn="l" defTabSz="1371600" rtl="0" eaLnBrk="0" fontAlgn="base" hangingPunct="0">
        <a:spcBef>
          <a:spcPct val="0"/>
        </a:spcBef>
        <a:spcAft>
          <a:spcPct val="0"/>
        </a:spcAft>
        <a:defRPr sz="6000" kern="1200" cap="all" spc="-90">
          <a:solidFill>
            <a:schemeClr val="tx2"/>
          </a:solidFill>
          <a:latin typeface="+mj-lt"/>
          <a:ea typeface="+mj-ea"/>
          <a:cs typeface="+mj-cs"/>
        </a:defRPr>
      </a:lvl1pPr>
      <a:lvl2pPr algn="l" defTabSz="137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2pPr>
      <a:lvl3pPr algn="l" defTabSz="137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3pPr>
      <a:lvl4pPr algn="l" defTabSz="137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4pPr>
      <a:lvl5pPr algn="l" defTabSz="137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5pPr>
      <a:lvl6pPr marL="457200" algn="l" defTabSz="137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6pPr>
      <a:lvl7pPr marL="914400" algn="l" defTabSz="137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7pPr>
      <a:lvl8pPr marL="1371600" algn="l" defTabSz="137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8pPr>
      <a:lvl9pPr marL="1828800" algn="l" defTabSz="137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defTabSz="1371600" rtl="0" eaLnBrk="0" fontAlgn="base" hangingPunct="0">
        <a:spcBef>
          <a:spcPct val="20000"/>
        </a:spcBef>
        <a:spcAft>
          <a:spcPts val="900"/>
        </a:spcAft>
        <a:buFont typeface="Arial" charset="0"/>
        <a:defRPr sz="66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73050" algn="l" defTabSz="13716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6600" kern="1200">
          <a:solidFill>
            <a:schemeClr val="bg1"/>
          </a:solidFill>
          <a:latin typeface="+mn-lt"/>
          <a:ea typeface="+mn-ea"/>
          <a:cs typeface="+mn-cs"/>
        </a:defRPr>
      </a:lvl2pPr>
      <a:lvl3pPr marL="1714500" indent="-342900" algn="l" defTabSz="13716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6000" kern="1200">
          <a:solidFill>
            <a:schemeClr val="bg1"/>
          </a:solidFill>
          <a:latin typeface="+mn-lt"/>
          <a:ea typeface="+mn-ea"/>
          <a:cs typeface="+mn-cs"/>
        </a:defRPr>
      </a:lvl3pPr>
      <a:lvl4pPr marL="2400300" indent="-342900" algn="l" defTabSz="13716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6000" kern="1200">
          <a:solidFill>
            <a:schemeClr val="bg1"/>
          </a:solidFill>
          <a:latin typeface="+mn-lt"/>
          <a:ea typeface="+mn-ea"/>
          <a:cs typeface="+mn-cs"/>
        </a:defRPr>
      </a:lvl4pPr>
      <a:lvl5pPr marL="3086100" indent="-342900" algn="l" defTabSz="13716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6000" kern="1200">
          <a:solidFill>
            <a:schemeClr val="bg1"/>
          </a:solidFill>
          <a:latin typeface="+mn-lt"/>
          <a:ea typeface="+mn-ea"/>
          <a:cs typeface="+mn-cs"/>
        </a:defRPr>
      </a:lvl5pPr>
      <a:lvl6pPr marL="3772403" indent="-342946" algn="l" defTabSz="137178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294" indent="-342946" algn="l" defTabSz="137178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186" indent="-342946" algn="l" defTabSz="137178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077" indent="-342946" algn="l" defTabSz="137178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91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783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674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66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457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349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240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132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4" descr="2015 CAMS 055 Corporate PowerPoint widescreen3.jpg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8432463" cy="1036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1041400" y="3721100"/>
            <a:ext cx="132873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b="1" dirty="0" smtClean="0">
                <a:solidFill>
                  <a:schemeClr val="bg1"/>
                </a:solidFill>
                <a:ea typeface="ＭＳ Ｐゴシック" pitchFamily="34" charset="-128"/>
              </a:rPr>
              <a:t>Python programming</a:t>
            </a:r>
            <a:endParaRPr lang="en-US" sz="5400" b="1" dirty="0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1267" name="Text Box 8"/>
          <p:cNvSpPr txBox="1">
            <a:spLocks noChangeArrowheads="1"/>
          </p:cNvSpPr>
          <p:nvPr/>
        </p:nvSpPr>
        <p:spPr bwMode="auto">
          <a:xfrm>
            <a:off x="1079500" y="4640263"/>
            <a:ext cx="13250863" cy="83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 sz="4400" dirty="0" smtClean="0">
                <a:solidFill>
                  <a:srgbClr val="FFFFFF"/>
                </a:solidFill>
                <a:ea typeface="ＭＳ Ｐゴシック" pitchFamily="34" charset="-128"/>
              </a:rPr>
              <a:t>Hello world!</a:t>
            </a:r>
            <a:endParaRPr lang="en-US" altLang="en-US" sz="4400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EE9C9-9F20-40A4-82FF-FD346024E4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32" y="8800725"/>
            <a:ext cx="3667295" cy="95007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“Hello, WORLD!” program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400" y="2768600"/>
            <a:ext cx="16438563" cy="7519988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2800" b="0" dirty="0">
                <a:latin typeface="Consolas" panose="020B0609020204030204" pitchFamily="49" charset="0"/>
              </a:rPr>
              <a:t>U:\mypython&gt;dir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2800" b="0" dirty="0">
                <a:latin typeface="Consolas" panose="020B0609020204030204" pitchFamily="49" charset="0"/>
              </a:rPr>
              <a:t> Volume in drive U is Offline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2800" b="0" dirty="0">
                <a:latin typeface="Consolas" panose="020B0609020204030204" pitchFamily="49" charset="0"/>
              </a:rPr>
              <a:t> Volume Serial Number is 0000-0000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2800" b="0" dirty="0">
              <a:latin typeface="Consolas" panose="020B0609020204030204" pitchFamily="49" charset="0"/>
            </a:endParaRP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2800" b="0" dirty="0">
                <a:latin typeface="Consolas" panose="020B0609020204030204" pitchFamily="49" charset="0"/>
              </a:rPr>
              <a:t> Directory of U:\mypython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2800" b="0" dirty="0">
              <a:latin typeface="Consolas" panose="020B0609020204030204" pitchFamily="49" charset="0"/>
            </a:endParaRP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2800" b="0" dirty="0">
                <a:latin typeface="Consolas" panose="020B0609020204030204" pitchFamily="49" charset="0"/>
              </a:rPr>
              <a:t>08/06/2019  15:34    &lt;DIR&gt;          .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2800" b="0" dirty="0">
                <a:latin typeface="Consolas" panose="020B0609020204030204" pitchFamily="49" charset="0"/>
              </a:rPr>
              <a:t>07/06/2019  14:35    &lt;DIR&gt;          ..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2800" b="0" dirty="0">
                <a:latin typeface="Consolas" panose="020B0609020204030204" pitchFamily="49" charset="0"/>
              </a:rPr>
              <a:t>               0 File(s)              0 bytes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2800" b="0" dirty="0">
                <a:latin typeface="Consolas" panose="020B0609020204030204" pitchFamily="49" charset="0"/>
              </a:rPr>
              <a:t>               2 Dir(s)  365,087,715,328 bytes free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2800" b="0" dirty="0">
              <a:latin typeface="Consolas" panose="020B0609020204030204" pitchFamily="49" charset="0"/>
            </a:endParaRP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2800" b="0" dirty="0">
                <a:latin typeface="Consolas" panose="020B0609020204030204" pitchFamily="49" charset="0"/>
              </a:rPr>
              <a:t>U:\mypython</a:t>
            </a:r>
            <a:r>
              <a:rPr lang="en-GB" sz="2800" b="0" dirty="0" smtClean="0">
                <a:latin typeface="Consolas" panose="020B0609020204030204" pitchFamily="49" charset="0"/>
              </a:rPr>
              <a:t>&gt; atom hello.py</a:t>
            </a:r>
            <a:endParaRPr lang="en-GB" sz="2800" b="0" dirty="0">
              <a:latin typeface="Consolas" panose="020B0609020204030204" pitchFamily="49" charset="0"/>
            </a:endParaRPr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1" dirty="0" smtClean="0">
                <a:solidFill>
                  <a:schemeClr val="accent2"/>
                </a:solidFill>
              </a:rPr>
              <a:t>Using the editor</a:t>
            </a:r>
            <a:endParaRPr lang="en-GB" sz="6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613776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“Hello, WORLD!” program</a:t>
            </a:r>
            <a:endParaRPr lang="en-US" dirty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1" dirty="0" smtClean="0">
                <a:solidFill>
                  <a:schemeClr val="accent2"/>
                </a:solidFill>
              </a:rPr>
              <a:t>Creating the hello.py file </a:t>
            </a:r>
            <a:endParaRPr lang="en-GB" sz="6000" b="1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408" y="2552006"/>
            <a:ext cx="10945216" cy="748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86467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4" descr="2015 CAMS 055 Corporate PowerPoint widescreen3.jp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8432463" cy="1036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EEE9C9-9F20-40A4-82FF-FD346024E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32" y="8800725"/>
            <a:ext cx="3667295" cy="95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76167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“Hello, WORLD!” program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400" y="2768600"/>
            <a:ext cx="16438563" cy="6983413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 smtClean="0"/>
              <a:t>It is a tradition in programming language reference manuals to introduce the language with an example that displays the text 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 smtClean="0"/>
              <a:t>“hello, world!”</a:t>
            </a:r>
            <a:endParaRPr lang="en-GB" sz="6000" b="0" dirty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 smtClean="0"/>
              <a:t>So let’s have a go….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6000" b="0" dirty="0" smtClean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1" dirty="0" smtClean="0">
                <a:solidFill>
                  <a:schemeClr val="accent2"/>
                </a:solidFill>
              </a:rPr>
              <a:t>Your first program</a:t>
            </a:r>
            <a:endParaRPr lang="en-GB" sz="60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/>
              <a:t>The “Hello, WORLD!” program</a:t>
            </a:r>
            <a:endParaRPr lang="en-US" dirty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431032" y="1616075"/>
            <a:ext cx="16921931" cy="3888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</a:pPr>
            <a:r>
              <a:rPr lang="en-US" sz="6000" b="1" dirty="0">
                <a:solidFill>
                  <a:schemeClr val="accent2"/>
                </a:solidFill>
              </a:rPr>
              <a:t>Launch Python in “interactive” </a:t>
            </a:r>
            <a:r>
              <a:rPr lang="en-US" sz="6000" b="1" dirty="0" smtClean="0">
                <a:solidFill>
                  <a:schemeClr val="accent2"/>
                </a:solidFill>
              </a:rPr>
              <a:t>mode.</a:t>
            </a:r>
            <a:endParaRPr lang="en-GB" sz="6000" b="1" dirty="0">
              <a:solidFill>
                <a:schemeClr val="accent2"/>
              </a:solidFill>
            </a:endParaRPr>
          </a:p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1" dirty="0" smtClean="0">
                <a:solidFill>
                  <a:schemeClr val="accent2"/>
                </a:solidFill>
              </a:rPr>
              <a:t>On </a:t>
            </a:r>
            <a:r>
              <a:rPr lang="en-GB" sz="6000" b="1" dirty="0" smtClean="0">
                <a:solidFill>
                  <a:schemeClr val="accent2"/>
                </a:solidFill>
              </a:rPr>
              <a:t>Windows </a:t>
            </a:r>
            <a:r>
              <a:rPr lang="en-GB" sz="6000" b="1" dirty="0" smtClean="0">
                <a:solidFill>
                  <a:schemeClr val="accent2"/>
                </a:solidFill>
              </a:rPr>
              <a:t>computers enter CMD in search. </a:t>
            </a:r>
          </a:p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1" dirty="0" smtClean="0">
                <a:solidFill>
                  <a:schemeClr val="accent2"/>
                </a:solidFill>
              </a:rPr>
              <a:t>(Mac </a:t>
            </a:r>
            <a:r>
              <a:rPr lang="en-GB" sz="6000" b="1" dirty="0" smtClean="0">
                <a:solidFill>
                  <a:schemeClr val="accent2"/>
                </a:solidFill>
              </a:rPr>
              <a:t>is </a:t>
            </a:r>
            <a:r>
              <a:rPr lang="en-GB" sz="6000" b="1" dirty="0" smtClean="0">
                <a:solidFill>
                  <a:schemeClr val="accent2"/>
                </a:solidFill>
              </a:rPr>
              <a:t>different – use Terminal)</a:t>
            </a:r>
            <a:endParaRPr lang="en-GB" sz="6000" b="1" dirty="0" smtClean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7520558"/>
            <a:ext cx="10510780" cy="212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53971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“Hello, WORLD!” program</a:t>
            </a:r>
            <a:endParaRPr lang="en-US" dirty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223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1" dirty="0" smtClean="0">
                <a:solidFill>
                  <a:schemeClr val="accent2"/>
                </a:solidFill>
              </a:rPr>
              <a:t>Launch Python in “interactive” </a:t>
            </a:r>
            <a:r>
              <a:rPr lang="en-US" sz="6000" b="1" dirty="0" smtClean="0">
                <a:solidFill>
                  <a:schemeClr val="accent2"/>
                </a:solidFill>
              </a:rPr>
              <a:t>mode</a:t>
            </a:r>
          </a:p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1" dirty="0" smtClean="0">
                <a:solidFill>
                  <a:schemeClr val="accent2"/>
                </a:solidFill>
              </a:rPr>
              <a:t>Type - python</a:t>
            </a:r>
            <a:endParaRPr lang="en-GB" sz="6000" b="1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152" y="4064174"/>
            <a:ext cx="12875264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777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“Hello, WORLD!” program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400" y="2768601"/>
            <a:ext cx="16438563" cy="3095774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>
                <a:latin typeface="Consolas" panose="020B0609020204030204" pitchFamily="49" charset="0"/>
              </a:rPr>
              <a:t>greeting = "Hello, </a:t>
            </a:r>
            <a:r>
              <a:rPr lang="en-GB" sz="6000" b="0" dirty="0" smtClean="0">
                <a:latin typeface="Consolas" panose="020B0609020204030204" pitchFamily="49" charset="0"/>
              </a:rPr>
              <a:t>world</a:t>
            </a:r>
            <a:r>
              <a:rPr lang="en-GB" sz="6000" b="0" dirty="0" smtClean="0">
                <a:latin typeface="Consolas" panose="020B0609020204030204" pitchFamily="49" charset="0"/>
              </a:rPr>
              <a:t>!“</a:t>
            </a:r>
          </a:p>
          <a:p>
            <a:pPr marL="0" indent="0" eaLnBrk="1" hangingPunct="1">
              <a:buClr>
                <a:srgbClr val="C00000"/>
              </a:buClr>
            </a:pPr>
            <a:r>
              <a:rPr lang="en-GB" sz="6000" b="0" dirty="0">
                <a:latin typeface="Consolas" panose="020B0609020204030204" pitchFamily="49" charset="0"/>
              </a:rPr>
              <a:t>print(greeting)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6000" b="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5131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“Hello, WORLD!” program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400" y="2768600"/>
            <a:ext cx="16438563" cy="6983413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>
                <a:latin typeface="Consolas" panose="020B0609020204030204" pitchFamily="49" charset="0"/>
              </a:rPr>
              <a:t>greeting = "Hello, </a:t>
            </a:r>
            <a:r>
              <a:rPr lang="en-GB" sz="6000" b="0" dirty="0" smtClean="0">
                <a:latin typeface="Consolas" panose="020B0609020204030204" pitchFamily="49" charset="0"/>
              </a:rPr>
              <a:t>world!"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6000" b="0" dirty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 smtClean="0"/>
              <a:t>The word </a:t>
            </a:r>
            <a:r>
              <a:rPr lang="en-GB" sz="6000" b="0" dirty="0" smtClean="0">
                <a:latin typeface="Consolas" panose="020B0609020204030204" pitchFamily="49" charset="0"/>
              </a:rPr>
              <a:t>greeting </a:t>
            </a:r>
            <a:r>
              <a:rPr lang="en-GB" sz="6000" b="0" dirty="0" smtClean="0"/>
              <a:t>is a </a:t>
            </a:r>
            <a:r>
              <a:rPr lang="en-GB" sz="6000" b="0" i="1" dirty="0" smtClean="0"/>
              <a:t>variable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 smtClean="0"/>
              <a:t>The = symbol represents </a:t>
            </a:r>
            <a:r>
              <a:rPr lang="en-GB" sz="6000" b="0" i="1" dirty="0" smtClean="0"/>
              <a:t>assignment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 smtClean="0"/>
              <a:t>The text </a:t>
            </a:r>
            <a:r>
              <a:rPr lang="en-GB" sz="6000" b="0" dirty="0">
                <a:latin typeface="Consolas" panose="020B0609020204030204" pitchFamily="49" charset="0"/>
              </a:rPr>
              <a:t>"Hello, world</a:t>
            </a:r>
            <a:r>
              <a:rPr lang="en-GB" sz="6000" b="0" dirty="0" smtClean="0">
                <a:latin typeface="Consolas" panose="020B0609020204030204" pitchFamily="49" charset="0"/>
              </a:rPr>
              <a:t>!" </a:t>
            </a:r>
            <a:r>
              <a:rPr lang="en-GB" sz="6000" b="0" dirty="0" smtClean="0"/>
              <a:t>is a </a:t>
            </a:r>
            <a:r>
              <a:rPr lang="en-GB" sz="6000" b="0" i="1" dirty="0" smtClean="0"/>
              <a:t>string literal</a:t>
            </a:r>
            <a:endParaRPr lang="en-GB" sz="6000" b="0" dirty="0" smtClean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1" dirty="0" smtClean="0">
                <a:solidFill>
                  <a:schemeClr val="accent2"/>
                </a:solidFill>
              </a:rPr>
              <a:t>Line by line</a:t>
            </a:r>
            <a:endParaRPr lang="en-GB" sz="6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8120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“Hello, WORLD!” program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400" y="2768600"/>
            <a:ext cx="16438563" cy="6983413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>
                <a:latin typeface="Consolas" panose="020B0609020204030204" pitchFamily="49" charset="0"/>
              </a:rPr>
              <a:t>p</a:t>
            </a:r>
            <a:r>
              <a:rPr lang="en-GB" sz="6000" b="0" dirty="0" smtClean="0">
                <a:latin typeface="Consolas" panose="020B0609020204030204" pitchFamily="49" charset="0"/>
              </a:rPr>
              <a:t>rint(greeting)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6000" b="0" dirty="0" smtClean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 smtClean="0"/>
              <a:t>The style </a:t>
            </a:r>
            <a:r>
              <a:rPr lang="en-GB" sz="6000" b="0" dirty="0" err="1" smtClean="0"/>
              <a:t>some_name</a:t>
            </a:r>
            <a:r>
              <a:rPr lang="en-GB" sz="6000" b="0" dirty="0" smtClean="0"/>
              <a:t>( ) represents a named function, in this case the </a:t>
            </a:r>
            <a:r>
              <a:rPr lang="en-GB" sz="6000" b="0" dirty="0" smtClean="0">
                <a:latin typeface="Consolas" panose="020B0609020204030204" pitchFamily="49" charset="0"/>
              </a:rPr>
              <a:t>print</a:t>
            </a:r>
            <a:r>
              <a:rPr lang="en-GB" sz="6000" b="0" dirty="0" smtClean="0"/>
              <a:t> function</a:t>
            </a:r>
            <a:endParaRPr lang="en-GB" sz="6000" b="0" dirty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 smtClean="0"/>
              <a:t>The print function </a:t>
            </a:r>
            <a:r>
              <a:rPr lang="en-GB" sz="6000" b="0" i="1" dirty="0" smtClean="0"/>
              <a:t>prints </a:t>
            </a:r>
            <a:r>
              <a:rPr lang="en-GB" sz="6000" b="0" dirty="0" smtClean="0"/>
              <a:t>its </a:t>
            </a:r>
            <a:r>
              <a:rPr lang="en-GB" sz="6000" b="0" i="1" dirty="0" smtClean="0"/>
              <a:t>arguments, </a:t>
            </a:r>
            <a:r>
              <a:rPr lang="en-GB" sz="6000" b="0" dirty="0" smtClean="0"/>
              <a:t>or </a:t>
            </a:r>
            <a:r>
              <a:rPr lang="en-GB" sz="6000" b="0" i="1" dirty="0" smtClean="0"/>
              <a:t>parameters</a:t>
            </a:r>
            <a:endParaRPr lang="en-GB" sz="6000" b="0" dirty="0" smtClean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1" dirty="0" smtClean="0">
                <a:solidFill>
                  <a:schemeClr val="accent2"/>
                </a:solidFill>
              </a:rPr>
              <a:t>Line by line</a:t>
            </a:r>
            <a:endParaRPr lang="en-GB" sz="6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6543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“Hello, WORLD!” program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400" y="2768600"/>
            <a:ext cx="16438563" cy="6983413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>
                <a:latin typeface="Consolas" panose="020B0609020204030204" pitchFamily="49" charset="0"/>
              </a:rPr>
              <a:t>Hello, </a:t>
            </a:r>
            <a:r>
              <a:rPr lang="en-GB" sz="6000" b="0" dirty="0" smtClean="0">
                <a:latin typeface="Consolas" panose="020B0609020204030204" pitchFamily="49" charset="0"/>
              </a:rPr>
              <a:t>world!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6000" b="0" dirty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 smtClean="0"/>
              <a:t>This is the result of running the program text. Note that the text is not </a:t>
            </a:r>
            <a:r>
              <a:rPr lang="en-GB" sz="6000" b="0" i="1" dirty="0" smtClean="0"/>
              <a:t>quoted</a:t>
            </a:r>
            <a:r>
              <a:rPr lang="en-GB" sz="6000" b="0" dirty="0" smtClean="0"/>
              <a:t>. The quotation marks around the </a:t>
            </a:r>
            <a:r>
              <a:rPr lang="en-GB" sz="6000" b="0" i="1" dirty="0" smtClean="0"/>
              <a:t>string literal </a:t>
            </a:r>
            <a:r>
              <a:rPr lang="en-GB" sz="6000" b="0" dirty="0" smtClean="0"/>
              <a:t>are what let Python know it’s a </a:t>
            </a:r>
            <a:r>
              <a:rPr lang="en-GB" sz="6000" b="0" i="1" dirty="0" smtClean="0"/>
              <a:t>string.</a:t>
            </a:r>
            <a:endParaRPr lang="en-GB" sz="6000" b="0" dirty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1" dirty="0" smtClean="0">
                <a:solidFill>
                  <a:schemeClr val="accent2"/>
                </a:solidFill>
              </a:rPr>
              <a:t>Line by line</a:t>
            </a:r>
            <a:endParaRPr lang="en-GB" sz="6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06689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“Hello, WORLD!” program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400" y="2768600"/>
            <a:ext cx="16438563" cy="7519988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2800" b="0" dirty="0" smtClean="0">
                <a:latin typeface="Consolas" panose="020B0609020204030204" pitchFamily="49" charset="0"/>
              </a:rPr>
              <a:t>08/06/2019  </a:t>
            </a:r>
            <a:r>
              <a:rPr lang="en-GB" sz="2800" b="0" dirty="0">
                <a:latin typeface="Consolas" panose="020B0609020204030204" pitchFamily="49" charset="0"/>
              </a:rPr>
              <a:t>15:34    &lt;DIR&gt;          .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2800" b="0" dirty="0">
                <a:latin typeface="Consolas" panose="020B0609020204030204" pitchFamily="49" charset="0"/>
              </a:rPr>
              <a:t>07/06/2019  14:35    &lt;DIR&gt;          ..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2800" b="0" dirty="0">
                <a:latin typeface="Consolas" panose="020B0609020204030204" pitchFamily="49" charset="0"/>
              </a:rPr>
              <a:t>08/06/2019  18:44                45 hello.py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2800" b="0" dirty="0">
                <a:latin typeface="Consolas" panose="020B0609020204030204" pitchFamily="49" charset="0"/>
              </a:rPr>
              <a:t>               1 File(s)             45 bytes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2800" b="0" dirty="0">
                <a:latin typeface="Consolas" panose="020B0609020204030204" pitchFamily="49" charset="0"/>
              </a:rPr>
              <a:t>               2 Dir(s)  365,085,536,256 bytes free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2800" b="0" dirty="0">
              <a:latin typeface="Consolas" panose="020B0609020204030204" pitchFamily="49" charset="0"/>
            </a:endParaRP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2800" b="0" dirty="0" smtClean="0">
                <a:latin typeface="Consolas" panose="020B0609020204030204" pitchFamily="49" charset="0"/>
              </a:rPr>
              <a:t>U</a:t>
            </a:r>
            <a:r>
              <a:rPr lang="en-GB" sz="2800" b="0" dirty="0">
                <a:latin typeface="Consolas" panose="020B0609020204030204" pitchFamily="49" charset="0"/>
              </a:rPr>
              <a:t>:\mypython&gt;python hello.py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2800" b="0" dirty="0">
                <a:latin typeface="Consolas" panose="020B0609020204030204" pitchFamily="49" charset="0"/>
              </a:rPr>
              <a:t>Hello, world!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2800" b="0" dirty="0">
              <a:latin typeface="Consolas" panose="020B0609020204030204" pitchFamily="49" charset="0"/>
            </a:endParaRP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2800" b="0" dirty="0">
                <a:latin typeface="Consolas" panose="020B0609020204030204" pitchFamily="49" charset="0"/>
              </a:rPr>
              <a:t>U:\mypython&gt;</a:t>
            </a:r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1" dirty="0" smtClean="0">
                <a:solidFill>
                  <a:schemeClr val="accent2"/>
                </a:solidFill>
              </a:rPr>
              <a:t>Running a Python script (program) </a:t>
            </a:r>
            <a:endParaRPr lang="en-GB" sz="6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542469"/>
      </p:ext>
    </p:extLst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earnings.potx" id="{AFB086FA-2536-4C02-A482-CB60BBF1F065}" vid="{249B4466-77CA-4EA5-B234-91C64A274C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5465</TotalTime>
  <Words>443</Words>
  <Application>Microsoft Office PowerPoint</Application>
  <PresentationFormat>Custom</PresentationFormat>
  <Paragraphs>80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ＭＳ Ｐゴシック</vt:lpstr>
      <vt:lpstr>Arial</vt:lpstr>
      <vt:lpstr>Arial Black</vt:lpstr>
      <vt:lpstr>Calibri</vt:lpstr>
      <vt:lpstr>Consolas</vt:lpstr>
      <vt:lpstr>Wingdings</vt:lpstr>
      <vt:lpstr>Essential</vt:lpstr>
      <vt:lpstr>PowerPoint Presentation</vt:lpstr>
      <vt:lpstr>The “Hello, WORLD!” program</vt:lpstr>
      <vt:lpstr>The “Hello, WORLD!” program</vt:lpstr>
      <vt:lpstr>The “Hello, WORLD!” program</vt:lpstr>
      <vt:lpstr>The “Hello, WORLD!” program</vt:lpstr>
      <vt:lpstr>The “Hello, WORLD!” program</vt:lpstr>
      <vt:lpstr>The “Hello, WORLD!” program</vt:lpstr>
      <vt:lpstr>The “Hello, WORLD!” program</vt:lpstr>
      <vt:lpstr>The “Hello, WORLD!” program</vt:lpstr>
      <vt:lpstr>The “Hello, WORLD!” program</vt:lpstr>
      <vt:lpstr>The “Hello, WORLD!” program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Annette Allen</dc:creator>
  <cp:lastModifiedBy>Saunby, Michael</cp:lastModifiedBy>
  <cp:revision>225</cp:revision>
  <dcterms:created xsi:type="dcterms:W3CDTF">2017-02-15T20:18:25Z</dcterms:created>
  <dcterms:modified xsi:type="dcterms:W3CDTF">2019-06-23T09:35:01Z</dcterms:modified>
</cp:coreProperties>
</file>