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520" r:id="rId2"/>
    <p:sldId id="547" r:id="rId3"/>
    <p:sldId id="545" r:id="rId4"/>
    <p:sldId id="548" r:id="rId5"/>
    <p:sldId id="549" r:id="rId6"/>
    <p:sldId id="550" r:id="rId7"/>
    <p:sldId id="551" r:id="rId8"/>
    <p:sldId id="552" r:id="rId9"/>
    <p:sldId id="553" r:id="rId10"/>
    <p:sldId id="554" r:id="rId11"/>
    <p:sldId id="546" r:id="rId12"/>
  </p:sldIdLst>
  <p:sldSz cx="18288000" cy="10288588"/>
  <p:notesSz cx="6858000" cy="9144000"/>
  <p:defaultTextStyle>
    <a:defPPr>
      <a:defRPr lang="en-US"/>
    </a:defPPr>
    <a:lvl1pPr algn="l" defTabSz="1631950" rtl="0" fontAlgn="base">
      <a:spcBef>
        <a:spcPct val="0"/>
      </a:spcBef>
      <a:spcAft>
        <a:spcPct val="0"/>
      </a:spcAft>
      <a:defRPr sz="3200" kern="1200">
        <a:solidFill>
          <a:schemeClr val="tx1"/>
        </a:solidFill>
        <a:latin typeface="Arial" charset="0"/>
        <a:ea typeface="+mn-ea"/>
        <a:cs typeface="Arial" charset="0"/>
      </a:defRPr>
    </a:lvl1pPr>
    <a:lvl2pPr marL="815975" indent="-358775" algn="l" defTabSz="1631950" rtl="0" fontAlgn="base">
      <a:spcBef>
        <a:spcPct val="0"/>
      </a:spcBef>
      <a:spcAft>
        <a:spcPct val="0"/>
      </a:spcAft>
      <a:defRPr sz="3200" kern="1200">
        <a:solidFill>
          <a:schemeClr val="tx1"/>
        </a:solidFill>
        <a:latin typeface="Arial" charset="0"/>
        <a:ea typeface="+mn-ea"/>
        <a:cs typeface="Arial" charset="0"/>
      </a:defRPr>
    </a:lvl2pPr>
    <a:lvl3pPr marL="1631950" indent="-717550" algn="l" defTabSz="1631950" rtl="0" fontAlgn="base">
      <a:spcBef>
        <a:spcPct val="0"/>
      </a:spcBef>
      <a:spcAft>
        <a:spcPct val="0"/>
      </a:spcAft>
      <a:defRPr sz="3200" kern="1200">
        <a:solidFill>
          <a:schemeClr val="tx1"/>
        </a:solidFill>
        <a:latin typeface="Arial" charset="0"/>
        <a:ea typeface="+mn-ea"/>
        <a:cs typeface="Arial" charset="0"/>
      </a:defRPr>
    </a:lvl3pPr>
    <a:lvl4pPr marL="2447925" indent="-1076325" algn="l" defTabSz="1631950" rtl="0" fontAlgn="base">
      <a:spcBef>
        <a:spcPct val="0"/>
      </a:spcBef>
      <a:spcAft>
        <a:spcPct val="0"/>
      </a:spcAft>
      <a:defRPr sz="3200" kern="1200">
        <a:solidFill>
          <a:schemeClr val="tx1"/>
        </a:solidFill>
        <a:latin typeface="Arial" charset="0"/>
        <a:ea typeface="+mn-ea"/>
        <a:cs typeface="Arial" charset="0"/>
      </a:defRPr>
    </a:lvl4pPr>
    <a:lvl5pPr marL="3265488" indent="-1436688" algn="l" defTabSz="1631950" rtl="0" fontAlgn="base">
      <a:spcBef>
        <a:spcPct val="0"/>
      </a:spcBef>
      <a:spcAft>
        <a:spcPct val="0"/>
      </a:spcAft>
      <a:defRPr sz="3200" kern="1200">
        <a:solidFill>
          <a:schemeClr val="tx1"/>
        </a:solidFill>
        <a:latin typeface="Arial" charset="0"/>
        <a:ea typeface="+mn-ea"/>
        <a:cs typeface="Arial" charset="0"/>
      </a:defRPr>
    </a:lvl5pPr>
    <a:lvl6pPr marL="2286000" algn="l" defTabSz="914400" rtl="0" eaLnBrk="1" latinLnBrk="0" hangingPunct="1">
      <a:defRPr sz="3200" kern="1200">
        <a:solidFill>
          <a:schemeClr val="tx1"/>
        </a:solidFill>
        <a:latin typeface="Arial" charset="0"/>
        <a:ea typeface="+mn-ea"/>
        <a:cs typeface="Arial" charset="0"/>
      </a:defRPr>
    </a:lvl6pPr>
    <a:lvl7pPr marL="2743200" algn="l" defTabSz="914400" rtl="0" eaLnBrk="1" latinLnBrk="0" hangingPunct="1">
      <a:defRPr sz="3200" kern="1200">
        <a:solidFill>
          <a:schemeClr val="tx1"/>
        </a:solidFill>
        <a:latin typeface="Arial" charset="0"/>
        <a:ea typeface="+mn-ea"/>
        <a:cs typeface="Arial" charset="0"/>
      </a:defRPr>
    </a:lvl7pPr>
    <a:lvl8pPr marL="3200400" algn="l" defTabSz="914400" rtl="0" eaLnBrk="1" latinLnBrk="0" hangingPunct="1">
      <a:defRPr sz="3200" kern="1200">
        <a:solidFill>
          <a:schemeClr val="tx1"/>
        </a:solidFill>
        <a:latin typeface="Arial" charset="0"/>
        <a:ea typeface="+mn-ea"/>
        <a:cs typeface="Arial" charset="0"/>
      </a:defRPr>
    </a:lvl8pPr>
    <a:lvl9pPr marL="3657600" algn="l" defTabSz="914400" rtl="0" eaLnBrk="1" latinLnBrk="0" hangingPunct="1">
      <a:defRPr sz="3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241">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638"/>
    <a:srgbClr val="C4C5C5"/>
    <a:srgbClr val="EBE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92" autoAdjust="0"/>
    <p:restoredTop sz="74270"/>
  </p:normalViewPr>
  <p:slideViewPr>
    <p:cSldViewPr>
      <p:cViewPr varScale="1">
        <p:scale>
          <a:sx n="32" d="100"/>
          <a:sy n="32" d="100"/>
        </p:scale>
        <p:origin x="1640" y="16"/>
      </p:cViewPr>
      <p:guideLst>
        <p:guide orient="horz" pos="3241"/>
        <p:guide pos="576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632936"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632936" fontAlgn="auto">
              <a:spcBef>
                <a:spcPts val="0"/>
              </a:spcBef>
              <a:spcAft>
                <a:spcPts val="0"/>
              </a:spcAft>
              <a:defRPr sz="1200">
                <a:latin typeface="+mn-lt"/>
                <a:cs typeface="+mn-cs"/>
              </a:defRPr>
            </a:lvl1pPr>
          </a:lstStyle>
          <a:p>
            <a:pPr>
              <a:defRPr/>
            </a:pPr>
            <a:fld id="{61AE8068-ED54-41F4-B3BB-DD4A38C91560}" type="datetimeFigureOut">
              <a:rPr lang="en-GB"/>
              <a:pPr>
                <a:defRPr/>
              </a:pPr>
              <a:t>23/06/2019</a:t>
            </a:fld>
            <a:endParaRPr lang="en-GB"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632936"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632936" fontAlgn="auto">
              <a:spcBef>
                <a:spcPts val="0"/>
              </a:spcBef>
              <a:spcAft>
                <a:spcPts val="0"/>
              </a:spcAft>
              <a:defRPr sz="1200">
                <a:latin typeface="+mn-lt"/>
                <a:cs typeface="+mn-cs"/>
              </a:defRPr>
            </a:lvl1pPr>
          </a:lstStyle>
          <a:p>
            <a:pPr>
              <a:defRPr/>
            </a:pPr>
            <a:fld id="{8D0B09EB-DF0E-4CFF-9227-7197BB026F82}"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defTabSz="1631950" rtl="0" eaLnBrk="0" fontAlgn="base" hangingPunct="0">
      <a:spcBef>
        <a:spcPct val="30000"/>
      </a:spcBef>
      <a:spcAft>
        <a:spcPct val="0"/>
      </a:spcAft>
      <a:defRPr sz="2100" kern="1200">
        <a:solidFill>
          <a:schemeClr val="tx1"/>
        </a:solidFill>
        <a:latin typeface="+mn-lt"/>
        <a:ea typeface="+mn-ea"/>
        <a:cs typeface="+mn-cs"/>
      </a:defRPr>
    </a:lvl1pPr>
    <a:lvl2pPr marL="815975" algn="l" defTabSz="1631950" rtl="0" eaLnBrk="0" fontAlgn="base" hangingPunct="0">
      <a:spcBef>
        <a:spcPct val="30000"/>
      </a:spcBef>
      <a:spcAft>
        <a:spcPct val="0"/>
      </a:spcAft>
      <a:defRPr sz="2100" kern="1200">
        <a:solidFill>
          <a:schemeClr val="tx1"/>
        </a:solidFill>
        <a:latin typeface="+mn-lt"/>
        <a:ea typeface="+mn-ea"/>
        <a:cs typeface="+mn-cs"/>
      </a:defRPr>
    </a:lvl2pPr>
    <a:lvl3pPr marL="1631950" algn="l" defTabSz="1631950" rtl="0" eaLnBrk="0" fontAlgn="base" hangingPunct="0">
      <a:spcBef>
        <a:spcPct val="30000"/>
      </a:spcBef>
      <a:spcAft>
        <a:spcPct val="0"/>
      </a:spcAft>
      <a:defRPr sz="2100" kern="1200">
        <a:solidFill>
          <a:schemeClr val="tx1"/>
        </a:solidFill>
        <a:latin typeface="+mn-lt"/>
        <a:ea typeface="+mn-ea"/>
        <a:cs typeface="+mn-cs"/>
      </a:defRPr>
    </a:lvl3pPr>
    <a:lvl4pPr marL="2447925" algn="l" defTabSz="1631950" rtl="0" eaLnBrk="0" fontAlgn="base" hangingPunct="0">
      <a:spcBef>
        <a:spcPct val="30000"/>
      </a:spcBef>
      <a:spcAft>
        <a:spcPct val="0"/>
      </a:spcAft>
      <a:defRPr sz="2100" kern="1200">
        <a:solidFill>
          <a:schemeClr val="tx1"/>
        </a:solidFill>
        <a:latin typeface="+mn-lt"/>
        <a:ea typeface="+mn-ea"/>
        <a:cs typeface="+mn-cs"/>
      </a:defRPr>
    </a:lvl4pPr>
    <a:lvl5pPr marL="3265488" algn="l" defTabSz="1631950" rtl="0" eaLnBrk="0" fontAlgn="base" hangingPunct="0">
      <a:spcBef>
        <a:spcPct val="30000"/>
      </a:spcBef>
      <a:spcAft>
        <a:spcPct val="0"/>
      </a:spcAft>
      <a:defRPr sz="2100" kern="1200">
        <a:solidFill>
          <a:schemeClr val="tx1"/>
        </a:solidFill>
        <a:latin typeface="+mn-lt"/>
        <a:ea typeface="+mn-ea"/>
        <a:cs typeface="+mn-cs"/>
      </a:defRPr>
    </a:lvl5pPr>
    <a:lvl6pPr marL="4082339" algn="l" defTabSz="1632936" rtl="0" eaLnBrk="1" latinLnBrk="0" hangingPunct="1">
      <a:defRPr sz="2143" kern="1200">
        <a:solidFill>
          <a:schemeClr val="tx1"/>
        </a:solidFill>
        <a:latin typeface="+mn-lt"/>
        <a:ea typeface="+mn-ea"/>
        <a:cs typeface="+mn-cs"/>
      </a:defRPr>
    </a:lvl6pPr>
    <a:lvl7pPr marL="4898807" algn="l" defTabSz="1632936" rtl="0" eaLnBrk="1" latinLnBrk="0" hangingPunct="1">
      <a:defRPr sz="2143" kern="1200">
        <a:solidFill>
          <a:schemeClr val="tx1"/>
        </a:solidFill>
        <a:latin typeface="+mn-lt"/>
        <a:ea typeface="+mn-ea"/>
        <a:cs typeface="+mn-cs"/>
      </a:defRPr>
    </a:lvl7pPr>
    <a:lvl8pPr marL="5715274" algn="l" defTabSz="1632936" rtl="0" eaLnBrk="1" latinLnBrk="0" hangingPunct="1">
      <a:defRPr sz="2143" kern="1200">
        <a:solidFill>
          <a:schemeClr val="tx1"/>
        </a:solidFill>
        <a:latin typeface="+mn-lt"/>
        <a:ea typeface="+mn-ea"/>
        <a:cs typeface="+mn-cs"/>
      </a:defRPr>
    </a:lvl8pPr>
    <a:lvl9pPr marL="6531742" algn="l" defTabSz="1632936" rtl="0" eaLnBrk="1" latinLnBrk="0" hangingPunct="1">
      <a:defRPr sz="21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We've seen the </a:t>
            </a:r>
            <a:r>
              <a:rPr lang="en-GB" sz="2400" dirty="0" smtClean="0"/>
              <a:t>for</a:t>
            </a:r>
            <a:r>
              <a:rPr lang="en-GB" sz="2100" b="0" i="0" kern="1200" dirty="0" smtClean="0">
                <a:solidFill>
                  <a:schemeClr val="tx1"/>
                </a:solidFill>
                <a:effectLst/>
                <a:latin typeface="+mn-lt"/>
                <a:ea typeface="+mn-ea"/>
                <a:cs typeface="+mn-cs"/>
              </a:rPr>
              <a:t> loop before, in this example.</a:t>
            </a:r>
          </a:p>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Now it's time to look at loops in general. Loops are blocks of code that repeat a number of times. Where in typical programmer fashion number can mean anything from zero to infinity.</a:t>
            </a:r>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2</a:t>
            </a:fld>
            <a:endParaRPr lang="en-GB" sz="1200">
              <a:latin typeface="+mn-lt"/>
            </a:endParaRPr>
          </a:p>
        </p:txBody>
      </p:sp>
    </p:spTree>
    <p:extLst>
      <p:ext uri="{BB962C8B-B14F-4D97-AF65-F5344CB8AC3E}">
        <p14:creationId xmlns:p14="http://schemas.microsoft.com/office/powerpoint/2010/main" val="346472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First things first, those extremes.</a:t>
            </a:r>
          </a:p>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You're already familiar with </a:t>
            </a:r>
            <a:r>
              <a:rPr lang="en-GB" sz="2100" b="0" i="1" kern="1200" dirty="0" smtClean="0">
                <a:solidFill>
                  <a:schemeClr val="tx1"/>
                </a:solidFill>
                <a:effectLst/>
                <a:latin typeface="+mn-lt"/>
                <a:ea typeface="+mn-ea"/>
                <a:cs typeface="+mn-cs"/>
              </a:rPr>
              <a:t>lists</a:t>
            </a:r>
            <a:r>
              <a:rPr lang="en-GB" sz="2100" b="0" i="0" kern="1200" dirty="0" smtClean="0">
                <a:solidFill>
                  <a:schemeClr val="tx1"/>
                </a:solidFill>
                <a:effectLst/>
                <a:latin typeface="+mn-lt"/>
                <a:ea typeface="+mn-ea"/>
                <a:cs typeface="+mn-cs"/>
              </a:rPr>
              <a:t>, so what happens if we try to perform an operation on every item of a list with no items?</a:t>
            </a:r>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3</a:t>
            </a:fld>
            <a:endParaRPr lang="en-GB"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100" b="0" kern="1200" dirty="0" smtClean="0">
                <a:solidFill>
                  <a:schemeClr val="tx1"/>
                </a:solidFill>
                <a:effectLst/>
                <a:latin typeface="+mn-lt"/>
                <a:ea typeface="+mn-ea"/>
                <a:cs typeface="+mn-cs"/>
              </a:rPr>
              <a:t>This program will run forever, asking for commands and printing them out. Programs with this form are very common, for example web servers work in this way, receiving requests for text, images and so on, and returning the results over the web. Each requests receives an appropriate response, which is sometime just the number 404 (not found).</a:t>
            </a:r>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4</a:t>
            </a:fld>
            <a:endParaRPr lang="en-GB" sz="1200">
              <a:latin typeface="+mn-lt"/>
            </a:endParaRPr>
          </a:p>
        </p:txBody>
      </p:sp>
    </p:spTree>
    <p:extLst>
      <p:ext uri="{BB962C8B-B14F-4D97-AF65-F5344CB8AC3E}">
        <p14:creationId xmlns:p14="http://schemas.microsoft.com/office/powerpoint/2010/main" val="75538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More often we need a loop that doesn't quite run forever. With the for loop we must know from the outset how many iterations there will be, but there can be situations where a program needs to keep doing a particular action until something happens. For this we have the </a:t>
            </a:r>
            <a:r>
              <a:rPr lang="en-GB" sz="2400" dirty="0" smtClean="0"/>
              <a:t>break</a:t>
            </a:r>
            <a:r>
              <a:rPr lang="en-GB" sz="2100" b="0" i="0" kern="1200" dirty="0" smtClean="0">
                <a:solidFill>
                  <a:schemeClr val="tx1"/>
                </a:solidFill>
                <a:effectLst/>
                <a:latin typeface="+mn-lt"/>
                <a:ea typeface="+mn-ea"/>
                <a:cs typeface="+mn-cs"/>
              </a:rPr>
              <a:t> statement.</a:t>
            </a:r>
          </a:p>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In order to use </a:t>
            </a:r>
            <a:r>
              <a:rPr lang="en-GB" sz="2400" dirty="0" smtClean="0"/>
              <a:t>break</a:t>
            </a:r>
            <a:r>
              <a:rPr lang="en-GB" sz="2100" b="0" i="0" kern="1200" dirty="0" smtClean="0">
                <a:solidFill>
                  <a:schemeClr val="tx1"/>
                </a:solidFill>
                <a:effectLst/>
                <a:latin typeface="+mn-lt"/>
                <a:ea typeface="+mn-ea"/>
                <a:cs typeface="+mn-cs"/>
              </a:rPr>
              <a:t> we need to introduce another type of expression, the conditional, </a:t>
            </a:r>
            <a:r>
              <a:rPr lang="en-GB" sz="2400" dirty="0" smtClean="0"/>
              <a:t>if</a:t>
            </a:r>
            <a:r>
              <a:rPr lang="en-GB" sz="2100" b="0" i="0" kern="1200" dirty="0" smtClean="0">
                <a:solidFill>
                  <a:schemeClr val="tx1"/>
                </a:solidFill>
                <a:effectLst/>
                <a:latin typeface="+mn-lt"/>
                <a:ea typeface="+mn-ea"/>
                <a:cs typeface="+mn-cs"/>
              </a:rPr>
              <a:t> statement.</a:t>
            </a:r>
          </a:p>
          <a:p>
            <a:pPr marL="0" marR="0" lvl="0" indent="0" algn="l" defTabSz="1632936" rtl="0" eaLnBrk="1" fontAlgn="auto" latinLnBrk="0" hangingPunct="1">
              <a:lnSpc>
                <a:spcPct val="100000"/>
              </a:lnSpc>
              <a:spcBef>
                <a:spcPts val="0"/>
              </a:spcBef>
              <a:spcAft>
                <a:spcPts val="0"/>
              </a:spcAft>
              <a:buClrTx/>
              <a:buSzTx/>
              <a:buFontTx/>
              <a:buNone/>
              <a:tabLst/>
              <a:defRPr/>
            </a:pPr>
            <a:r>
              <a:rPr lang="en-GB" sz="2100" b="0" kern="1200" dirty="0" smtClean="0">
                <a:solidFill>
                  <a:schemeClr val="tx1"/>
                </a:solidFill>
                <a:effectLst/>
                <a:latin typeface="+mn-lt"/>
                <a:ea typeface="+mn-ea"/>
                <a:cs typeface="+mn-cs"/>
              </a:rPr>
              <a:t>Here we test if the text in the variable command is equal to the literal value "quit".</a:t>
            </a:r>
          </a:p>
          <a:p>
            <a:pPr defTabSz="1632936" eaLnBrk="1" fontAlgn="auto" hangingPunct="1">
              <a:spcBef>
                <a:spcPts val="0"/>
              </a:spcBef>
              <a:spcAft>
                <a:spcPts val="0"/>
              </a:spcAft>
              <a:defRPr/>
            </a:pPr>
            <a:endParaRPr lang="en-GB" sz="2100" b="0" i="0" kern="1200" dirty="0" smtClean="0">
              <a:solidFill>
                <a:schemeClr val="tx1"/>
              </a:solidFill>
              <a:effectLst/>
              <a:latin typeface="+mn-lt"/>
              <a:ea typeface="+mn-ea"/>
              <a:cs typeface="+mn-cs"/>
            </a:endParaRPr>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5</a:t>
            </a:fld>
            <a:endParaRPr lang="en-GB" sz="1200">
              <a:latin typeface="+mn-lt"/>
            </a:endParaRPr>
          </a:p>
        </p:txBody>
      </p:sp>
    </p:spTree>
    <p:extLst>
      <p:ext uri="{BB962C8B-B14F-4D97-AF65-F5344CB8AC3E}">
        <p14:creationId xmlns:p14="http://schemas.microsoft.com/office/powerpoint/2010/main" val="417694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smtClean="0"/>
              <a:t>Here</a:t>
            </a:r>
            <a:r>
              <a:rPr lang="en-GB" sz="2143" baseline="0" dirty="0" smtClean="0"/>
              <a:t> is an example of a typical form of for loop.  The statements in the body of the loop are performed a fixed number of times and a variable, in this example the variable w, is assigned a new value at the start of each trip around the loop.  The number of times around the loop is determined by the number of items in the list.</a:t>
            </a:r>
          </a:p>
          <a:p>
            <a:pPr defTabSz="1632936" eaLnBrk="1" fontAlgn="auto" hangingPunct="1">
              <a:spcBef>
                <a:spcPts val="0"/>
              </a:spcBef>
              <a:spcAft>
                <a:spcPts val="0"/>
              </a:spcAft>
              <a:defRPr/>
            </a:pPr>
            <a:r>
              <a:rPr lang="en-GB" sz="2143" baseline="0" dirty="0" smtClean="0"/>
              <a:t>This doesn’t look quite like the first example of a loop we encountered with Went To Mow A Meadow, so let’s go back to that now and compare them. </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6</a:t>
            </a:fld>
            <a:endParaRPr lang="en-GB" sz="1200">
              <a:latin typeface="+mn-lt"/>
            </a:endParaRPr>
          </a:p>
        </p:txBody>
      </p:sp>
    </p:spTree>
    <p:extLst>
      <p:ext uri="{BB962C8B-B14F-4D97-AF65-F5344CB8AC3E}">
        <p14:creationId xmlns:p14="http://schemas.microsoft.com/office/powerpoint/2010/main" val="246858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We know that range generates a sequence of numbers, so if mowers is 4 we will get the four values 0, 1, 2, 3.</a:t>
            </a:r>
          </a:p>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Counting</a:t>
            </a:r>
            <a:r>
              <a:rPr lang="en-GB" sz="2400" b="0" baseline="0" dirty="0" smtClean="0"/>
              <a:t> from zero is usual in programming, since this is how lists, files, and other sequential data is typically indexed.</a:t>
            </a:r>
            <a:endParaRPr lang="en-GB" sz="2400" b="0" dirty="0" smtClean="0"/>
          </a:p>
          <a:p>
            <a:pPr marL="0" marR="0" lvl="0" indent="0" algn="l" defTabSz="1632936" rtl="0" eaLnBrk="1" fontAlgn="auto" latinLnBrk="0" hangingPunct="1">
              <a:lnSpc>
                <a:spcPct val="100000"/>
              </a:lnSpc>
              <a:spcBef>
                <a:spcPts val="0"/>
              </a:spcBef>
              <a:spcAft>
                <a:spcPts val="0"/>
              </a:spcAft>
              <a:buClrTx/>
              <a:buSzTx/>
              <a:buFontTx/>
              <a:buNone/>
              <a:tabLst/>
              <a:defRPr/>
            </a:pPr>
            <a:endParaRPr lang="en-GB" sz="2400" b="0" dirty="0" smtClean="0"/>
          </a:p>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baseline="0" dirty="0" smtClean="0"/>
              <a:t>If the Mow A Meadow exercise we could have used a list of integers, but for anything but small lists this is </a:t>
            </a:r>
            <a:r>
              <a:rPr lang="en-GB" sz="2400" b="0" baseline="0" smtClean="0"/>
              <a:t>rarely practical.</a:t>
            </a:r>
            <a:endParaRPr lang="en-GB" sz="2400" b="0" baseline="0" dirty="0" smtClean="0"/>
          </a:p>
          <a:p>
            <a:pPr marL="0" marR="0" lvl="0" indent="0" algn="l" defTabSz="1632936" rtl="0" eaLnBrk="1" fontAlgn="auto" latinLnBrk="0" hangingPunct="1">
              <a:lnSpc>
                <a:spcPct val="100000"/>
              </a:lnSpc>
              <a:spcBef>
                <a:spcPts val="0"/>
              </a:spcBef>
              <a:spcAft>
                <a:spcPts val="0"/>
              </a:spcAft>
              <a:buClrTx/>
              <a:buSzTx/>
              <a:buFontTx/>
              <a:buNone/>
              <a:tabLst/>
              <a:defRPr/>
            </a:pPr>
            <a:endParaRPr lang="en-GB" sz="2400" b="0" dirty="0" smtClean="0"/>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7</a:t>
            </a:fld>
            <a:endParaRPr lang="en-GB" sz="1200">
              <a:latin typeface="+mn-lt"/>
            </a:endParaRPr>
          </a:p>
        </p:txBody>
      </p:sp>
    </p:spTree>
    <p:extLst>
      <p:ext uri="{BB962C8B-B14F-4D97-AF65-F5344CB8AC3E}">
        <p14:creationId xmlns:p14="http://schemas.microsoft.com/office/powerpoint/2010/main" val="360168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For the inner loop we can’t use a list of numbers, because the length of the sequence increases</a:t>
            </a:r>
            <a:r>
              <a:rPr lang="en-GB" sz="2400" b="0" baseline="0" dirty="0" smtClean="0"/>
              <a:t> with each iteration of the outer loop.</a:t>
            </a:r>
            <a:endParaRPr lang="en-GB" sz="2400" b="0" dirty="0" smtClean="0"/>
          </a:p>
          <a:p>
            <a:pPr defTabSz="1632936" eaLnBrk="1" fontAlgn="auto" hangingPunct="1">
              <a:spcBef>
                <a:spcPts val="0"/>
              </a:spcBef>
              <a:spcAft>
                <a:spcPts val="0"/>
              </a:spcAft>
              <a:defRPr/>
            </a:pPr>
            <a:r>
              <a:rPr lang="en-GB" sz="2400" b="0" dirty="0" smtClean="0"/>
              <a:t>What we would like is to  count down.</a:t>
            </a:r>
          </a:p>
          <a:p>
            <a:pPr defTabSz="1632936" eaLnBrk="1" fontAlgn="auto" hangingPunct="1">
              <a:spcBef>
                <a:spcPts val="0"/>
              </a:spcBef>
              <a:spcAft>
                <a:spcPts val="0"/>
              </a:spcAft>
              <a:defRPr/>
            </a:pPr>
            <a:r>
              <a:rPr lang="en-GB" sz="2400" b="0" dirty="0" smtClean="0"/>
              <a:t>Range, has other, optional, parameters,</a:t>
            </a:r>
            <a:r>
              <a:rPr lang="en-GB" sz="2400" b="0" baseline="0" dirty="0" smtClean="0"/>
              <a:t> so we can ask it to count down for us.</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8</a:t>
            </a:fld>
            <a:endParaRPr lang="en-GB" sz="1200">
              <a:latin typeface="+mn-lt"/>
            </a:endParaRPr>
          </a:p>
        </p:txBody>
      </p:sp>
    </p:spTree>
    <p:extLst>
      <p:ext uri="{BB962C8B-B14F-4D97-AF65-F5344CB8AC3E}">
        <p14:creationId xmlns:p14="http://schemas.microsoft.com/office/powerpoint/2010/main" val="3545998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smtClean="0"/>
              <a:t>Although </a:t>
            </a:r>
            <a:r>
              <a:rPr lang="en-GB" sz="2143" dirty="0" err="1" smtClean="0"/>
              <a:t>dicts</a:t>
            </a:r>
            <a:r>
              <a:rPr lang="en-GB" sz="2143" dirty="0" smtClean="0"/>
              <a:t> don’t have a natural order it is possible</a:t>
            </a:r>
            <a:r>
              <a:rPr lang="en-GB" sz="2143" baseline="0" dirty="0" smtClean="0"/>
              <a:t> to iterate through the items in a dict.</a:t>
            </a:r>
            <a:r>
              <a:rPr lang="en-GB" sz="2143" dirty="0" smtClean="0"/>
              <a:t> </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9</a:t>
            </a:fld>
            <a:endParaRPr lang="en-GB" sz="1200">
              <a:latin typeface="+mn-lt"/>
            </a:endParaRPr>
          </a:p>
        </p:txBody>
      </p:sp>
    </p:spTree>
    <p:extLst>
      <p:ext uri="{BB962C8B-B14F-4D97-AF65-F5344CB8AC3E}">
        <p14:creationId xmlns:p14="http://schemas.microsoft.com/office/powerpoint/2010/main" val="525525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r>
              <a:rPr lang="en-GB" sz="2100" b="0" kern="1200" dirty="0" smtClean="0">
                <a:solidFill>
                  <a:schemeClr val="tx1"/>
                </a:solidFill>
                <a:effectLst/>
                <a:latin typeface="+mn-lt"/>
                <a:ea typeface="+mn-ea"/>
                <a:cs typeface="+mn-cs"/>
              </a:rPr>
              <a:t>Lists and </a:t>
            </a:r>
            <a:r>
              <a:rPr lang="en-GB" sz="2100" b="0" kern="1200" dirty="0" err="1" smtClean="0">
                <a:solidFill>
                  <a:schemeClr val="tx1"/>
                </a:solidFill>
                <a:effectLst/>
                <a:latin typeface="+mn-lt"/>
                <a:ea typeface="+mn-ea"/>
                <a:cs typeface="+mn-cs"/>
              </a:rPr>
              <a:t>dicts</a:t>
            </a:r>
            <a:r>
              <a:rPr lang="en-GB" sz="2100" b="0" kern="1200" dirty="0" smtClean="0">
                <a:solidFill>
                  <a:schemeClr val="tx1"/>
                </a:solidFill>
                <a:effectLst/>
                <a:latin typeface="+mn-lt"/>
                <a:ea typeface="+mn-ea"/>
                <a:cs typeface="+mn-cs"/>
              </a:rPr>
              <a:t> are not the only types that can be iterated through with a for loop. The characters of a string, the lines of a text file, even the individual frames of a movie, or pixels in a picture can be access using for loops.</a:t>
            </a:r>
            <a:endParaRPr lang="en-GB" sz="2100" b="0" kern="1200" dirty="0">
              <a:solidFill>
                <a:schemeClr val="tx1"/>
              </a:solidFill>
              <a:effectLst/>
              <a:latin typeface="+mn-lt"/>
              <a:ea typeface="+mn-ea"/>
              <a:cs typeface="+mn-cs"/>
            </a:endParaRPr>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10</a:t>
            </a:fld>
            <a:endParaRPr lang="en-GB" sz="1200">
              <a:latin typeface="+mn-lt"/>
            </a:endParaRPr>
          </a:p>
        </p:txBody>
      </p:sp>
    </p:spTree>
    <p:extLst>
      <p:ext uri="{BB962C8B-B14F-4D97-AF65-F5344CB8AC3E}">
        <p14:creationId xmlns:p14="http://schemas.microsoft.com/office/powerpoint/2010/main" val="121392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9112"/>
            <a:ext cx="16438512" cy="1242774"/>
          </a:xfrm>
        </p:spPr>
        <p:txBody>
          <a:bodyPr/>
          <a:lstStyle>
            <a:lvl1pPr>
              <a:defRPr sz="6000"/>
            </a:lvl1pPr>
          </a:lstStyle>
          <a:p>
            <a:r>
              <a:rPr lang="en-US" dirty="0"/>
              <a:t>Click to edit Master title style</a:t>
            </a:r>
          </a:p>
        </p:txBody>
      </p:sp>
      <p:sp>
        <p:nvSpPr>
          <p:cNvPr id="3" name="Content Placeholder 2"/>
          <p:cNvSpPr>
            <a:spLocks noGrp="1"/>
          </p:cNvSpPr>
          <p:nvPr>
            <p:ph idx="1"/>
          </p:nvPr>
        </p:nvSpPr>
        <p:spPr>
          <a:xfrm>
            <a:off x="914400" y="1975942"/>
            <a:ext cx="16438512" cy="7214723"/>
          </a:xfrm>
        </p:spPr>
        <p:txBody>
          <a:bodyPr>
            <a:normAutofit/>
          </a:bodyPr>
          <a:lstStyle>
            <a:lvl1pPr marL="857364" indent="-857364">
              <a:buClr>
                <a:srgbClr val="C00000"/>
              </a:buClr>
              <a:buFont typeface="Wingdings" charset="2"/>
              <a:buChar char="§"/>
              <a:defRPr sz="6000" b="0"/>
            </a:lvl1pPr>
            <a:lvl2pPr marL="1246188" indent="-354013">
              <a:tabLst>
                <a:tab pos="1998663" algn="l"/>
              </a:tabLst>
              <a:defRPr sz="5400"/>
            </a:lvl2pPr>
            <a:lvl3pPr>
              <a:defRPr sz="5400"/>
            </a:lvl3pPr>
            <a:lvl4pPr>
              <a:defRPr sz="5400"/>
            </a:lvl4pPr>
            <a:lvl5pPr>
              <a:defRPr sz="5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p:cNvPr>
          <p:cNvSpPr txBox="1">
            <a:spLocks/>
          </p:cNvSpPr>
          <p:nvPr userDrawn="1"/>
        </p:nvSpPr>
        <p:spPr>
          <a:xfrm>
            <a:off x="914400" y="228600"/>
            <a:ext cx="16438563" cy="1243013"/>
          </a:xfrm>
          <a:prstGeom prst="rect">
            <a:avLst/>
          </a:prstGeom>
        </p:spPr>
        <p:txBody>
          <a:bodyPr anchor="b"/>
          <a:lstStyle>
            <a:lvl1pPr algn="l" defTabSz="1371783" rtl="0" eaLnBrk="1" latinLnBrk="0" hangingPunct="1">
              <a:spcBef>
                <a:spcPct val="0"/>
              </a:spcBef>
              <a:buNone/>
              <a:defRPr sz="6000" kern="1200" cap="all" spc="-90" baseline="0">
                <a:solidFill>
                  <a:schemeClr val="tx2"/>
                </a:solidFill>
                <a:latin typeface="+mj-lt"/>
                <a:ea typeface="+mj-ea"/>
                <a:cs typeface="+mj-cs"/>
              </a:defRPr>
            </a:lvl1pPr>
          </a:lstStyle>
          <a:p>
            <a:pPr fontAlgn="auto">
              <a:spcAft>
                <a:spcPts val="0"/>
              </a:spcAft>
              <a:defRPr/>
            </a:pPr>
            <a:r>
              <a:rPr lang="en-US" dirty="0"/>
              <a:t>Click to edit Master title style</a:t>
            </a:r>
          </a:p>
        </p:txBody>
      </p:sp>
      <p:sp>
        <p:nvSpPr>
          <p:cNvPr id="5" name="Content Placeholder 2">
            <a:extLst/>
          </p:cNvPr>
          <p:cNvSpPr>
            <a:spLocks noGrp="1"/>
          </p:cNvSpPr>
          <p:nvPr>
            <p:ph idx="1"/>
          </p:nvPr>
        </p:nvSpPr>
        <p:spPr>
          <a:xfrm>
            <a:off x="914400" y="1975942"/>
            <a:ext cx="16438512" cy="7214723"/>
          </a:xfrm>
        </p:spPr>
        <p:txBody>
          <a:bodyPr>
            <a:normAutofit/>
          </a:bodyPr>
          <a:lstStyle>
            <a:lvl1pPr marL="0" indent="0">
              <a:buClr>
                <a:srgbClr val="C00000"/>
              </a:buClr>
              <a:buFont typeface="Wingdings" charset="2"/>
              <a:buNone/>
              <a:defRPr sz="6000" b="0"/>
            </a:lvl1pPr>
            <a:lvl2pPr marL="1246188" indent="-354013">
              <a:tabLst>
                <a:tab pos="1998663" algn="l"/>
              </a:tabLst>
              <a:defRPr sz="5400"/>
            </a:lvl2pPr>
            <a:lvl3pPr>
              <a:defRPr sz="5400"/>
            </a:lvl3pPr>
            <a:lvl4pPr>
              <a:defRPr sz="5400"/>
            </a:lvl4pPr>
            <a:lvl5pPr>
              <a:defRPr sz="5400"/>
            </a:lvl5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000"/>
            </a:lvl1pPr>
          </a:lstStyle>
          <a:p>
            <a:r>
              <a:rPr lang="en-US" dirty="0"/>
              <a:t>Click to edit Master title style</a:t>
            </a:r>
          </a:p>
        </p:txBody>
      </p:sp>
      <p:sp>
        <p:nvSpPr>
          <p:cNvPr id="3" name="Content Placeholder 2"/>
          <p:cNvSpPr>
            <a:spLocks noGrp="1"/>
          </p:cNvSpPr>
          <p:nvPr>
            <p:ph sz="half" idx="1"/>
          </p:nvPr>
        </p:nvSpPr>
        <p:spPr>
          <a:xfrm>
            <a:off x="914400" y="2362565"/>
            <a:ext cx="7509520" cy="6789993"/>
          </a:xfrm>
        </p:spPr>
        <p:txBody>
          <a:bodyPr>
            <a:normAutofit/>
          </a:bodyPr>
          <a:lstStyle>
            <a:lvl1pPr>
              <a:defRPr sz="5400"/>
            </a:lvl1pPr>
            <a:lvl2pPr>
              <a:defRPr sz="4800"/>
            </a:lvl2pPr>
            <a:lvl3pPr>
              <a:defRPr sz="4000"/>
            </a:lvl3pPr>
            <a:lvl4pPr>
              <a:defRPr sz="3600"/>
            </a:lvl4pPr>
            <a:lvl5pPr>
              <a:defRPr sz="36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8999984" y="2362565"/>
            <a:ext cx="7764016" cy="6789993"/>
          </a:xfrm>
        </p:spPr>
        <p:txBody>
          <a:bodyPr>
            <a:normAutofit/>
          </a:bodyPr>
          <a:lstStyle>
            <a:lvl1pPr>
              <a:defRPr sz="5400"/>
            </a:lvl1pPr>
            <a:lvl2pPr>
              <a:defRPr sz="4800"/>
            </a:lvl2pPr>
            <a:lvl3pPr>
              <a:defRPr sz="4000"/>
            </a:lvl3pPr>
            <a:lvl4pPr>
              <a:defRPr sz="3600"/>
            </a:lvl4pPr>
            <a:lvl5pPr>
              <a:defRPr sz="36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1">
            <a:extLst/>
          </p:cNvPr>
          <p:cNvSpPr txBox="1">
            <a:spLocks/>
          </p:cNvSpPr>
          <p:nvPr userDrawn="1"/>
        </p:nvSpPr>
        <p:spPr>
          <a:xfrm>
            <a:off x="914400" y="228600"/>
            <a:ext cx="16438563" cy="1243013"/>
          </a:xfrm>
          <a:prstGeom prst="rect">
            <a:avLst/>
          </a:prstGeom>
        </p:spPr>
        <p:txBody>
          <a:bodyPr anchor="b"/>
          <a:lstStyle>
            <a:lvl1pPr algn="l" defTabSz="1371783" rtl="0" eaLnBrk="1" latinLnBrk="0" hangingPunct="1">
              <a:spcBef>
                <a:spcPct val="0"/>
              </a:spcBef>
              <a:buNone/>
              <a:defRPr sz="6000" kern="1200" cap="all" spc="-90" baseline="0">
                <a:solidFill>
                  <a:schemeClr val="tx2"/>
                </a:solidFill>
                <a:latin typeface="+mj-lt"/>
                <a:ea typeface="+mj-ea"/>
                <a:cs typeface="+mj-cs"/>
              </a:defRPr>
            </a:lvl1pPr>
          </a:lstStyle>
          <a:p>
            <a:pPr fontAlgn="auto">
              <a:spcAft>
                <a:spcPts val="0"/>
              </a:spcAft>
              <a:defRPr/>
            </a:pPr>
            <a:r>
              <a:rPr lang="en-US"/>
              <a:t>Click to edit Master title style</a:t>
            </a:r>
            <a:endParaRPr lang="en-US" dirty="0"/>
          </a:p>
        </p:txBody>
      </p:sp>
      <p:sp>
        <p:nvSpPr>
          <p:cNvPr id="3" name="Text Placeholder 2"/>
          <p:cNvSpPr>
            <a:spLocks noGrp="1"/>
          </p:cNvSpPr>
          <p:nvPr>
            <p:ph type="body" idx="1"/>
          </p:nvPr>
        </p:nvSpPr>
        <p:spPr>
          <a:xfrm>
            <a:off x="914400" y="1903934"/>
            <a:ext cx="7941568" cy="1415373"/>
          </a:xfrm>
        </p:spPr>
        <p:txBody>
          <a:bodyPr anchor="b">
            <a:noAutofit/>
          </a:bodyPr>
          <a:lstStyle>
            <a:lvl1pPr marL="0" indent="0">
              <a:buNone/>
              <a:defRPr sz="4400" b="1" cap="none" spc="150" baseline="0">
                <a:solidFill>
                  <a:srgbClr val="FFC000"/>
                </a:solidFill>
                <a:latin typeface="+mn-lt"/>
              </a:defRPr>
            </a:lvl1pPr>
            <a:lvl2pPr marL="685891" indent="0">
              <a:buNone/>
              <a:defRPr sz="3000" b="1"/>
            </a:lvl2pPr>
            <a:lvl3pPr marL="1371783" indent="0">
              <a:buNone/>
              <a:defRPr sz="2700" b="1"/>
            </a:lvl3pPr>
            <a:lvl4pPr marL="2057674" indent="0">
              <a:buNone/>
              <a:defRPr sz="2400" b="1"/>
            </a:lvl4pPr>
            <a:lvl5pPr marL="2743566" indent="0">
              <a:buNone/>
              <a:defRPr sz="2400" b="1"/>
            </a:lvl5pPr>
            <a:lvl6pPr marL="3429457" indent="0">
              <a:buNone/>
              <a:defRPr sz="2400" b="1"/>
            </a:lvl6pPr>
            <a:lvl7pPr marL="4115349" indent="0">
              <a:buNone/>
              <a:defRPr sz="2400" b="1"/>
            </a:lvl7pPr>
            <a:lvl8pPr marL="4801240" indent="0">
              <a:buNone/>
              <a:defRPr sz="2400" b="1"/>
            </a:lvl8pPr>
            <a:lvl9pPr marL="5487132" indent="0">
              <a:buNone/>
              <a:defRPr sz="2400" b="1"/>
            </a:lvl9pPr>
          </a:lstStyle>
          <a:p>
            <a:pPr lvl="0"/>
            <a:r>
              <a:rPr lang="en-US" dirty="0"/>
              <a:t>Click to edit Master text styles</a:t>
            </a:r>
          </a:p>
        </p:txBody>
      </p:sp>
      <p:sp>
        <p:nvSpPr>
          <p:cNvPr id="4" name="Content Placeholder 3"/>
          <p:cNvSpPr>
            <a:spLocks noGrp="1"/>
          </p:cNvSpPr>
          <p:nvPr>
            <p:ph sz="half" idx="2"/>
          </p:nvPr>
        </p:nvSpPr>
        <p:spPr>
          <a:xfrm>
            <a:off x="914400" y="3389572"/>
            <a:ext cx="7941568" cy="5761609"/>
          </a:xfrm>
        </p:spPr>
        <p:txBody>
          <a:bodyPr>
            <a:normAutofit/>
          </a:bodyPr>
          <a:lstStyle>
            <a:lvl1pPr>
              <a:defRPr sz="5400"/>
            </a:lvl1pPr>
            <a:lvl2pPr>
              <a:defRPr sz="4400"/>
            </a:lvl2pPr>
            <a:lvl3pPr>
              <a:defRPr sz="4000"/>
            </a:lvl3pPr>
            <a:lvl4pPr>
              <a:defRPr sz="4000"/>
            </a:lvl4pPr>
            <a:lvl5pPr>
              <a:defRPr sz="40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9288016" y="1903934"/>
            <a:ext cx="7482080" cy="1415373"/>
          </a:xfrm>
        </p:spPr>
        <p:txBody>
          <a:bodyPr anchor="b">
            <a:noAutofit/>
          </a:bodyPr>
          <a:lstStyle>
            <a:lvl1pPr marL="0" indent="0">
              <a:buNone/>
              <a:defRPr lang="en-US" sz="4400" b="1" kern="1200" cap="none" spc="150" baseline="0" dirty="0" smtClean="0">
                <a:solidFill>
                  <a:srgbClr val="FFC000"/>
                </a:solidFill>
                <a:latin typeface="+mn-lt"/>
                <a:ea typeface="+mn-ea"/>
                <a:cs typeface="+mn-cs"/>
              </a:defRPr>
            </a:lvl1pPr>
            <a:lvl2pPr marL="685891" indent="0">
              <a:buNone/>
              <a:defRPr sz="3000" b="1"/>
            </a:lvl2pPr>
            <a:lvl3pPr marL="1371783" indent="0">
              <a:buNone/>
              <a:defRPr sz="2700" b="1"/>
            </a:lvl3pPr>
            <a:lvl4pPr marL="2057674" indent="0">
              <a:buNone/>
              <a:defRPr sz="2400" b="1"/>
            </a:lvl4pPr>
            <a:lvl5pPr marL="2743566" indent="0">
              <a:buNone/>
              <a:defRPr sz="2400" b="1"/>
            </a:lvl5pPr>
            <a:lvl6pPr marL="3429457" indent="0">
              <a:buNone/>
              <a:defRPr sz="2400" b="1"/>
            </a:lvl6pPr>
            <a:lvl7pPr marL="4115349" indent="0">
              <a:buNone/>
              <a:defRPr sz="2400" b="1"/>
            </a:lvl7pPr>
            <a:lvl8pPr marL="4801240" indent="0">
              <a:buNone/>
              <a:defRPr sz="2400" b="1"/>
            </a:lvl8pPr>
            <a:lvl9pPr marL="5487132" indent="0">
              <a:buNone/>
              <a:defRPr sz="2400" b="1"/>
            </a:lvl9pPr>
          </a:lstStyle>
          <a:p>
            <a:pPr lvl="0"/>
            <a:r>
              <a:rPr lang="en-US" dirty="0"/>
              <a:t>Click to edit Master text styles</a:t>
            </a:r>
          </a:p>
        </p:txBody>
      </p:sp>
      <p:sp>
        <p:nvSpPr>
          <p:cNvPr id="6" name="Content Placeholder 5"/>
          <p:cNvSpPr>
            <a:spLocks noGrp="1"/>
          </p:cNvSpPr>
          <p:nvPr>
            <p:ph sz="quarter" idx="4"/>
          </p:nvPr>
        </p:nvSpPr>
        <p:spPr>
          <a:xfrm>
            <a:off x="9288016" y="3389572"/>
            <a:ext cx="7482080" cy="5761609"/>
          </a:xfrm>
        </p:spPr>
        <p:txBody>
          <a:bodyPr>
            <a:normAutofit/>
          </a:bodyPr>
          <a:lstStyle>
            <a:lvl1pPr>
              <a:defRPr sz="5400"/>
            </a:lvl1pPr>
            <a:lvl2pPr>
              <a:defRPr sz="4400"/>
            </a:lvl2pPr>
            <a:lvl3pPr>
              <a:defRPr sz="4000"/>
            </a:lvl3pPr>
            <a:lvl4pPr>
              <a:defRPr sz="4000"/>
            </a:lvl4pPr>
            <a:lvl5pPr>
              <a:defRPr sz="40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9259888"/>
            <a:ext cx="6858000" cy="45720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C448C247-1A76-4D0F-910B-CC669049462D}" type="datetimeFigureOut">
              <a:rPr lang="en-GB"/>
              <a:pPr>
                <a:defRPr/>
              </a:pPr>
              <a:t>23/06/2019</a:t>
            </a:fld>
            <a:endParaRPr lang="en-GB" dirty="0"/>
          </a:p>
        </p:txBody>
      </p:sp>
      <p:sp>
        <p:nvSpPr>
          <p:cNvPr id="3" name="Footer Placeholder 2"/>
          <p:cNvSpPr>
            <a:spLocks noGrp="1"/>
          </p:cNvSpPr>
          <p:nvPr>
            <p:ph type="ftr" sz="quarter" idx="11"/>
          </p:nvPr>
        </p:nvSpPr>
        <p:spPr>
          <a:xfrm>
            <a:off x="914400" y="9740900"/>
            <a:ext cx="6858000" cy="4254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endParaRPr lang="en-GB"/>
          </a:p>
        </p:txBody>
      </p:sp>
      <p:sp>
        <p:nvSpPr>
          <p:cNvPr id="4" name="Slide Number Placeholder 3"/>
          <p:cNvSpPr>
            <a:spLocks noGrp="1"/>
          </p:cNvSpPr>
          <p:nvPr>
            <p:ph type="sldNum" sz="quarter" idx="12"/>
          </p:nvPr>
        </p:nvSpPr>
        <p:spPr>
          <a:xfrm rot="16200000">
            <a:off x="16783844" y="8738394"/>
            <a:ext cx="1973262" cy="730250"/>
          </a:xfrm>
          <a:prstGeom prst="rect">
            <a:avLst/>
          </a:prstGeom>
        </p:spPr>
        <p:txBody>
          <a:bodyPr/>
          <a:lstStyle>
            <a:lvl1pPr defTabSz="1632936" fontAlgn="auto">
              <a:spcBef>
                <a:spcPts val="0"/>
              </a:spcBef>
              <a:spcAft>
                <a:spcPts val="0"/>
              </a:spcAft>
              <a:defRPr sz="3214">
                <a:solidFill>
                  <a:srgbClr val="D1282E"/>
                </a:solidFill>
                <a:latin typeface="+mn-lt"/>
                <a:cs typeface="+mn-cs"/>
              </a:defRPr>
            </a:lvl1pPr>
          </a:lstStyle>
          <a:p>
            <a:pPr>
              <a:defRPr/>
            </a:pPr>
            <a:fld id="{727F4021-0C30-4708-9CB8-CDB858EB287B}"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8"/>
          <p:cNvSpPr/>
          <p:nvPr/>
        </p:nvSpPr>
        <p:spPr>
          <a:xfrm>
            <a:off x="18002250" y="7270750"/>
            <a:ext cx="285750" cy="30178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632936" fontAlgn="auto">
              <a:spcBef>
                <a:spcPts val="0"/>
              </a:spcBef>
              <a:spcAft>
                <a:spcPts val="0"/>
              </a:spcAft>
              <a:defRPr/>
            </a:pPr>
            <a:endParaRPr lang="en-US" sz="4822" dirty="0">
              <a:solidFill>
                <a:srgbClr val="FFFFFF"/>
              </a:solidFill>
            </a:endParaRPr>
          </a:p>
        </p:txBody>
      </p:sp>
      <p:sp>
        <p:nvSpPr>
          <p:cNvPr id="6" name="Rectangle 9"/>
          <p:cNvSpPr/>
          <p:nvPr/>
        </p:nvSpPr>
        <p:spPr>
          <a:xfrm>
            <a:off x="18002250" y="0"/>
            <a:ext cx="285750" cy="7270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632936" fontAlgn="auto">
              <a:spcBef>
                <a:spcPts val="0"/>
              </a:spcBef>
              <a:spcAft>
                <a:spcPts val="0"/>
              </a:spcAft>
              <a:defRPr/>
            </a:pPr>
            <a:endParaRPr lang="en-US" sz="4822" dirty="0">
              <a:solidFill>
                <a:srgbClr val="FFFFFF"/>
              </a:solidFill>
            </a:endParaRPr>
          </a:p>
        </p:txBody>
      </p:sp>
      <p:sp>
        <p:nvSpPr>
          <p:cNvPr id="3" name="Picture Placeholder 2"/>
          <p:cNvSpPr>
            <a:spLocks noGrp="1"/>
          </p:cNvSpPr>
          <p:nvPr>
            <p:ph type="pic" idx="1"/>
          </p:nvPr>
        </p:nvSpPr>
        <p:spPr>
          <a:xfrm>
            <a:off x="-1" y="0"/>
            <a:ext cx="18001754" cy="7270602"/>
          </a:xfrm>
          <a:solidFill>
            <a:schemeClr val="bg1">
              <a:lumMod val="75000"/>
            </a:schemeClr>
          </a:solidFill>
        </p:spPr>
        <p:txBody>
          <a:bodyPr rtlCol="0">
            <a:normAutofit/>
          </a:bodyPr>
          <a:lstStyle>
            <a:lvl1pPr marL="0" indent="0">
              <a:buNone/>
              <a:defRPr sz="4801"/>
            </a:lvl1pPr>
            <a:lvl2pPr marL="685891" indent="0">
              <a:buNone/>
              <a:defRPr sz="4201"/>
            </a:lvl2pPr>
            <a:lvl3pPr marL="1371783" indent="0">
              <a:buNone/>
              <a:defRPr sz="3600"/>
            </a:lvl3pPr>
            <a:lvl4pPr marL="2057674" indent="0">
              <a:buNone/>
              <a:defRPr sz="3000"/>
            </a:lvl4pPr>
            <a:lvl5pPr marL="2743566" indent="0">
              <a:buNone/>
              <a:defRPr sz="3000"/>
            </a:lvl5pPr>
            <a:lvl6pPr marL="3429457" indent="0">
              <a:buNone/>
              <a:defRPr sz="3000"/>
            </a:lvl6pPr>
            <a:lvl7pPr marL="4115349" indent="0">
              <a:buNone/>
              <a:defRPr sz="3000"/>
            </a:lvl7pPr>
            <a:lvl8pPr marL="4801240" indent="0">
              <a:buNone/>
              <a:defRPr sz="3000"/>
            </a:lvl8pPr>
            <a:lvl9pPr marL="5487132" indent="0">
              <a:buNone/>
              <a:defRPr sz="3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4400" y="8573823"/>
            <a:ext cx="16306800" cy="685906"/>
          </a:xfrm>
        </p:spPr>
        <p:txBody>
          <a:bodyPr/>
          <a:lstStyle>
            <a:lvl1pPr marL="0" indent="0">
              <a:buNone/>
              <a:defRPr sz="2400"/>
            </a:lvl1pPr>
            <a:lvl2pPr marL="685891" indent="0">
              <a:buNone/>
              <a:defRPr sz="1800"/>
            </a:lvl2pPr>
            <a:lvl3pPr marL="1371783" indent="0">
              <a:buNone/>
              <a:defRPr sz="1500"/>
            </a:lvl3pPr>
            <a:lvl4pPr marL="2057674" indent="0">
              <a:buNone/>
              <a:defRPr sz="1350"/>
            </a:lvl4pPr>
            <a:lvl5pPr marL="2743566" indent="0">
              <a:buNone/>
              <a:defRPr sz="1350"/>
            </a:lvl5pPr>
            <a:lvl6pPr marL="3429457" indent="0">
              <a:buNone/>
              <a:defRPr sz="1350"/>
            </a:lvl6pPr>
            <a:lvl7pPr marL="4115349" indent="0">
              <a:buNone/>
              <a:defRPr sz="1350"/>
            </a:lvl7pPr>
            <a:lvl8pPr marL="4801240" indent="0">
              <a:buNone/>
              <a:defRPr sz="1350"/>
            </a:lvl8pPr>
            <a:lvl9pPr marL="5487132" indent="0">
              <a:buNone/>
              <a:defRPr sz="1350"/>
            </a:lvl9pPr>
          </a:lstStyle>
          <a:p>
            <a:pPr lvl="0"/>
            <a:r>
              <a:rPr lang="en-US"/>
              <a:t>Click to edit Master text styles</a:t>
            </a:r>
          </a:p>
        </p:txBody>
      </p:sp>
      <p:sp>
        <p:nvSpPr>
          <p:cNvPr id="8" name="Title 7"/>
          <p:cNvSpPr>
            <a:spLocks noGrp="1"/>
          </p:cNvSpPr>
          <p:nvPr>
            <p:ph type="title"/>
          </p:nvPr>
        </p:nvSpPr>
        <p:spPr>
          <a:xfrm>
            <a:off x="914400" y="7430647"/>
            <a:ext cx="16306800" cy="1143176"/>
          </a:xfrm>
        </p:spPr>
        <p:txBody>
          <a:bodyPr anchor="t">
            <a:normAutofit/>
          </a:bodyPr>
          <a:lstStyle>
            <a:lvl1pPr>
              <a:defRPr sz="4801"/>
            </a:lvl1pPr>
          </a:lstStyle>
          <a:p>
            <a:r>
              <a:rPr lang="en-US"/>
              <a:t>Click to edit Master title style</a:t>
            </a:r>
            <a:endParaRPr lang="en-US" dirty="0"/>
          </a:p>
        </p:txBody>
      </p:sp>
      <p:sp>
        <p:nvSpPr>
          <p:cNvPr id="7" name="Date Placeholder 4"/>
          <p:cNvSpPr>
            <a:spLocks noGrp="1"/>
          </p:cNvSpPr>
          <p:nvPr>
            <p:ph type="dt" sz="half" idx="10"/>
          </p:nvPr>
        </p:nvSpPr>
        <p:spPr>
          <a:xfrm>
            <a:off x="914400" y="9259888"/>
            <a:ext cx="6858000" cy="45720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005B02BB-7A84-4C4D-852A-00B9CEACEF17}" type="datetimeFigureOut">
              <a:rPr lang="en-GB"/>
              <a:pPr>
                <a:defRPr/>
              </a:pPr>
              <a:t>23/06/2019</a:t>
            </a:fld>
            <a:endParaRPr lang="en-GB" dirty="0"/>
          </a:p>
        </p:txBody>
      </p:sp>
      <p:sp>
        <p:nvSpPr>
          <p:cNvPr id="9" name="Footer Placeholder 5"/>
          <p:cNvSpPr>
            <a:spLocks noGrp="1"/>
          </p:cNvSpPr>
          <p:nvPr>
            <p:ph type="ftr" sz="quarter" idx="11"/>
          </p:nvPr>
        </p:nvSpPr>
        <p:spPr>
          <a:xfrm>
            <a:off x="914400" y="9740900"/>
            <a:ext cx="6858000" cy="4254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endParaRPr lang="en-GB"/>
          </a:p>
        </p:txBody>
      </p:sp>
      <p:sp>
        <p:nvSpPr>
          <p:cNvPr id="10" name="Slide Number Placeholder 6"/>
          <p:cNvSpPr>
            <a:spLocks noGrp="1"/>
          </p:cNvSpPr>
          <p:nvPr>
            <p:ph type="sldNum" sz="quarter" idx="12"/>
          </p:nvPr>
        </p:nvSpPr>
        <p:spPr>
          <a:xfrm rot="16200000">
            <a:off x="16783844" y="8738394"/>
            <a:ext cx="1973262" cy="7302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6B52F8B6-7CD0-4A27-B153-5FE5DD0870AC}"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541"/>
            <a:ext cx="15544800" cy="1714765"/>
          </a:xfrm>
        </p:spPr>
        <p:txBody>
          <a:bodyPr/>
          <a:lstStyle/>
          <a:p>
            <a:r>
              <a:rPr lang="en-US"/>
              <a:t>Click to edit Master title style</a:t>
            </a:r>
            <a:endParaRPr lang="en-GB"/>
          </a:p>
        </p:txBody>
      </p:sp>
      <p:sp>
        <p:nvSpPr>
          <p:cNvPr id="3" name="Chart Placeholder 2"/>
          <p:cNvSpPr>
            <a:spLocks noGrp="1"/>
          </p:cNvSpPr>
          <p:nvPr>
            <p:ph type="chart" idx="1"/>
          </p:nvPr>
        </p:nvSpPr>
        <p:spPr>
          <a:xfrm>
            <a:off x="1371600" y="2972259"/>
            <a:ext cx="15544800" cy="6173153"/>
          </a:xfrm>
        </p:spPr>
        <p:txBody>
          <a:bodyPr rtlCol="0">
            <a:normAutofit/>
          </a:bodyPr>
          <a:lstStyle/>
          <a:p>
            <a:pPr lvl="0"/>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63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28600"/>
            <a:ext cx="15790863" cy="1316038"/>
          </a:xfrm>
          <a:prstGeom prst="rect">
            <a:avLst/>
          </a:prstGeom>
        </p:spPr>
        <p:txBody>
          <a:bodyPr vert="horz" lIns="91440" tIns="45720" rIns="91440" bIns="45720" rtlCol="0" anchor="b">
            <a:noAutofit/>
          </a:bodyPr>
          <a:lstStyle/>
          <a:p>
            <a:r>
              <a:rPr lang="en-US" dirty="0"/>
              <a:t>Click to edit Master title style</a:t>
            </a:r>
          </a:p>
        </p:txBody>
      </p:sp>
      <p:sp>
        <p:nvSpPr>
          <p:cNvPr id="1027" name="Text Placeholder 2"/>
          <p:cNvSpPr>
            <a:spLocks noGrp="1"/>
          </p:cNvSpPr>
          <p:nvPr>
            <p:ph type="body" idx="1"/>
          </p:nvPr>
        </p:nvSpPr>
        <p:spPr bwMode="auto">
          <a:xfrm>
            <a:off x="914400" y="1903413"/>
            <a:ext cx="15790863" cy="7286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9" r:id="rId2"/>
    <p:sldLayoutId id="2147483666" r:id="rId3"/>
    <p:sldLayoutId id="2147483670" r:id="rId4"/>
    <p:sldLayoutId id="2147483671" r:id="rId5"/>
    <p:sldLayoutId id="2147483672" r:id="rId6"/>
    <p:sldLayoutId id="2147483667" r:id="rId7"/>
    <p:sldLayoutId id="2147483668" r:id="rId8"/>
  </p:sldLayoutIdLst>
  <p:txStyles>
    <p:titleStyle>
      <a:lvl1pPr algn="l" defTabSz="1371600" rtl="0" eaLnBrk="0" fontAlgn="base" hangingPunct="0">
        <a:spcBef>
          <a:spcPct val="0"/>
        </a:spcBef>
        <a:spcAft>
          <a:spcPct val="0"/>
        </a:spcAft>
        <a:defRPr sz="6000" kern="1200" cap="all" spc="-90">
          <a:solidFill>
            <a:schemeClr val="tx2"/>
          </a:solidFill>
          <a:latin typeface="+mj-lt"/>
          <a:ea typeface="+mj-ea"/>
          <a:cs typeface="+mj-cs"/>
        </a:defRPr>
      </a:lvl1pPr>
      <a:lvl2pPr algn="l" defTabSz="1371600" rtl="0" eaLnBrk="0" fontAlgn="base" hangingPunct="0">
        <a:spcBef>
          <a:spcPct val="0"/>
        </a:spcBef>
        <a:spcAft>
          <a:spcPct val="0"/>
        </a:spcAft>
        <a:defRPr sz="6000">
          <a:solidFill>
            <a:schemeClr val="tx2"/>
          </a:solidFill>
          <a:latin typeface="Arial Black" pitchFamily="34" charset="0"/>
        </a:defRPr>
      </a:lvl2pPr>
      <a:lvl3pPr algn="l" defTabSz="1371600" rtl="0" eaLnBrk="0" fontAlgn="base" hangingPunct="0">
        <a:spcBef>
          <a:spcPct val="0"/>
        </a:spcBef>
        <a:spcAft>
          <a:spcPct val="0"/>
        </a:spcAft>
        <a:defRPr sz="6000">
          <a:solidFill>
            <a:schemeClr val="tx2"/>
          </a:solidFill>
          <a:latin typeface="Arial Black" pitchFamily="34" charset="0"/>
        </a:defRPr>
      </a:lvl3pPr>
      <a:lvl4pPr algn="l" defTabSz="1371600" rtl="0" eaLnBrk="0" fontAlgn="base" hangingPunct="0">
        <a:spcBef>
          <a:spcPct val="0"/>
        </a:spcBef>
        <a:spcAft>
          <a:spcPct val="0"/>
        </a:spcAft>
        <a:defRPr sz="6000">
          <a:solidFill>
            <a:schemeClr val="tx2"/>
          </a:solidFill>
          <a:latin typeface="Arial Black" pitchFamily="34" charset="0"/>
        </a:defRPr>
      </a:lvl4pPr>
      <a:lvl5pPr algn="l" defTabSz="1371600" rtl="0" eaLnBrk="0" fontAlgn="base" hangingPunct="0">
        <a:spcBef>
          <a:spcPct val="0"/>
        </a:spcBef>
        <a:spcAft>
          <a:spcPct val="0"/>
        </a:spcAft>
        <a:defRPr sz="6000">
          <a:solidFill>
            <a:schemeClr val="tx2"/>
          </a:solidFill>
          <a:latin typeface="Arial Black" pitchFamily="34" charset="0"/>
        </a:defRPr>
      </a:lvl5pPr>
      <a:lvl6pPr marL="457200" algn="l" defTabSz="1371600" rtl="0" fontAlgn="base">
        <a:spcBef>
          <a:spcPct val="0"/>
        </a:spcBef>
        <a:spcAft>
          <a:spcPct val="0"/>
        </a:spcAft>
        <a:defRPr sz="6000">
          <a:solidFill>
            <a:schemeClr val="tx2"/>
          </a:solidFill>
          <a:latin typeface="Arial Black" pitchFamily="34" charset="0"/>
        </a:defRPr>
      </a:lvl6pPr>
      <a:lvl7pPr marL="914400" algn="l" defTabSz="1371600" rtl="0" fontAlgn="base">
        <a:spcBef>
          <a:spcPct val="0"/>
        </a:spcBef>
        <a:spcAft>
          <a:spcPct val="0"/>
        </a:spcAft>
        <a:defRPr sz="6000">
          <a:solidFill>
            <a:schemeClr val="tx2"/>
          </a:solidFill>
          <a:latin typeface="Arial Black" pitchFamily="34" charset="0"/>
        </a:defRPr>
      </a:lvl7pPr>
      <a:lvl8pPr marL="1371600" algn="l" defTabSz="1371600" rtl="0" fontAlgn="base">
        <a:spcBef>
          <a:spcPct val="0"/>
        </a:spcBef>
        <a:spcAft>
          <a:spcPct val="0"/>
        </a:spcAft>
        <a:defRPr sz="6000">
          <a:solidFill>
            <a:schemeClr val="tx2"/>
          </a:solidFill>
          <a:latin typeface="Arial Black" pitchFamily="34" charset="0"/>
        </a:defRPr>
      </a:lvl8pPr>
      <a:lvl9pPr marL="1828800" algn="l" defTabSz="1371600" rtl="0" fontAlgn="base">
        <a:spcBef>
          <a:spcPct val="0"/>
        </a:spcBef>
        <a:spcAft>
          <a:spcPct val="0"/>
        </a:spcAft>
        <a:defRPr sz="6000">
          <a:solidFill>
            <a:schemeClr val="tx2"/>
          </a:solidFill>
          <a:latin typeface="Arial Black" pitchFamily="34" charset="0"/>
        </a:defRPr>
      </a:lvl9pPr>
    </p:titleStyle>
    <p:body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371783" rtl="0" eaLnBrk="1" latinLnBrk="0" hangingPunct="1">
        <a:defRPr sz="2700" kern="1200">
          <a:solidFill>
            <a:schemeClr val="tx1"/>
          </a:solidFill>
          <a:latin typeface="+mn-lt"/>
          <a:ea typeface="+mn-ea"/>
          <a:cs typeface="+mn-cs"/>
        </a:defRPr>
      </a:lvl1pPr>
      <a:lvl2pPr marL="685891" algn="l" defTabSz="1371783" rtl="0" eaLnBrk="1" latinLnBrk="0" hangingPunct="1">
        <a:defRPr sz="2700" kern="1200">
          <a:solidFill>
            <a:schemeClr val="tx1"/>
          </a:solidFill>
          <a:latin typeface="+mn-lt"/>
          <a:ea typeface="+mn-ea"/>
          <a:cs typeface="+mn-cs"/>
        </a:defRPr>
      </a:lvl2pPr>
      <a:lvl3pPr marL="1371783" algn="l" defTabSz="1371783" rtl="0" eaLnBrk="1" latinLnBrk="0" hangingPunct="1">
        <a:defRPr sz="2700" kern="1200">
          <a:solidFill>
            <a:schemeClr val="tx1"/>
          </a:solidFill>
          <a:latin typeface="+mn-lt"/>
          <a:ea typeface="+mn-ea"/>
          <a:cs typeface="+mn-cs"/>
        </a:defRPr>
      </a:lvl3pPr>
      <a:lvl4pPr marL="2057674" algn="l" defTabSz="1371783" rtl="0" eaLnBrk="1" latinLnBrk="0" hangingPunct="1">
        <a:defRPr sz="2700" kern="1200">
          <a:solidFill>
            <a:schemeClr val="tx1"/>
          </a:solidFill>
          <a:latin typeface="+mn-lt"/>
          <a:ea typeface="+mn-ea"/>
          <a:cs typeface="+mn-cs"/>
        </a:defRPr>
      </a:lvl4pPr>
      <a:lvl5pPr marL="2743566" algn="l" defTabSz="1371783" rtl="0" eaLnBrk="1" latinLnBrk="0" hangingPunct="1">
        <a:defRPr sz="2700" kern="1200">
          <a:solidFill>
            <a:schemeClr val="tx1"/>
          </a:solidFill>
          <a:latin typeface="+mn-lt"/>
          <a:ea typeface="+mn-ea"/>
          <a:cs typeface="+mn-cs"/>
        </a:defRPr>
      </a:lvl5pPr>
      <a:lvl6pPr marL="3429457" algn="l" defTabSz="1371783" rtl="0" eaLnBrk="1" latinLnBrk="0" hangingPunct="1">
        <a:defRPr sz="2700" kern="1200">
          <a:solidFill>
            <a:schemeClr val="tx1"/>
          </a:solidFill>
          <a:latin typeface="+mn-lt"/>
          <a:ea typeface="+mn-ea"/>
          <a:cs typeface="+mn-cs"/>
        </a:defRPr>
      </a:lvl6pPr>
      <a:lvl7pPr marL="4115349" algn="l" defTabSz="1371783" rtl="0" eaLnBrk="1" latinLnBrk="0" hangingPunct="1">
        <a:defRPr sz="2700" kern="1200">
          <a:solidFill>
            <a:schemeClr val="tx1"/>
          </a:solidFill>
          <a:latin typeface="+mn-lt"/>
          <a:ea typeface="+mn-ea"/>
          <a:cs typeface="+mn-cs"/>
        </a:defRPr>
      </a:lvl7pPr>
      <a:lvl8pPr marL="4801240" algn="l" defTabSz="1371783" rtl="0" eaLnBrk="1" latinLnBrk="0" hangingPunct="1">
        <a:defRPr sz="2700" kern="1200">
          <a:solidFill>
            <a:schemeClr val="tx1"/>
          </a:solidFill>
          <a:latin typeface="+mn-lt"/>
          <a:ea typeface="+mn-ea"/>
          <a:cs typeface="+mn-cs"/>
        </a:defRPr>
      </a:lvl8pPr>
      <a:lvl9pPr marL="5487132" algn="l" defTabSz="1371783"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2015 CAMS 055 Corporate PowerPoint widescreen3.jpg"/>
          <p:cNvPicPr>
            <a:picLocks/>
          </p:cNvPicPr>
          <p:nvPr/>
        </p:nvPicPr>
        <p:blipFill>
          <a:blip r:embed="rId2"/>
          <a:srcRect/>
          <a:stretch>
            <a:fillRect/>
          </a:stretch>
        </p:blipFill>
        <p:spPr bwMode="auto">
          <a:xfrm>
            <a:off x="0" y="0"/>
            <a:ext cx="18432463" cy="10369550"/>
          </a:xfrm>
          <a:prstGeom prst="rect">
            <a:avLst/>
          </a:prstGeom>
          <a:noFill/>
          <a:ln w="9525">
            <a:noFill/>
            <a:miter lim="800000"/>
            <a:headEnd/>
            <a:tailEnd/>
          </a:ln>
        </p:spPr>
      </p:pic>
      <p:sp>
        <p:nvSpPr>
          <p:cNvPr id="11266" name="Text Box 3"/>
          <p:cNvSpPr txBox="1">
            <a:spLocks noChangeArrowheads="1"/>
          </p:cNvSpPr>
          <p:nvPr/>
        </p:nvSpPr>
        <p:spPr bwMode="auto">
          <a:xfrm>
            <a:off x="1041400" y="3721100"/>
            <a:ext cx="13287375" cy="914400"/>
          </a:xfrm>
          <a:prstGeom prst="rect">
            <a:avLst/>
          </a:prstGeom>
          <a:noFill/>
          <a:ln w="9525">
            <a:noFill/>
            <a:miter lim="800000"/>
            <a:headEnd/>
            <a:tailEnd/>
          </a:ln>
        </p:spPr>
        <p:txBody>
          <a:bodyPr>
            <a:spAutoFit/>
          </a:bodyPr>
          <a:lstStyle/>
          <a:p>
            <a:pPr>
              <a:spcBef>
                <a:spcPct val="50000"/>
              </a:spcBef>
            </a:pPr>
            <a:r>
              <a:rPr lang="en-US" sz="5400" b="1" dirty="0" smtClean="0">
                <a:solidFill>
                  <a:schemeClr val="bg1"/>
                </a:solidFill>
                <a:ea typeface="ＭＳ Ｐゴシック" pitchFamily="34" charset="-128"/>
              </a:rPr>
              <a:t>Python programming</a:t>
            </a:r>
            <a:endParaRPr lang="en-US" sz="5400" b="1" dirty="0">
              <a:solidFill>
                <a:schemeClr val="bg1"/>
              </a:solidFill>
              <a:latin typeface="Calibri" pitchFamily="34" charset="0"/>
              <a:ea typeface="ＭＳ Ｐゴシック" pitchFamily="34" charset="-128"/>
            </a:endParaRPr>
          </a:p>
        </p:txBody>
      </p:sp>
      <p:sp>
        <p:nvSpPr>
          <p:cNvPr id="11267" name="Text Box 8"/>
          <p:cNvSpPr txBox="1">
            <a:spLocks noChangeArrowheads="1"/>
          </p:cNvSpPr>
          <p:nvPr/>
        </p:nvSpPr>
        <p:spPr bwMode="auto">
          <a:xfrm>
            <a:off x="1079500" y="4640263"/>
            <a:ext cx="13250863" cy="830164"/>
          </a:xfrm>
          <a:prstGeom prst="rect">
            <a:avLst/>
          </a:prstGeom>
          <a:noFill/>
          <a:ln w="9525">
            <a:noFill/>
            <a:miter lim="800000"/>
            <a:headEnd/>
            <a:tailEnd/>
          </a:ln>
        </p:spPr>
        <p:txBody>
          <a:bodyPr>
            <a:spAutoFit/>
          </a:bodyPr>
          <a:lstStyle/>
          <a:p>
            <a:pPr>
              <a:lnSpc>
                <a:spcPct val="120000"/>
              </a:lnSpc>
              <a:spcBef>
                <a:spcPct val="50000"/>
              </a:spcBef>
            </a:pPr>
            <a:r>
              <a:rPr lang="en-US" altLang="en-US" sz="4400" dirty="0" smtClean="0">
                <a:solidFill>
                  <a:srgbClr val="FFFFFF"/>
                </a:solidFill>
                <a:ea typeface="ＭＳ Ｐゴシック" pitchFamily="34" charset="-128"/>
              </a:rPr>
              <a:t>Loops</a:t>
            </a:r>
            <a:endParaRPr lang="en-US" altLang="en-US" sz="4400" dirty="0">
              <a:solidFill>
                <a:srgbClr val="FFFFFF"/>
              </a:solidFill>
              <a:ea typeface="ＭＳ Ｐゴシック" pitchFamily="34" charset="-128"/>
            </a:endParaRPr>
          </a:p>
        </p:txBody>
      </p:sp>
      <p:pic>
        <p:nvPicPr>
          <p:cNvPr id="5" name="Picture 4">
            <a:extLst>
              <a:ext uri="{FF2B5EF4-FFF2-40B4-BE49-F238E27FC236}">
                <a16:creationId xmlns:a16="http://schemas.microsoft.com/office/drawing/2014/main" id="{AFEEE9C9-9F20-40A4-82FF-FD346024E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32" y="8800725"/>
            <a:ext cx="3667295" cy="950076"/>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Other </a:t>
            </a:r>
            <a:r>
              <a:rPr lang="en-US" sz="6000" b="1" dirty="0" err="1" smtClean="0">
                <a:solidFill>
                  <a:schemeClr val="accent2"/>
                </a:solidFill>
              </a:rPr>
              <a:t>iterables</a:t>
            </a:r>
            <a:endParaRPr lang="en-GB" sz="6000" b="1" dirty="0">
              <a:solidFill>
                <a:schemeClr val="accent2"/>
              </a:solidFill>
            </a:endParaRPr>
          </a:p>
        </p:txBody>
      </p:sp>
      <p:sp>
        <p:nvSpPr>
          <p:cNvPr id="5" name="Content Placeholder 4"/>
          <p:cNvSpPr txBox="1">
            <a:spLocks/>
          </p:cNvSpPr>
          <p:nvPr/>
        </p:nvSpPr>
        <p:spPr bwMode="auto">
          <a:xfrm>
            <a:off x="934684" y="2771726"/>
            <a:ext cx="16438563" cy="6981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857250" indent="-857250">
              <a:buFont typeface="Arial" panose="020B0604020202020204" pitchFamily="34" charset="0"/>
              <a:buChar char="•"/>
            </a:pPr>
            <a:r>
              <a:rPr lang="en-GB" b="0" dirty="0" smtClean="0"/>
              <a:t>characters </a:t>
            </a:r>
            <a:r>
              <a:rPr lang="en-GB" b="0" dirty="0"/>
              <a:t>of a </a:t>
            </a:r>
            <a:r>
              <a:rPr lang="en-GB" b="0" dirty="0" smtClean="0"/>
              <a:t>string</a:t>
            </a:r>
          </a:p>
          <a:p>
            <a:pPr marL="857250" indent="-857250">
              <a:buFont typeface="Arial" panose="020B0604020202020204" pitchFamily="34" charset="0"/>
              <a:buChar char="•"/>
            </a:pPr>
            <a:r>
              <a:rPr lang="en-GB" b="0" dirty="0" smtClean="0"/>
              <a:t>lines </a:t>
            </a:r>
            <a:r>
              <a:rPr lang="en-GB" b="0" dirty="0"/>
              <a:t>of a text </a:t>
            </a:r>
            <a:r>
              <a:rPr lang="en-GB" b="0" dirty="0" smtClean="0"/>
              <a:t>file</a:t>
            </a:r>
          </a:p>
          <a:p>
            <a:pPr marL="857250" indent="-857250">
              <a:buFont typeface="Arial" panose="020B0604020202020204" pitchFamily="34" charset="0"/>
              <a:buChar char="•"/>
            </a:pPr>
            <a:r>
              <a:rPr lang="en-GB" b="0" dirty="0" smtClean="0"/>
              <a:t>individual </a:t>
            </a:r>
            <a:r>
              <a:rPr lang="en-GB" b="0" dirty="0"/>
              <a:t>frames of a </a:t>
            </a:r>
            <a:r>
              <a:rPr lang="en-GB" b="0" dirty="0" smtClean="0"/>
              <a:t>movie</a:t>
            </a:r>
          </a:p>
          <a:p>
            <a:pPr marL="857250" indent="-857250">
              <a:buFont typeface="Arial" panose="020B0604020202020204" pitchFamily="34" charset="0"/>
              <a:buChar char="•"/>
            </a:pPr>
            <a:r>
              <a:rPr lang="en-GB" b="0" dirty="0" smtClean="0"/>
              <a:t>pixels </a:t>
            </a:r>
            <a:r>
              <a:rPr lang="en-GB" b="0" dirty="0"/>
              <a:t>in a </a:t>
            </a:r>
            <a:r>
              <a:rPr lang="en-GB" b="0" dirty="0" smtClean="0"/>
              <a:t>picture</a:t>
            </a:r>
          </a:p>
          <a:p>
            <a:pPr marL="857250" indent="-857250">
              <a:buFont typeface="Arial" panose="020B0604020202020204" pitchFamily="34" charset="0"/>
              <a:buChar char="•"/>
            </a:pPr>
            <a:r>
              <a:rPr lang="en-GB" b="0" dirty="0"/>
              <a:t>a</a:t>
            </a:r>
            <a:r>
              <a:rPr lang="en-GB" b="0" dirty="0" smtClean="0"/>
              <a:t>nd more…</a:t>
            </a:r>
            <a:endParaRPr lang="en-GB" b="0" dirty="0"/>
          </a:p>
        </p:txBody>
      </p:sp>
    </p:spTree>
    <p:extLst>
      <p:ext uri="{BB962C8B-B14F-4D97-AF65-F5344CB8AC3E}">
        <p14:creationId xmlns:p14="http://schemas.microsoft.com/office/powerpoint/2010/main" val="189256295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2015 CAMS 055 Corporate PowerPoint widescreen3.jpg"/>
          <p:cNvPicPr>
            <a:picLocks/>
          </p:cNvPicPr>
          <p:nvPr/>
        </p:nvPicPr>
        <p:blipFill>
          <a:blip r:embed="rId2"/>
          <a:srcRect/>
          <a:stretch>
            <a:fillRect/>
          </a:stretch>
        </p:blipFill>
        <p:spPr bwMode="auto">
          <a:xfrm>
            <a:off x="0" y="0"/>
            <a:ext cx="18432463" cy="10369550"/>
          </a:xfrm>
          <a:prstGeom prst="rect">
            <a:avLst/>
          </a:prstGeom>
          <a:noFill/>
          <a:ln w="9525">
            <a:noFill/>
            <a:miter lim="800000"/>
            <a:headEnd/>
            <a:tailEnd/>
          </a:ln>
        </p:spPr>
      </p:pic>
      <p:pic>
        <p:nvPicPr>
          <p:cNvPr id="5" name="Picture 4">
            <a:extLst>
              <a:ext uri="{FF2B5EF4-FFF2-40B4-BE49-F238E27FC236}">
                <a16:creationId xmlns:a16="http://schemas.microsoft.com/office/drawing/2014/main" id="{AFEEE9C9-9F20-40A4-82FF-FD346024E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32" y="8800725"/>
            <a:ext cx="3667295" cy="950076"/>
          </a:xfrm>
          <a:prstGeom prst="rect">
            <a:avLst/>
          </a:prstGeom>
        </p:spPr>
      </p:pic>
    </p:spTree>
    <p:extLst>
      <p:ext uri="{BB962C8B-B14F-4D97-AF65-F5344CB8AC3E}">
        <p14:creationId xmlns:p14="http://schemas.microsoft.com/office/powerpoint/2010/main" val="413869777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37523" y="1849626"/>
            <a:ext cx="16438563" cy="1387475"/>
          </a:xfrm>
        </p:spPr>
        <p:txBody>
          <a:bodyPr/>
          <a:lstStyle/>
          <a:p>
            <a:pPr marL="0" indent="0" eaLnBrk="1" hangingPunct="1">
              <a:buClr>
                <a:srgbClr val="C00000"/>
              </a:buClr>
              <a:buFont typeface="Wingdings" pitchFamily="2" charset="2"/>
              <a:buNone/>
            </a:pPr>
            <a:r>
              <a:rPr lang="en-GB" sz="6000" b="0" dirty="0"/>
              <a:t>We've seen the</a:t>
            </a:r>
            <a:r>
              <a:rPr lang="en-GB" sz="6000" b="0" dirty="0">
                <a:latin typeface="Consolas" panose="020B0609020204030204" pitchFamily="49" charset="0"/>
              </a:rPr>
              <a:t> for </a:t>
            </a:r>
            <a:r>
              <a:rPr lang="en-GB" sz="6000" b="0" dirty="0"/>
              <a:t>loop before</a:t>
            </a:r>
            <a:endParaRPr lang="en-GB" sz="6000" b="0" dirty="0" smtClean="0"/>
          </a:p>
        </p:txBody>
      </p:sp>
      <p:sp>
        <p:nvSpPr>
          <p:cNvPr id="3" name="Rectangle 1"/>
          <p:cNvSpPr>
            <a:spLocks noChangeArrowheads="1"/>
          </p:cNvSpPr>
          <p:nvPr/>
        </p:nvSpPr>
        <p:spPr bwMode="auto">
          <a:xfrm>
            <a:off x="0" y="0"/>
            <a:ext cx="18288000" cy="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D4D4D4"/>
                </a:solidFill>
                <a:effectLst/>
                <a:latin typeface="-apple-system"/>
              </a:rPr>
              <a:t>We've seen the </a:t>
            </a:r>
            <a:r>
              <a:rPr kumimoji="0" lang="en-US" altLang="en-US" sz="1000" b="0" i="0" u="none" strike="noStrike" cap="none" normalizeH="0" baseline="0" smtClean="0">
                <a:ln>
                  <a:noFill/>
                </a:ln>
                <a:solidFill>
                  <a:schemeClr val="tx1"/>
                </a:solidFill>
                <a:effectLst/>
                <a:latin typeface="Menlo"/>
              </a:rPr>
              <a:t>for</a:t>
            </a:r>
            <a:r>
              <a:rPr kumimoji="0" lang="en-US" altLang="en-US" sz="1000" b="0" i="0" u="none" strike="noStrike" cap="none" normalizeH="0" baseline="0" smtClean="0">
                <a:ln>
                  <a:noFill/>
                </a:ln>
                <a:solidFill>
                  <a:srgbClr val="D4D4D4"/>
                </a:solidFill>
                <a:effectLst/>
                <a:latin typeface="-apple-system"/>
              </a:rPr>
              <a:t> loop before</a:t>
            </a:r>
            <a:r>
              <a:rPr kumimoji="0" lang="en-US" altLang="en-US" sz="1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Content Placeholder 4"/>
          <p:cNvSpPr txBox="1">
            <a:spLocks/>
          </p:cNvSpPr>
          <p:nvPr/>
        </p:nvSpPr>
        <p:spPr bwMode="auto">
          <a:xfrm>
            <a:off x="965200" y="2768031"/>
            <a:ext cx="16438563" cy="7056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m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range(mowers):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print(m+</a:t>
            </a:r>
            <a:r>
              <a:rPr lang="en-GB" sz="4400" b="0" dirty="0" smtClean="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"men went to mow"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"went to mow a meadow"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	for</a:t>
            </a:r>
            <a:r>
              <a:rPr lang="en-GB" sz="4400" b="0" dirty="0" smtClean="0">
                <a:solidFill>
                  <a:srgbClr val="D4D4D4"/>
                </a:solidFill>
                <a:latin typeface="Consolas" panose="020B0609020204030204" pitchFamily="49" charset="0"/>
              </a:rPr>
              <a:t> </a:t>
            </a:r>
            <a:r>
              <a:rPr lang="en-GB" sz="4400" b="0" dirty="0">
                <a:solidFill>
                  <a:srgbClr val="D4D4D4"/>
                </a:solidFill>
                <a:latin typeface="Consolas" panose="020B0609020204030204" pitchFamily="49" charset="0"/>
              </a:rPr>
              <a:t>n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range(m+</a:t>
            </a:r>
            <a:r>
              <a:rPr lang="en-GB" sz="4400" b="0" dirty="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((m+</a:t>
            </a:r>
            <a:r>
              <a:rPr lang="en-GB" sz="4400" b="0" dirty="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)-n, </a:t>
            </a:r>
            <a:r>
              <a:rPr lang="en-GB" sz="4400" b="0" dirty="0">
                <a:solidFill>
                  <a:srgbClr val="D69D85"/>
                </a:solidFill>
                <a:latin typeface="Consolas" panose="020B0609020204030204" pitchFamily="49" charset="0"/>
              </a:rPr>
              <a:t>"men, "</a:t>
            </a:r>
            <a:r>
              <a:rPr lang="en-GB" sz="4400" b="0" dirty="0">
                <a:solidFill>
                  <a:srgbClr val="D4D4D4"/>
                </a:solidFill>
                <a:latin typeface="Consolas" panose="020B0609020204030204" pitchFamily="49" charset="0"/>
              </a:rPr>
              <a:t>, end=</a:t>
            </a:r>
            <a:r>
              <a:rPr lang="en-GB" sz="4400" b="0" dirty="0">
                <a:solidFill>
                  <a:srgbClr val="D69D85"/>
                </a:solidFill>
                <a:latin typeface="Consolas" panose="020B0609020204030204" pitchFamily="49" charset="0"/>
              </a:rPr>
              <a:t>""</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"and his dog"</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"went to mow a meadow"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a:t>
            </a:r>
            <a:r>
              <a:rPr lang="en-GB" sz="4400" b="0" dirty="0">
                <a:solidFill>
                  <a:srgbClr val="D4D4D4"/>
                </a:solidFill>
                <a:latin typeface="Consolas" panose="020B0609020204030204" pitchFamily="49" charset="0"/>
              </a:rPr>
              <a:t>)</a:t>
            </a:r>
            <a:endParaRPr lang="en-GB" sz="4400" b="0" dirty="0" smtClean="0">
              <a:latin typeface="Consolas" panose="020B0609020204030204" pitchFamily="49" charset="0"/>
            </a:endParaRPr>
          </a:p>
        </p:txBody>
      </p:sp>
    </p:spTree>
    <p:extLst>
      <p:ext uri="{BB962C8B-B14F-4D97-AF65-F5344CB8AC3E}">
        <p14:creationId xmlns:p14="http://schemas.microsoft.com/office/powerpoint/2010/main" val="39448357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4391918"/>
          </a:xfrm>
        </p:spPr>
        <p:txBody>
          <a:bodyPr/>
          <a:lstStyle/>
          <a:p>
            <a:pPr marL="0" indent="0" eaLnBrk="1" hangingPunct="1">
              <a:buClr>
                <a:srgbClr val="C00000"/>
              </a:buClr>
              <a:buFont typeface="Wingdings" pitchFamily="2" charset="2"/>
              <a:buNone/>
            </a:pPr>
            <a:r>
              <a:rPr lang="en-GB" sz="6000" b="0" dirty="0" err="1">
                <a:solidFill>
                  <a:srgbClr val="D4D4D4"/>
                </a:solidFill>
                <a:latin typeface="Consolas" panose="020B0609020204030204" pitchFamily="49" charset="0"/>
              </a:rPr>
              <a:t>jobs_to_be_done</a:t>
            </a:r>
            <a:r>
              <a:rPr lang="en-GB" sz="6000" b="0" dirty="0">
                <a:solidFill>
                  <a:srgbClr val="D4D4D4"/>
                </a:solidFill>
                <a:latin typeface="Consolas" panose="020B0609020204030204" pitchFamily="49" charset="0"/>
              </a:rPr>
              <a:t> = [] </a:t>
            </a:r>
            <a:r>
              <a:rPr lang="en-GB" sz="6000" b="0" i="1" dirty="0">
                <a:solidFill>
                  <a:srgbClr val="57A64A"/>
                </a:solidFill>
                <a:latin typeface="Consolas" panose="020B0609020204030204" pitchFamily="49" charset="0"/>
              </a:rPr>
              <a:t># An empty list</a:t>
            </a:r>
            <a:r>
              <a:rPr lang="en-GB" sz="6000" b="0" dirty="0">
                <a:solidFill>
                  <a:srgbClr val="D4D4D4"/>
                </a:solidFill>
                <a:latin typeface="Consolas" panose="020B0609020204030204" pitchFamily="49" charset="0"/>
              </a:rPr>
              <a:t> </a:t>
            </a:r>
            <a:endParaRPr lang="en-GB" sz="60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6000" b="0" dirty="0" smtClean="0">
                <a:solidFill>
                  <a:srgbClr val="569CD6"/>
                </a:solidFill>
                <a:latin typeface="Consolas" panose="020B0609020204030204" pitchFamily="49" charset="0"/>
              </a:rPr>
              <a:t>for</a:t>
            </a:r>
            <a:r>
              <a:rPr lang="en-GB" sz="6000" b="0" dirty="0" smtClean="0">
                <a:solidFill>
                  <a:srgbClr val="D4D4D4"/>
                </a:solidFill>
                <a:latin typeface="Consolas" panose="020B0609020204030204" pitchFamily="49" charset="0"/>
              </a:rPr>
              <a:t> </a:t>
            </a:r>
            <a:r>
              <a:rPr lang="en-GB" sz="6000" b="0" dirty="0">
                <a:solidFill>
                  <a:srgbClr val="D4D4D4"/>
                </a:solidFill>
                <a:latin typeface="Consolas" panose="020B0609020204030204" pitchFamily="49" charset="0"/>
              </a:rPr>
              <a:t>job </a:t>
            </a:r>
            <a:r>
              <a:rPr lang="en-GB" sz="6000" b="0" dirty="0">
                <a:solidFill>
                  <a:srgbClr val="569CD6"/>
                </a:solidFill>
                <a:latin typeface="Consolas" panose="020B0609020204030204" pitchFamily="49" charset="0"/>
              </a:rPr>
              <a:t>in</a:t>
            </a:r>
            <a:r>
              <a:rPr lang="en-GB" sz="6000" b="0" dirty="0">
                <a:solidFill>
                  <a:srgbClr val="D4D4D4"/>
                </a:solidFill>
                <a:latin typeface="Consolas" panose="020B0609020204030204" pitchFamily="49" charset="0"/>
              </a:rPr>
              <a:t> </a:t>
            </a:r>
            <a:r>
              <a:rPr lang="en-GB" sz="6000" b="0" dirty="0" err="1">
                <a:solidFill>
                  <a:srgbClr val="D4D4D4"/>
                </a:solidFill>
                <a:latin typeface="Consolas" panose="020B0609020204030204" pitchFamily="49" charset="0"/>
              </a:rPr>
              <a:t>jobs_to_be_done</a:t>
            </a:r>
            <a:r>
              <a:rPr lang="en-GB" sz="6000" b="0" dirty="0">
                <a:solidFill>
                  <a:srgbClr val="D4D4D4"/>
                </a:solidFill>
                <a:latin typeface="Consolas" panose="020B0609020204030204" pitchFamily="49" charset="0"/>
              </a:rPr>
              <a:t>: </a:t>
            </a:r>
            <a:endParaRPr lang="en-GB" sz="60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6000" b="0" dirty="0">
                <a:solidFill>
                  <a:srgbClr val="D4D4D4"/>
                </a:solidFill>
                <a:latin typeface="Consolas" panose="020B0609020204030204" pitchFamily="49" charset="0"/>
              </a:rPr>
              <a:t>	</a:t>
            </a:r>
            <a:r>
              <a:rPr lang="en-GB" sz="6000" b="0" dirty="0" err="1" smtClean="0">
                <a:solidFill>
                  <a:srgbClr val="D4D4D4"/>
                </a:solidFill>
                <a:latin typeface="Consolas" panose="020B0609020204030204" pitchFamily="49" charset="0"/>
              </a:rPr>
              <a:t>do_the_job</a:t>
            </a:r>
            <a:r>
              <a:rPr lang="en-GB" sz="6000" b="0" dirty="0" smtClean="0">
                <a:solidFill>
                  <a:srgbClr val="D4D4D4"/>
                </a:solidFill>
                <a:latin typeface="Consolas" panose="020B0609020204030204" pitchFamily="49" charset="0"/>
              </a:rPr>
              <a:t>(job</a:t>
            </a:r>
            <a:r>
              <a:rPr lang="en-GB" sz="6000" b="0" dirty="0">
                <a:solidFill>
                  <a:srgbClr val="D4D4D4"/>
                </a:solidFill>
                <a:latin typeface="Consolas" panose="020B0609020204030204" pitchFamily="49" charset="0"/>
              </a:rPr>
              <a:t>)</a:t>
            </a:r>
            <a:endParaRPr lang="en-GB" sz="60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Never</a:t>
            </a:r>
            <a:endParaRPr lang="en-GB" sz="6000" b="1" dirty="0">
              <a:solidFill>
                <a:schemeClr val="accent2"/>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6552158"/>
          </a:xfrm>
        </p:spPr>
        <p:txBody>
          <a:bodyPr/>
          <a:lstStyle/>
          <a:p>
            <a:pPr marL="0" indent="0" eaLnBrk="1" hangingPunct="1">
              <a:buClr>
                <a:srgbClr val="C00000"/>
              </a:buClr>
              <a:buFont typeface="Wingdings" pitchFamily="2" charset="2"/>
              <a:buNone/>
            </a:pPr>
            <a:r>
              <a:rPr lang="en-GB" sz="5400" b="0" i="1" dirty="0" smtClean="0">
                <a:solidFill>
                  <a:srgbClr val="57A64A"/>
                </a:solidFill>
                <a:latin typeface="Consolas" panose="020B0609020204030204" pitchFamily="49" charset="0"/>
              </a:rPr>
              <a:t># Forever loop</a:t>
            </a:r>
            <a:r>
              <a:rPr lang="en-GB" sz="5400" b="0" dirty="0" smtClean="0">
                <a:solidFill>
                  <a:srgbClr val="D4D4D4"/>
                </a:solidFill>
                <a:latin typeface="Consolas" panose="020B0609020204030204" pitchFamily="49" charset="0"/>
              </a:rPr>
              <a:t> </a:t>
            </a:r>
          </a:p>
          <a:p>
            <a:pPr marL="0" indent="0" eaLnBrk="1" hangingPunct="1">
              <a:buClr>
                <a:srgbClr val="C00000"/>
              </a:buClr>
              <a:buFont typeface="Wingdings" pitchFamily="2" charset="2"/>
              <a:buNone/>
            </a:pPr>
            <a:r>
              <a:rPr lang="en-GB" sz="5400" b="0" dirty="0" smtClean="0">
                <a:solidFill>
                  <a:srgbClr val="569CD6"/>
                </a:solidFill>
                <a:latin typeface="Consolas" panose="020B0609020204030204" pitchFamily="49" charset="0"/>
              </a:rPr>
              <a:t>while</a:t>
            </a:r>
            <a:r>
              <a:rPr lang="en-GB" sz="5400" b="0" dirty="0" smtClean="0">
                <a:solidFill>
                  <a:srgbClr val="D4D4D4"/>
                </a:solidFill>
                <a:latin typeface="Consolas" panose="020B0609020204030204" pitchFamily="49" charset="0"/>
              </a:rPr>
              <a:t> </a:t>
            </a:r>
            <a:r>
              <a:rPr lang="en-GB" sz="5400" b="0" dirty="0" smtClean="0">
                <a:solidFill>
                  <a:srgbClr val="569CD6"/>
                </a:solidFill>
                <a:latin typeface="Consolas" panose="020B0609020204030204" pitchFamily="49" charset="0"/>
              </a:rPr>
              <a:t>True</a:t>
            </a:r>
            <a:r>
              <a:rPr lang="en-GB" sz="5400" b="0" dirty="0" smtClean="0">
                <a:solidFill>
                  <a:srgbClr val="D4D4D4"/>
                </a:solidFill>
                <a:latin typeface="Consolas" panose="020B0609020204030204" pitchFamily="49" charset="0"/>
              </a:rPr>
              <a:t>: </a:t>
            </a:r>
          </a:p>
          <a:p>
            <a:pPr marL="0" indent="0" eaLnBrk="1" hangingPunct="1">
              <a:buClr>
                <a:srgbClr val="C00000"/>
              </a:buClr>
              <a:buFont typeface="Wingdings" pitchFamily="2" charset="2"/>
              <a:buNone/>
            </a:pPr>
            <a:r>
              <a:rPr lang="en-GB" sz="5400" b="0" dirty="0" smtClean="0">
                <a:solidFill>
                  <a:srgbClr val="D4D4D4"/>
                </a:solidFill>
                <a:latin typeface="Consolas" panose="020B0609020204030204" pitchFamily="49" charset="0"/>
              </a:rPr>
              <a:t>	command = input(</a:t>
            </a:r>
            <a:r>
              <a:rPr lang="en-GB" sz="5400" b="0" dirty="0" smtClean="0">
                <a:solidFill>
                  <a:srgbClr val="D69D85"/>
                </a:solidFill>
                <a:latin typeface="Consolas" panose="020B0609020204030204" pitchFamily="49" charset="0"/>
              </a:rPr>
              <a:t>"Type your command &gt; "</a:t>
            </a:r>
            <a:r>
              <a:rPr lang="en-GB" sz="5400" b="0" dirty="0" smtClean="0">
                <a:solidFill>
                  <a:srgbClr val="D4D4D4"/>
                </a:solidFill>
                <a:latin typeface="Consolas" panose="020B0609020204030204" pitchFamily="49" charset="0"/>
              </a:rPr>
              <a:t>) 	print(</a:t>
            </a:r>
            <a:r>
              <a:rPr lang="en-GB" sz="5400" b="0" dirty="0" smtClean="0">
                <a:solidFill>
                  <a:srgbClr val="D69D85"/>
                </a:solidFill>
                <a:latin typeface="Consolas" panose="020B0609020204030204" pitchFamily="49" charset="0"/>
              </a:rPr>
              <a:t>"You typed "</a:t>
            </a:r>
            <a:r>
              <a:rPr lang="en-GB" sz="5400" b="0" dirty="0" smtClean="0">
                <a:solidFill>
                  <a:srgbClr val="D4D4D4"/>
                </a:solidFill>
                <a:latin typeface="Consolas" panose="020B0609020204030204" pitchFamily="49" charset="0"/>
              </a:rPr>
              <a:t> + command)</a:t>
            </a:r>
            <a:endParaRPr lang="en-GB" sz="5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or forever</a:t>
            </a:r>
            <a:endParaRPr lang="en-GB" sz="6000" b="1" dirty="0">
              <a:solidFill>
                <a:schemeClr val="accent2"/>
              </a:solidFill>
            </a:endParaRPr>
          </a:p>
        </p:txBody>
      </p:sp>
    </p:spTree>
    <p:extLst>
      <p:ext uri="{BB962C8B-B14F-4D97-AF65-F5344CB8AC3E}">
        <p14:creationId xmlns:p14="http://schemas.microsoft.com/office/powerpoint/2010/main" val="307359407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7272238"/>
          </a:xfrm>
        </p:spPr>
        <p:txBody>
          <a:bodyPr/>
          <a:lstStyle/>
          <a:p>
            <a:pPr marL="0" indent="0" eaLnBrk="1" hangingPunct="1">
              <a:buClr>
                <a:srgbClr val="C00000"/>
              </a:buClr>
              <a:buFont typeface="Wingdings" pitchFamily="2" charset="2"/>
              <a:buNone/>
            </a:pPr>
            <a:r>
              <a:rPr lang="en-GB" sz="5400" b="0" i="1" dirty="0">
                <a:solidFill>
                  <a:srgbClr val="57A64A"/>
                </a:solidFill>
                <a:latin typeface="Consolas" panose="020B0609020204030204" pitchFamily="49" charset="0"/>
              </a:rPr>
              <a:t># Forever loop with break</a:t>
            </a:r>
            <a:r>
              <a:rPr lang="en-GB" sz="5400" b="0" dirty="0">
                <a:solidFill>
                  <a:srgbClr val="D4D4D4"/>
                </a:solidFill>
                <a:latin typeface="Consolas" panose="020B0609020204030204" pitchFamily="49" charset="0"/>
              </a:rPr>
              <a:t>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smtClean="0">
                <a:solidFill>
                  <a:srgbClr val="569CD6"/>
                </a:solidFill>
                <a:latin typeface="Consolas" panose="020B0609020204030204" pitchFamily="49" charset="0"/>
              </a:rPr>
              <a:t>while</a:t>
            </a:r>
            <a:r>
              <a:rPr lang="en-GB" sz="5400" b="0" dirty="0" smtClean="0">
                <a:solidFill>
                  <a:srgbClr val="D4D4D4"/>
                </a:solidFill>
                <a:latin typeface="Consolas" panose="020B0609020204030204" pitchFamily="49" charset="0"/>
              </a:rPr>
              <a:t> </a:t>
            </a:r>
            <a:r>
              <a:rPr lang="en-GB" sz="5400" b="0" dirty="0">
                <a:solidFill>
                  <a:srgbClr val="569CD6"/>
                </a:solidFill>
                <a:latin typeface="Consolas" panose="020B0609020204030204" pitchFamily="49" charset="0"/>
              </a:rPr>
              <a:t>True</a:t>
            </a:r>
            <a:r>
              <a:rPr lang="en-GB" sz="5400" b="0" dirty="0">
                <a:solidFill>
                  <a:srgbClr val="D4D4D4"/>
                </a:solidFill>
                <a:latin typeface="Consolas" panose="020B0609020204030204" pitchFamily="49" charset="0"/>
              </a:rPr>
              <a:t>: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command </a:t>
            </a:r>
            <a:r>
              <a:rPr lang="en-GB" sz="5400" b="0" dirty="0">
                <a:solidFill>
                  <a:srgbClr val="D4D4D4"/>
                </a:solidFill>
                <a:latin typeface="Consolas" panose="020B0609020204030204" pitchFamily="49" charset="0"/>
              </a:rPr>
              <a:t>= input(</a:t>
            </a:r>
            <a:r>
              <a:rPr lang="en-GB" sz="5400" b="0" dirty="0">
                <a:solidFill>
                  <a:srgbClr val="D69D85"/>
                </a:solidFill>
                <a:latin typeface="Consolas" panose="020B0609020204030204" pitchFamily="49" charset="0"/>
              </a:rPr>
              <a:t>"Type your command &gt; "</a:t>
            </a: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	print</a:t>
            </a:r>
            <a:r>
              <a:rPr lang="en-GB" sz="5400" b="0" dirty="0">
                <a:solidFill>
                  <a:srgbClr val="D4D4D4"/>
                </a:solidFill>
                <a:latin typeface="Consolas" panose="020B0609020204030204" pitchFamily="49" charset="0"/>
              </a:rPr>
              <a:t>(</a:t>
            </a:r>
            <a:r>
              <a:rPr lang="en-GB" sz="5400" b="0" dirty="0">
                <a:solidFill>
                  <a:srgbClr val="D69D85"/>
                </a:solidFill>
                <a:latin typeface="Consolas" panose="020B0609020204030204" pitchFamily="49" charset="0"/>
              </a:rPr>
              <a:t>"You typed "</a:t>
            </a:r>
            <a:r>
              <a:rPr lang="en-GB" sz="5400" b="0" dirty="0">
                <a:solidFill>
                  <a:srgbClr val="D4D4D4"/>
                </a:solidFill>
                <a:latin typeface="Consolas" panose="020B0609020204030204" pitchFamily="49" charset="0"/>
              </a:rPr>
              <a:t> + command)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569CD6"/>
                </a:solidFill>
                <a:latin typeface="Consolas" panose="020B0609020204030204" pitchFamily="49" charset="0"/>
              </a:rPr>
              <a:t>if</a:t>
            </a:r>
            <a:r>
              <a:rPr lang="en-GB" sz="5400" b="0" dirty="0" smtClean="0">
                <a:solidFill>
                  <a:srgbClr val="D4D4D4"/>
                </a:solidFill>
                <a:latin typeface="Consolas" panose="020B0609020204030204" pitchFamily="49" charset="0"/>
              </a:rPr>
              <a:t> </a:t>
            </a:r>
            <a:r>
              <a:rPr lang="en-GB" sz="5400" b="0" dirty="0">
                <a:solidFill>
                  <a:srgbClr val="D4D4D4"/>
                </a:solidFill>
                <a:latin typeface="Consolas" panose="020B0609020204030204" pitchFamily="49" charset="0"/>
              </a:rPr>
              <a:t>command </a:t>
            </a:r>
            <a:r>
              <a:rPr lang="en-GB" sz="5400" b="0" dirty="0">
                <a:solidFill>
                  <a:srgbClr val="569CD6"/>
                </a:solidFill>
                <a:latin typeface="Consolas" panose="020B0609020204030204" pitchFamily="49" charset="0"/>
              </a:rPr>
              <a:t>is</a:t>
            </a:r>
            <a:r>
              <a:rPr lang="en-GB" sz="5400" b="0" dirty="0">
                <a:solidFill>
                  <a:srgbClr val="D4D4D4"/>
                </a:solidFill>
                <a:latin typeface="Consolas" panose="020B0609020204030204" pitchFamily="49" charset="0"/>
              </a:rPr>
              <a:t> </a:t>
            </a:r>
            <a:r>
              <a:rPr lang="en-GB" sz="5400" b="0" dirty="0">
                <a:solidFill>
                  <a:srgbClr val="D69D85"/>
                </a:solidFill>
                <a:latin typeface="Consolas" panose="020B0609020204030204" pitchFamily="49" charset="0"/>
              </a:rPr>
              <a:t>"quit"</a:t>
            </a:r>
            <a:r>
              <a:rPr lang="en-GB" sz="5400" b="0" dirty="0">
                <a:solidFill>
                  <a:srgbClr val="D4D4D4"/>
                </a:solidFill>
                <a:latin typeface="Consolas" panose="020B0609020204030204" pitchFamily="49" charset="0"/>
              </a:rPr>
              <a:t>: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	</a:t>
            </a:r>
            <a:r>
              <a:rPr lang="en-GB" sz="5400" b="0" dirty="0" smtClean="0">
                <a:solidFill>
                  <a:srgbClr val="569CD6"/>
                </a:solidFill>
                <a:latin typeface="Consolas" panose="020B0609020204030204" pitchFamily="49" charset="0"/>
              </a:rPr>
              <a:t>break</a:t>
            </a: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print(</a:t>
            </a:r>
            <a:r>
              <a:rPr lang="en-GB" sz="5400" b="0" dirty="0">
                <a:solidFill>
                  <a:srgbClr val="D69D85"/>
                </a:solidFill>
                <a:latin typeface="Consolas" panose="020B0609020204030204" pitchFamily="49" charset="0"/>
              </a:rPr>
              <a:t>"Goodbye."</a:t>
            </a:r>
            <a:r>
              <a:rPr lang="en-GB" sz="5400" b="0" dirty="0">
                <a:solidFill>
                  <a:srgbClr val="D4D4D4"/>
                </a:solidFill>
                <a:latin typeface="Consolas" panose="020B0609020204030204" pitchFamily="49" charset="0"/>
              </a:rPr>
              <a:t>)</a:t>
            </a:r>
            <a:endParaRPr lang="en-GB" sz="5400" b="0" dirty="0" smtClean="0">
              <a:solidFill>
                <a:srgbClr val="569CD6"/>
              </a:solidFill>
              <a:latin typeface="Consolas" panose="020B0609020204030204" pitchFamily="49" charset="0"/>
            </a:endParaRPr>
          </a:p>
          <a:p>
            <a:pPr marL="0" indent="0" eaLnBrk="1" hangingPunct="1">
              <a:buClr>
                <a:srgbClr val="C00000"/>
              </a:buClr>
              <a:buFont typeface="Wingdings" pitchFamily="2" charset="2"/>
              <a:buNone/>
            </a:pPr>
            <a:endParaRPr lang="en-GB" sz="5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Break</a:t>
            </a:r>
            <a:endParaRPr lang="en-GB" sz="6000" b="1" dirty="0">
              <a:solidFill>
                <a:schemeClr val="accent2"/>
              </a:solidFill>
            </a:endParaRPr>
          </a:p>
        </p:txBody>
      </p:sp>
    </p:spTree>
    <p:extLst>
      <p:ext uri="{BB962C8B-B14F-4D97-AF65-F5344CB8AC3E}">
        <p14:creationId xmlns:p14="http://schemas.microsoft.com/office/powerpoint/2010/main" val="371393413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7272238"/>
          </a:xfrm>
        </p:spPr>
        <p:txBody>
          <a:bodyPr/>
          <a:lstStyle/>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words=[</a:t>
            </a:r>
            <a:r>
              <a:rPr lang="en-GB" sz="5400" b="0" dirty="0">
                <a:solidFill>
                  <a:srgbClr val="D69D85"/>
                </a:solidFill>
                <a:latin typeface="Consolas" panose="020B0609020204030204" pitchFamily="49" charset="0"/>
              </a:rPr>
              <a:t>"</a:t>
            </a:r>
            <a:r>
              <a:rPr lang="en-GB" sz="5400" b="0" dirty="0" err="1">
                <a:solidFill>
                  <a:srgbClr val="D69D85"/>
                </a:solidFill>
                <a:latin typeface="Consolas" panose="020B0609020204030204" pitchFamily="49" charset="0"/>
              </a:rPr>
              <a:t>ant"</a:t>
            </a:r>
            <a:r>
              <a:rPr lang="en-GB" sz="5400" b="0" dirty="0" err="1">
                <a:solidFill>
                  <a:srgbClr val="D4D4D4"/>
                </a:solidFill>
                <a:latin typeface="Consolas" panose="020B0609020204030204" pitchFamily="49" charset="0"/>
              </a:rPr>
              <a:t>,</a:t>
            </a:r>
            <a:r>
              <a:rPr lang="en-GB" sz="5400" b="0" dirty="0" err="1">
                <a:solidFill>
                  <a:srgbClr val="D69D85"/>
                </a:solidFill>
                <a:latin typeface="Consolas" panose="020B0609020204030204" pitchFamily="49" charset="0"/>
              </a:rPr>
              <a:t>"bat"</a:t>
            </a:r>
            <a:r>
              <a:rPr lang="en-GB" sz="5400" b="0" dirty="0" err="1">
                <a:solidFill>
                  <a:srgbClr val="D4D4D4"/>
                </a:solidFill>
                <a:latin typeface="Consolas" panose="020B0609020204030204" pitchFamily="49" charset="0"/>
              </a:rPr>
              <a:t>,</a:t>
            </a:r>
            <a:r>
              <a:rPr lang="en-GB" sz="5400" b="0" dirty="0" err="1">
                <a:solidFill>
                  <a:srgbClr val="D69D85"/>
                </a:solidFill>
                <a:latin typeface="Consolas" panose="020B0609020204030204" pitchFamily="49" charset="0"/>
              </a:rPr>
              <a:t>"cat"</a:t>
            </a:r>
            <a:r>
              <a:rPr lang="en-GB" sz="5400" b="0" dirty="0" err="1">
                <a:solidFill>
                  <a:srgbClr val="D4D4D4"/>
                </a:solidFill>
                <a:latin typeface="Consolas" panose="020B0609020204030204" pitchFamily="49" charset="0"/>
              </a:rPr>
              <a:t>,</a:t>
            </a:r>
            <a:r>
              <a:rPr lang="en-GB" sz="5400" b="0" dirty="0" err="1">
                <a:solidFill>
                  <a:srgbClr val="D69D85"/>
                </a:solidFill>
                <a:latin typeface="Consolas" panose="020B0609020204030204" pitchFamily="49" charset="0"/>
              </a:rPr>
              <a:t>"dog</a:t>
            </a:r>
            <a:r>
              <a:rPr lang="en-GB" sz="5400" b="0" dirty="0">
                <a:solidFill>
                  <a:srgbClr val="D69D85"/>
                </a:solidFill>
                <a:latin typeface="Consolas" panose="020B0609020204030204" pitchFamily="49" charset="0"/>
              </a:rPr>
              <a:t>"</a:t>
            </a:r>
            <a:r>
              <a:rPr lang="en-GB" sz="5400" b="0" dirty="0">
                <a:solidFill>
                  <a:srgbClr val="D4D4D4"/>
                </a:solidFill>
                <a:latin typeface="Consolas" panose="020B0609020204030204" pitchFamily="49" charset="0"/>
              </a:rPr>
              <a:t>]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smtClean="0">
                <a:solidFill>
                  <a:srgbClr val="569CD6"/>
                </a:solidFill>
                <a:latin typeface="Consolas" panose="020B0609020204030204" pitchFamily="49" charset="0"/>
              </a:rPr>
              <a:t>for</a:t>
            </a:r>
            <a:r>
              <a:rPr lang="en-GB" sz="5400" b="0" dirty="0" smtClean="0">
                <a:solidFill>
                  <a:srgbClr val="D4D4D4"/>
                </a:solidFill>
                <a:latin typeface="Consolas" panose="020B0609020204030204" pitchFamily="49" charset="0"/>
              </a:rPr>
              <a:t> </a:t>
            </a:r>
            <a:r>
              <a:rPr lang="en-GB" sz="5400" b="0" dirty="0">
                <a:solidFill>
                  <a:srgbClr val="D4D4D4"/>
                </a:solidFill>
                <a:latin typeface="Consolas" panose="020B0609020204030204" pitchFamily="49" charset="0"/>
              </a:rPr>
              <a:t>w </a:t>
            </a:r>
            <a:r>
              <a:rPr lang="en-GB" sz="5400" b="0" dirty="0">
                <a:solidFill>
                  <a:srgbClr val="569CD6"/>
                </a:solidFill>
                <a:latin typeface="Consolas" panose="020B0609020204030204" pitchFamily="49" charset="0"/>
              </a:rPr>
              <a:t>in</a:t>
            </a:r>
            <a:r>
              <a:rPr lang="en-GB" sz="5400" b="0" dirty="0">
                <a:solidFill>
                  <a:srgbClr val="D4D4D4"/>
                </a:solidFill>
                <a:latin typeface="Consolas" panose="020B0609020204030204" pitchFamily="49" charset="0"/>
              </a:rPr>
              <a:t> words: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found </a:t>
            </a:r>
            <a:r>
              <a:rPr lang="en-GB" sz="5400" b="0" dirty="0">
                <a:solidFill>
                  <a:srgbClr val="D4D4D4"/>
                </a:solidFill>
                <a:latin typeface="Consolas" panose="020B0609020204030204" pitchFamily="49" charset="0"/>
              </a:rPr>
              <a:t>= </a:t>
            </a:r>
            <a:r>
              <a:rPr lang="en-GB" sz="5400" b="0" dirty="0" err="1">
                <a:solidFill>
                  <a:srgbClr val="D4D4D4"/>
                </a:solidFill>
                <a:latin typeface="Consolas" panose="020B0609020204030204" pitchFamily="49" charset="0"/>
              </a:rPr>
              <a:t>search_text_for</a:t>
            </a:r>
            <a:r>
              <a:rPr lang="en-GB" sz="5400" b="0" dirty="0">
                <a:solidFill>
                  <a:srgbClr val="D4D4D4"/>
                </a:solidFill>
                <a:latin typeface="Consolas" panose="020B0609020204030204" pitchFamily="49" charset="0"/>
              </a:rPr>
              <a:t>(w)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569CD6"/>
                </a:solidFill>
                <a:latin typeface="Consolas" panose="020B0609020204030204" pitchFamily="49" charset="0"/>
              </a:rPr>
              <a:t>if</a:t>
            </a:r>
            <a:r>
              <a:rPr lang="en-GB" sz="5400" b="0" dirty="0" smtClean="0">
                <a:solidFill>
                  <a:srgbClr val="D4D4D4"/>
                </a:solidFill>
                <a:latin typeface="Consolas" panose="020B0609020204030204" pitchFamily="49" charset="0"/>
              </a:rPr>
              <a:t> </a:t>
            </a:r>
            <a:r>
              <a:rPr lang="en-GB" sz="5400" b="0" dirty="0">
                <a:solidFill>
                  <a:srgbClr val="D4D4D4"/>
                </a:solidFill>
                <a:latin typeface="Consolas" panose="020B0609020204030204" pitchFamily="49" charset="0"/>
              </a:rPr>
              <a:t>found: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	print</a:t>
            </a:r>
            <a:r>
              <a:rPr lang="en-GB" sz="5400" b="0" dirty="0">
                <a:solidFill>
                  <a:srgbClr val="D4D4D4"/>
                </a:solidFill>
                <a:latin typeface="Consolas" panose="020B0609020204030204" pitchFamily="49" charset="0"/>
              </a:rPr>
              <a:t>(</a:t>
            </a:r>
            <a:r>
              <a:rPr lang="en-GB" sz="5400" b="0" dirty="0">
                <a:solidFill>
                  <a:srgbClr val="D69D85"/>
                </a:solidFill>
                <a:latin typeface="Consolas" panose="020B0609020204030204" pitchFamily="49" charset="0"/>
              </a:rPr>
              <a:t>"Found"</a:t>
            </a:r>
            <a:r>
              <a:rPr lang="en-GB" sz="5400" b="0" dirty="0">
                <a:solidFill>
                  <a:srgbClr val="D4D4D4"/>
                </a:solidFill>
                <a:latin typeface="Consolas" panose="020B0609020204030204" pitchFamily="49" charset="0"/>
              </a:rPr>
              <a:t>, w, </a:t>
            </a:r>
            <a:r>
              <a:rPr lang="en-GB" sz="5400" b="0" dirty="0">
                <a:solidFill>
                  <a:srgbClr val="D69D85"/>
                </a:solidFill>
                <a:latin typeface="Consolas" panose="020B0609020204030204" pitchFamily="49" charset="0"/>
              </a:rPr>
              <a:t>"in text"</a:t>
            </a:r>
            <a:r>
              <a:rPr lang="en-GB" sz="5400" b="0" dirty="0">
                <a:solidFill>
                  <a:srgbClr val="D4D4D4"/>
                </a:solidFill>
                <a:latin typeface="Consolas" panose="020B0609020204030204" pitchFamily="49" charset="0"/>
              </a:rPr>
              <a:t>)</a:t>
            </a:r>
            <a:endParaRPr lang="en-GB" sz="5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Iterating through list items</a:t>
            </a:r>
            <a:endParaRPr lang="en-GB" sz="6000" b="1" dirty="0">
              <a:solidFill>
                <a:schemeClr val="accent2"/>
              </a:solidFill>
            </a:endParaRPr>
          </a:p>
        </p:txBody>
      </p:sp>
    </p:spTree>
    <p:extLst>
      <p:ext uri="{BB962C8B-B14F-4D97-AF65-F5344CB8AC3E}">
        <p14:creationId xmlns:p14="http://schemas.microsoft.com/office/powerpoint/2010/main" val="283607014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 name="Rectangle 1"/>
          <p:cNvSpPr>
            <a:spLocks noChangeArrowheads="1"/>
          </p:cNvSpPr>
          <p:nvPr/>
        </p:nvSpPr>
        <p:spPr bwMode="auto">
          <a:xfrm>
            <a:off x="0" y="0"/>
            <a:ext cx="18288000" cy="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D4D4D4"/>
                </a:solidFill>
                <a:effectLst/>
                <a:latin typeface="-apple-system"/>
              </a:rPr>
              <a:t>We've seen the </a:t>
            </a:r>
            <a:r>
              <a:rPr kumimoji="0" lang="en-US" altLang="en-US" sz="1000" b="0" i="0" u="none" strike="noStrike" cap="none" normalizeH="0" baseline="0" smtClean="0">
                <a:ln>
                  <a:noFill/>
                </a:ln>
                <a:solidFill>
                  <a:schemeClr val="tx1"/>
                </a:solidFill>
                <a:effectLst/>
                <a:latin typeface="Menlo"/>
              </a:rPr>
              <a:t>for</a:t>
            </a:r>
            <a:r>
              <a:rPr kumimoji="0" lang="en-US" altLang="en-US" sz="1000" b="0" i="0" u="none" strike="noStrike" cap="none" normalizeH="0" baseline="0" smtClean="0">
                <a:ln>
                  <a:noFill/>
                </a:ln>
                <a:solidFill>
                  <a:srgbClr val="D4D4D4"/>
                </a:solidFill>
                <a:effectLst/>
                <a:latin typeface="-apple-system"/>
              </a:rPr>
              <a:t> loop before</a:t>
            </a:r>
            <a:r>
              <a:rPr kumimoji="0" lang="en-US" altLang="en-US" sz="1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Content Placeholder 4"/>
          <p:cNvSpPr txBox="1">
            <a:spLocks/>
          </p:cNvSpPr>
          <p:nvPr/>
        </p:nvSpPr>
        <p:spPr bwMode="auto">
          <a:xfrm>
            <a:off x="926571" y="2768600"/>
            <a:ext cx="16438563" cy="29517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m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range(mowers):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print(m+</a:t>
            </a:r>
            <a:r>
              <a:rPr lang="en-GB" sz="4400" b="0" dirty="0" smtClean="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"men went to mow"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"went to mow a meadow"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endParaRPr lang="en-GB" sz="4400" b="0" dirty="0" smtClean="0">
              <a:latin typeface="Consolas" panose="020B0609020204030204" pitchFamily="49" charset="0"/>
            </a:endParaRPr>
          </a:p>
        </p:txBody>
      </p:sp>
      <p:sp>
        <p:nvSpPr>
          <p:cNvPr id="7"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The range() generator</a:t>
            </a:r>
            <a:endParaRPr lang="en-GB" sz="6000" b="1" dirty="0">
              <a:solidFill>
                <a:schemeClr val="accent2"/>
              </a:solidFill>
            </a:endParaRPr>
          </a:p>
        </p:txBody>
      </p:sp>
      <p:sp>
        <p:nvSpPr>
          <p:cNvPr id="8" name="Content Placeholder 4"/>
          <p:cNvSpPr txBox="1">
            <a:spLocks/>
          </p:cNvSpPr>
          <p:nvPr/>
        </p:nvSpPr>
        <p:spPr bwMode="auto">
          <a:xfrm>
            <a:off x="862788" y="5485012"/>
            <a:ext cx="16438563" cy="23499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6000" b="0" dirty="0"/>
              <a:t>r</a:t>
            </a:r>
            <a:r>
              <a:rPr lang="en-GB" sz="6000" b="0" dirty="0" smtClean="0"/>
              <a:t>ange() generates a sequence of numbers</a:t>
            </a:r>
          </a:p>
          <a:p>
            <a:pPr marL="0" indent="0" eaLnBrk="1" hangingPunct="1">
              <a:buClr>
                <a:srgbClr val="C00000"/>
              </a:buClr>
              <a:buFont typeface="Wingdings" pitchFamily="2" charset="2"/>
              <a:buNone/>
            </a:pPr>
            <a:r>
              <a:rPr lang="en-GB" sz="6000" b="0" dirty="0" smtClean="0"/>
              <a:t>If mowers is 4 we will get the values 0, 1, 2, 3  </a:t>
            </a:r>
          </a:p>
        </p:txBody>
      </p:sp>
      <p:sp>
        <p:nvSpPr>
          <p:cNvPr id="9" name="Content Placeholder 4"/>
          <p:cNvSpPr txBox="1">
            <a:spLocks/>
          </p:cNvSpPr>
          <p:nvPr/>
        </p:nvSpPr>
        <p:spPr bwMode="auto">
          <a:xfrm>
            <a:off x="862788" y="7834934"/>
            <a:ext cx="16438563" cy="1989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m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[0,1,2,3]: </a:t>
            </a: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print(m+</a:t>
            </a:r>
            <a:r>
              <a:rPr lang="en-GB" sz="4400" b="0" dirty="0" smtClean="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"men went to mow"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endParaRPr lang="en-GB" sz="4400" b="0" dirty="0" smtClean="0">
              <a:latin typeface="Consolas" panose="020B0609020204030204" pitchFamily="49" charset="0"/>
            </a:endParaRPr>
          </a:p>
        </p:txBody>
      </p:sp>
    </p:spTree>
    <p:extLst>
      <p:ext uri="{BB962C8B-B14F-4D97-AF65-F5344CB8AC3E}">
        <p14:creationId xmlns:p14="http://schemas.microsoft.com/office/powerpoint/2010/main" val="237828597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 name="Rectangle 1"/>
          <p:cNvSpPr>
            <a:spLocks noChangeArrowheads="1"/>
          </p:cNvSpPr>
          <p:nvPr/>
        </p:nvSpPr>
        <p:spPr bwMode="auto">
          <a:xfrm>
            <a:off x="0" y="0"/>
            <a:ext cx="18288000" cy="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D4D4D4"/>
                </a:solidFill>
                <a:effectLst/>
                <a:latin typeface="-apple-system"/>
              </a:rPr>
              <a:t>We've seen the </a:t>
            </a:r>
            <a:r>
              <a:rPr kumimoji="0" lang="en-US" altLang="en-US" sz="1000" b="0" i="0" u="none" strike="noStrike" cap="none" normalizeH="0" baseline="0" smtClean="0">
                <a:ln>
                  <a:noFill/>
                </a:ln>
                <a:solidFill>
                  <a:schemeClr val="tx1"/>
                </a:solidFill>
                <a:effectLst/>
                <a:latin typeface="Menlo"/>
              </a:rPr>
              <a:t>for</a:t>
            </a:r>
            <a:r>
              <a:rPr kumimoji="0" lang="en-US" altLang="en-US" sz="1000" b="0" i="0" u="none" strike="noStrike" cap="none" normalizeH="0" baseline="0" smtClean="0">
                <a:ln>
                  <a:noFill/>
                </a:ln>
                <a:solidFill>
                  <a:srgbClr val="D4D4D4"/>
                </a:solidFill>
                <a:effectLst/>
                <a:latin typeface="-apple-system"/>
              </a:rPr>
              <a:t> loop before</a:t>
            </a:r>
            <a:r>
              <a:rPr kumimoji="0" lang="en-US" altLang="en-US" sz="1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Content Placeholder 4"/>
          <p:cNvSpPr txBox="1">
            <a:spLocks/>
          </p:cNvSpPr>
          <p:nvPr/>
        </p:nvSpPr>
        <p:spPr bwMode="auto">
          <a:xfrm>
            <a:off x="926571" y="2768600"/>
            <a:ext cx="16438563" cy="23499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n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range(m+</a:t>
            </a:r>
            <a:r>
              <a:rPr lang="en-GB" sz="4400" b="0" dirty="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print((m+</a:t>
            </a:r>
            <a:r>
              <a:rPr lang="en-GB" sz="4400" b="0" dirty="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)-n, </a:t>
            </a:r>
            <a:r>
              <a:rPr lang="en-GB" sz="4400" b="0" dirty="0">
                <a:solidFill>
                  <a:srgbClr val="D69D85"/>
                </a:solidFill>
                <a:latin typeface="Consolas" panose="020B0609020204030204" pitchFamily="49" charset="0"/>
              </a:rPr>
              <a:t>"men, "</a:t>
            </a:r>
            <a:r>
              <a:rPr lang="en-GB" sz="4400" b="0" dirty="0">
                <a:solidFill>
                  <a:srgbClr val="D4D4D4"/>
                </a:solidFill>
                <a:latin typeface="Consolas" panose="020B0609020204030204" pitchFamily="49" charset="0"/>
              </a:rPr>
              <a:t>, end=</a:t>
            </a:r>
            <a:r>
              <a:rPr lang="en-GB" sz="4400" b="0" dirty="0">
                <a:solidFill>
                  <a:srgbClr val="D69D85"/>
                </a:solidFill>
                <a:latin typeface="Consolas" panose="020B0609020204030204" pitchFamily="49" charset="0"/>
              </a:rPr>
              <a:t>""</a:t>
            </a:r>
            <a:r>
              <a:rPr lang="en-GB" sz="4400" b="0" dirty="0">
                <a:solidFill>
                  <a:srgbClr val="D4D4D4"/>
                </a:solidFill>
                <a:latin typeface="Consolas" panose="020B0609020204030204" pitchFamily="49" charset="0"/>
              </a:rPr>
              <a:t>) </a:t>
            </a:r>
          </a:p>
        </p:txBody>
      </p:sp>
      <p:sp>
        <p:nvSpPr>
          <p:cNvPr id="7"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The range() generator</a:t>
            </a:r>
            <a:endParaRPr lang="en-GB" sz="6000" b="1" dirty="0">
              <a:solidFill>
                <a:schemeClr val="accent2"/>
              </a:solidFill>
            </a:endParaRPr>
          </a:p>
        </p:txBody>
      </p:sp>
      <p:sp>
        <p:nvSpPr>
          <p:cNvPr id="8" name="Content Placeholder 4"/>
          <p:cNvSpPr txBox="1">
            <a:spLocks/>
          </p:cNvSpPr>
          <p:nvPr/>
        </p:nvSpPr>
        <p:spPr bwMode="auto">
          <a:xfrm>
            <a:off x="863600" y="4640238"/>
            <a:ext cx="16903308" cy="2808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6000" b="0" dirty="0" smtClean="0"/>
              <a:t>For the inner loop we can’t use a list of numbers, because the length of the sequence increases. What we would like is to  count down.</a:t>
            </a:r>
          </a:p>
        </p:txBody>
      </p:sp>
      <p:sp>
        <p:nvSpPr>
          <p:cNvPr id="10" name="Content Placeholder 4"/>
          <p:cNvSpPr txBox="1">
            <a:spLocks/>
          </p:cNvSpPr>
          <p:nvPr/>
        </p:nvSpPr>
        <p:spPr bwMode="auto">
          <a:xfrm>
            <a:off x="958010" y="7634637"/>
            <a:ext cx="16438563" cy="23499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n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range(m,0,-1): </a:t>
            </a:r>
            <a:endParaRPr lang="en-GB" sz="4400" b="0" dirty="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print(n</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"men, "</a:t>
            </a:r>
            <a:r>
              <a:rPr lang="en-GB" sz="4400" b="0" dirty="0">
                <a:solidFill>
                  <a:srgbClr val="D4D4D4"/>
                </a:solidFill>
                <a:latin typeface="Consolas" panose="020B0609020204030204" pitchFamily="49" charset="0"/>
              </a:rPr>
              <a:t>, end=</a:t>
            </a:r>
            <a:r>
              <a:rPr lang="en-GB" sz="4400" b="0" dirty="0">
                <a:solidFill>
                  <a:srgbClr val="D69D85"/>
                </a:solidFill>
                <a:latin typeface="Consolas" panose="020B0609020204030204" pitchFamily="49" charset="0"/>
              </a:rPr>
              <a:t>""</a:t>
            </a:r>
            <a:r>
              <a:rPr lang="en-GB" sz="4400" b="0"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396210784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7272238"/>
          </a:xfrm>
        </p:spPr>
        <p:txBody>
          <a:bodyPr/>
          <a:lstStyle/>
          <a:p>
            <a:r>
              <a:rPr lang="en-GB" sz="4400" b="0" dirty="0">
                <a:solidFill>
                  <a:srgbClr val="D4D4D4"/>
                </a:solidFill>
                <a:latin typeface="Consolas" panose="020B0609020204030204" pitchFamily="49" charset="0"/>
              </a:rPr>
              <a:t>trees={</a:t>
            </a:r>
            <a:r>
              <a:rPr lang="en-GB" sz="4400" b="0" dirty="0">
                <a:solidFill>
                  <a:srgbClr val="CE9178"/>
                </a:solidFill>
                <a:latin typeface="Consolas" panose="020B0609020204030204" pitchFamily="49" charset="0"/>
              </a:rPr>
              <a:t>"oak"</a:t>
            </a:r>
            <a:r>
              <a:rPr lang="en-GB" sz="4400" b="0" dirty="0">
                <a:solidFill>
                  <a:srgbClr val="D4D4D4"/>
                </a:solidFill>
                <a:latin typeface="Consolas" panose="020B0609020204030204" pitchFamily="49" charset="0"/>
              </a:rPr>
              <a:t>:</a:t>
            </a:r>
            <a:r>
              <a:rPr lang="en-GB" sz="4400" b="0" dirty="0">
                <a:solidFill>
                  <a:srgbClr val="B5CEA8"/>
                </a:solidFill>
                <a:latin typeface="Consolas" panose="020B0609020204030204" pitchFamily="49" charset="0"/>
              </a:rPr>
              <a:t>4</a:t>
            </a:r>
            <a:r>
              <a:rPr lang="en-GB" sz="4400" b="0" dirty="0">
                <a:solidFill>
                  <a:srgbClr val="D4D4D4"/>
                </a:solidFill>
                <a:latin typeface="Consolas" panose="020B0609020204030204" pitchFamily="49" charset="0"/>
              </a:rPr>
              <a:t>, </a:t>
            </a:r>
            <a:r>
              <a:rPr lang="en-GB" sz="4400" b="0" dirty="0">
                <a:solidFill>
                  <a:srgbClr val="CE9178"/>
                </a:solidFill>
                <a:latin typeface="Consolas" panose="020B0609020204030204" pitchFamily="49" charset="0"/>
              </a:rPr>
              <a:t>"ash"</a:t>
            </a:r>
            <a:r>
              <a:rPr lang="en-GB" sz="4400" b="0" dirty="0">
                <a:solidFill>
                  <a:srgbClr val="D4D4D4"/>
                </a:solidFill>
                <a:latin typeface="Consolas" panose="020B0609020204030204" pitchFamily="49" charset="0"/>
              </a:rPr>
              <a:t>:</a:t>
            </a:r>
            <a:r>
              <a:rPr lang="en-GB" sz="4400" b="0" dirty="0">
                <a:solidFill>
                  <a:srgbClr val="B5CEA8"/>
                </a:solidFill>
                <a:latin typeface="Consolas" panose="020B0609020204030204" pitchFamily="49" charset="0"/>
              </a:rPr>
              <a:t>3</a:t>
            </a:r>
            <a:r>
              <a:rPr lang="en-GB" sz="4400" b="0" dirty="0">
                <a:solidFill>
                  <a:srgbClr val="D4D4D4"/>
                </a:solidFill>
                <a:latin typeface="Consolas" panose="020B0609020204030204" pitchFamily="49" charset="0"/>
              </a:rPr>
              <a:t>, </a:t>
            </a:r>
            <a:r>
              <a:rPr lang="en-GB" sz="4400" b="0" dirty="0">
                <a:solidFill>
                  <a:srgbClr val="CE9178"/>
                </a:solidFill>
                <a:latin typeface="Consolas" panose="020B0609020204030204" pitchFamily="49" charset="0"/>
              </a:rPr>
              <a:t>"beech"</a:t>
            </a:r>
            <a:r>
              <a:rPr lang="en-GB" sz="4400" b="0" dirty="0">
                <a:solidFill>
                  <a:srgbClr val="D4D4D4"/>
                </a:solidFill>
                <a:latin typeface="Consolas" panose="020B0609020204030204" pitchFamily="49" charset="0"/>
              </a:rPr>
              <a:t>:</a:t>
            </a:r>
            <a:r>
              <a:rPr lang="en-GB" sz="4400" b="0" dirty="0">
                <a:solidFill>
                  <a:srgbClr val="B5CEA8"/>
                </a:solidFill>
                <a:latin typeface="Consolas" panose="020B0609020204030204" pitchFamily="49" charset="0"/>
              </a:rPr>
              <a:t>5</a:t>
            </a:r>
            <a:r>
              <a:rPr lang="en-GB" sz="4400" b="0" dirty="0">
                <a:solidFill>
                  <a:srgbClr val="D4D4D4"/>
                </a:solidFill>
                <a:latin typeface="Consolas" panose="020B0609020204030204" pitchFamily="49" charset="0"/>
              </a:rPr>
              <a:t>, </a:t>
            </a:r>
            <a:r>
              <a:rPr lang="en-GB" sz="4400" b="0" dirty="0">
                <a:solidFill>
                  <a:srgbClr val="CE9178"/>
                </a:solidFill>
                <a:latin typeface="Consolas" panose="020B0609020204030204" pitchFamily="49" charset="0"/>
              </a:rPr>
              <a:t>"elm"</a:t>
            </a:r>
            <a:r>
              <a:rPr lang="en-GB" sz="4400" b="0" dirty="0">
                <a:solidFill>
                  <a:srgbClr val="D4D4D4"/>
                </a:solidFill>
                <a:latin typeface="Consolas" panose="020B0609020204030204" pitchFamily="49" charset="0"/>
              </a:rPr>
              <a:t>:</a:t>
            </a:r>
            <a:r>
              <a:rPr lang="en-GB" sz="4400" b="0" dirty="0">
                <a:solidFill>
                  <a:srgbClr val="B5CEA8"/>
                </a:solidFill>
                <a:latin typeface="Consolas" panose="020B0609020204030204" pitchFamily="49" charset="0"/>
              </a:rPr>
              <a:t>0</a:t>
            </a:r>
            <a:r>
              <a:rPr lang="en-GB" sz="4400" b="0" dirty="0">
                <a:solidFill>
                  <a:srgbClr val="D4D4D4"/>
                </a:solidFill>
                <a:latin typeface="Consolas" panose="020B0609020204030204" pitchFamily="49" charset="0"/>
              </a:rPr>
              <a:t>}</a:t>
            </a:r>
          </a:p>
          <a:p>
            <a:r>
              <a:rPr lang="en-GB" sz="4400" b="0" dirty="0">
                <a:solidFill>
                  <a:srgbClr val="6A9955"/>
                </a:solidFill>
                <a:latin typeface="Consolas" panose="020B0609020204030204" pitchFamily="49" charset="0"/>
              </a:rPr>
              <a:t># loop through the keys</a:t>
            </a:r>
            <a:endParaRPr lang="en-GB" sz="4400" b="0" dirty="0">
              <a:solidFill>
                <a:srgbClr val="D4D4D4"/>
              </a:solidFill>
              <a:latin typeface="Consolas" panose="020B0609020204030204" pitchFamily="49" charset="0"/>
            </a:endParaRPr>
          </a:p>
          <a:p>
            <a:r>
              <a:rPr lang="en-GB" sz="4400" b="0" dirty="0">
                <a:solidFill>
                  <a:srgbClr val="C586C0"/>
                </a:solidFill>
                <a:latin typeface="Consolas" panose="020B0609020204030204" pitchFamily="49" charset="0"/>
              </a:rPr>
              <a:t>for</a:t>
            </a:r>
            <a:r>
              <a:rPr lang="en-GB" sz="4400" b="0" dirty="0">
                <a:solidFill>
                  <a:srgbClr val="D4D4D4"/>
                </a:solidFill>
                <a:latin typeface="Consolas" panose="020B0609020204030204" pitchFamily="49" charset="0"/>
              </a:rPr>
              <a:t> t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trees:</a:t>
            </a:r>
          </a:p>
          <a:p>
            <a:r>
              <a:rPr lang="en-GB" sz="4400" b="0" dirty="0" smtClean="0">
                <a:solidFill>
                  <a:srgbClr val="DCDCAA"/>
                </a:solidFill>
                <a:latin typeface="Consolas" panose="020B0609020204030204" pitchFamily="49" charset="0"/>
              </a:rPr>
              <a:t>		print</a:t>
            </a:r>
            <a:r>
              <a:rPr lang="en-GB" sz="4400" b="0" dirty="0" smtClean="0">
                <a:solidFill>
                  <a:srgbClr val="D4D4D4"/>
                </a:solidFill>
                <a:latin typeface="Consolas" panose="020B0609020204030204" pitchFamily="49" charset="0"/>
              </a:rPr>
              <a:t>(t</a:t>
            </a:r>
            <a:r>
              <a:rPr lang="en-GB" sz="4400" b="0" dirty="0">
                <a:solidFill>
                  <a:srgbClr val="D4D4D4"/>
                </a:solidFill>
                <a:latin typeface="Consolas" panose="020B0609020204030204" pitchFamily="49" charset="0"/>
              </a:rPr>
              <a:t>)</a:t>
            </a:r>
          </a:p>
          <a:p>
            <a:r>
              <a:rPr lang="en-GB" sz="4400" b="0" dirty="0">
                <a:solidFill>
                  <a:srgbClr val="6A9955"/>
                </a:solidFill>
                <a:latin typeface="Consolas" panose="020B0609020204030204" pitchFamily="49" charset="0"/>
              </a:rPr>
              <a:t># also print the values</a:t>
            </a:r>
            <a:endParaRPr lang="en-GB" sz="4400" b="0" dirty="0">
              <a:solidFill>
                <a:srgbClr val="D4D4D4"/>
              </a:solidFill>
              <a:latin typeface="Consolas" panose="020B0609020204030204" pitchFamily="49" charset="0"/>
            </a:endParaRPr>
          </a:p>
          <a:p>
            <a:r>
              <a:rPr lang="en-GB" sz="4400" b="0" dirty="0">
                <a:solidFill>
                  <a:srgbClr val="C586C0"/>
                </a:solidFill>
                <a:latin typeface="Consolas" panose="020B0609020204030204" pitchFamily="49" charset="0"/>
              </a:rPr>
              <a:t>for</a:t>
            </a:r>
            <a:r>
              <a:rPr lang="en-GB" sz="4400" b="0" dirty="0">
                <a:solidFill>
                  <a:srgbClr val="D4D4D4"/>
                </a:solidFill>
                <a:latin typeface="Consolas" panose="020B0609020204030204" pitchFamily="49" charset="0"/>
              </a:rPr>
              <a:t> t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trees:</a:t>
            </a:r>
          </a:p>
          <a:p>
            <a:r>
              <a:rPr lang="en-GB" sz="4400" b="0" dirty="0" smtClean="0">
                <a:solidFill>
                  <a:srgbClr val="DCDCAA"/>
                </a:solidFill>
                <a:latin typeface="Consolas" panose="020B0609020204030204" pitchFamily="49" charset="0"/>
              </a:rPr>
              <a:t>		print</a:t>
            </a:r>
            <a:r>
              <a:rPr lang="en-GB" sz="4400" b="0" dirty="0" smtClean="0">
                <a:solidFill>
                  <a:srgbClr val="D4D4D4"/>
                </a:solidFill>
                <a:latin typeface="Consolas" panose="020B0609020204030204" pitchFamily="49" charset="0"/>
              </a:rPr>
              <a:t>(t</a:t>
            </a:r>
            <a:r>
              <a:rPr lang="en-GB" sz="4400" b="0" dirty="0">
                <a:solidFill>
                  <a:srgbClr val="D4D4D4"/>
                </a:solidFill>
                <a:latin typeface="Consolas" panose="020B0609020204030204" pitchFamily="49" charset="0"/>
              </a:rPr>
              <a:t>, </a:t>
            </a:r>
            <a:r>
              <a:rPr lang="en-GB" sz="4400" b="0" dirty="0">
                <a:solidFill>
                  <a:srgbClr val="CE9178"/>
                </a:solidFill>
                <a:latin typeface="Consolas" panose="020B0609020204030204" pitchFamily="49" charset="0"/>
              </a:rPr>
              <a:t>"count"</a:t>
            </a:r>
            <a:r>
              <a:rPr lang="en-GB" sz="4400" b="0" dirty="0">
                <a:solidFill>
                  <a:srgbClr val="D4D4D4"/>
                </a:solidFill>
                <a:latin typeface="Consolas" panose="020B0609020204030204" pitchFamily="49" charset="0"/>
              </a:rPr>
              <a:t>, trees[t])</a:t>
            </a:r>
          </a:p>
          <a:p>
            <a:pPr marL="0" indent="0" eaLnBrk="1" hangingPunct="1">
              <a:buClr>
                <a:srgbClr val="C00000"/>
              </a:buClr>
              <a:buFont typeface="Wingdings" pitchFamily="2" charset="2"/>
              <a:buNone/>
            </a:pPr>
            <a:endParaRPr lang="en-GB" sz="4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Iterating through a </a:t>
            </a:r>
            <a:r>
              <a:rPr lang="en-US" sz="6000" b="1" dirty="0" err="1" smtClean="0">
                <a:solidFill>
                  <a:schemeClr val="accent2"/>
                </a:solidFill>
              </a:rPr>
              <a:t>dict</a:t>
            </a:r>
            <a:endParaRPr lang="en-GB" sz="6000" b="1" dirty="0">
              <a:solidFill>
                <a:schemeClr val="accent2"/>
              </a:solidFill>
            </a:endParaRPr>
          </a:p>
        </p:txBody>
      </p:sp>
    </p:spTree>
    <p:extLst>
      <p:ext uri="{BB962C8B-B14F-4D97-AF65-F5344CB8AC3E}">
        <p14:creationId xmlns:p14="http://schemas.microsoft.com/office/powerpoint/2010/main" val="1005262405"/>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ELearnings.potx" id="{AFB086FA-2536-4C02-A482-CB60BBF1F065}" vid="{249B4466-77CA-4EA5-B234-91C64A274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5473</TotalTime>
  <Words>672</Words>
  <Application>Microsoft Office PowerPoint</Application>
  <PresentationFormat>Custom</PresentationFormat>
  <Paragraphs>100</Paragraphs>
  <Slides>11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ＭＳ Ｐゴシック</vt:lpstr>
      <vt:lpstr>-apple-system</vt:lpstr>
      <vt:lpstr>Arial</vt:lpstr>
      <vt:lpstr>Arial Black</vt:lpstr>
      <vt:lpstr>Calibri</vt:lpstr>
      <vt:lpstr>Consolas</vt:lpstr>
      <vt:lpstr>Menlo</vt:lpstr>
      <vt:lpstr>Wingdings</vt:lpstr>
      <vt:lpstr>Essential</vt:lpstr>
      <vt:lpstr>PowerPoint Presentation</vt:lpstr>
      <vt:lpstr>Loops</vt:lpstr>
      <vt:lpstr>Loops</vt:lpstr>
      <vt:lpstr>Loops</vt:lpstr>
      <vt:lpstr>Loops</vt:lpstr>
      <vt:lpstr>Loops</vt:lpstr>
      <vt:lpstr>Loops</vt:lpstr>
      <vt:lpstr>Loops</vt:lpstr>
      <vt:lpstr>Loops</vt:lpstr>
      <vt:lpstr>Loops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Saunby, Michael</cp:lastModifiedBy>
  <cp:revision>229</cp:revision>
  <dcterms:created xsi:type="dcterms:W3CDTF">2017-02-15T20:18:25Z</dcterms:created>
  <dcterms:modified xsi:type="dcterms:W3CDTF">2019-06-23T15:12:43Z</dcterms:modified>
</cp:coreProperties>
</file>