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520" r:id="rId2"/>
    <p:sldId id="545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</p:sldIdLst>
  <p:sldSz cx="18288000" cy="10288588"/>
  <p:notesSz cx="6858000" cy="9144000"/>
  <p:defaultTextStyle>
    <a:defPPr>
      <a:defRPr lang="en-US"/>
    </a:defPPr>
    <a:lvl1pPr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815975" indent="-35877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1950" indent="-717550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7925" indent="-107632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488" indent="-1436688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8"/>
    <a:srgbClr val="C4C5C5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2" autoAdjust="0"/>
    <p:restoredTop sz="74270"/>
  </p:normalViewPr>
  <p:slideViewPr>
    <p:cSldViewPr>
      <p:cViewPr varScale="1">
        <p:scale>
          <a:sx n="32" d="100"/>
          <a:sy n="32" d="100"/>
        </p:scale>
        <p:origin x="1640" y="16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E8068-ED54-41F4-B3BB-DD4A38C91560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0B09EB-DF0E-4CFF-9227-7197BB026F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97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950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92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488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339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4898807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5715274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6531742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the hash symbol # indicates the rest of this first line is a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Comments are notes in the program that don't do anything. They're the programmer's equivalent of a margin note. The word message is the name of a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Variables are named areas of computer memory. The content of this memory can be changed by our program. The words enclosed in quotation marks " are a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literal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usually just called a string.</a:t>
            </a:r>
          </a:p>
          <a:p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example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assigns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string This is fine to the variable message. Note that the equals = symbol is used to represent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 </a:t>
            </a:r>
            <a:r>
              <a:rPr lang="en-GB" sz="2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equality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99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Internally</a:t>
            </a:r>
            <a:r>
              <a:rPr lang="en-GB" sz="2143" baseline="0" dirty="0" smtClean="0"/>
              <a:t> all numbers are stored in binary, but Python allows us to express numbers in a variety of “types”.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baseline="0" dirty="0" smtClean="0"/>
              <a:t>Python is able to work out what type of number we want from the text of our statement.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 smtClean="0"/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Note that complex numbers use the letter ‘j’ to signify</a:t>
            </a:r>
            <a:r>
              <a:rPr lang="en-GB" sz="2143" baseline="0" dirty="0" smtClean="0"/>
              <a:t> the imaginary part, even though mathematicians typically use the letter ‘</a:t>
            </a:r>
            <a:r>
              <a:rPr lang="en-GB" sz="2143" baseline="0" dirty="0" err="1" smtClean="0"/>
              <a:t>i</a:t>
            </a:r>
            <a:r>
              <a:rPr lang="en-GB" sz="2143" baseline="0" dirty="0" smtClean="0"/>
              <a:t>’. This is because engineers favour the use of ‘j’.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4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769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We’ve already</a:t>
            </a:r>
            <a:r>
              <a:rPr lang="en-GB" sz="2143" baseline="0" dirty="0" smtClean="0"/>
              <a:t> seen a string in the Hello, World! Example.  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baseline="0" dirty="0" smtClean="0"/>
              <a:t>Strings are usually text, and comprise a fixed sequence of characters.  They can be of any length, even empty. 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5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025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Computer</a:t>
            </a:r>
            <a:r>
              <a:rPr lang="en-GB" sz="2143" baseline="0" dirty="0" smtClean="0"/>
              <a:t> programs often need to take different actions depending on whether a condition is True or False.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6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60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7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71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assign values to two variables, let's call the variables </a:t>
            </a:r>
            <a:r>
              <a:rPr lang="en-GB" sz="2400" dirty="0" smtClean="0"/>
              <a:t>name_1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2400" dirty="0" smtClean="0"/>
              <a:t>name_2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can we write a program that will swap the values over?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8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828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show the value of a variable, or a literal, we use a </a:t>
            </a:r>
            <a:r>
              <a:rPr lang="en-GB" dirty="0" smtClean="0"/>
              <a:t>print</a:t>
            </a:r>
            <a:r>
              <a:rPr lang="en-GB" sz="2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9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55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9112"/>
            <a:ext cx="16438512" cy="12427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857364" indent="-857364">
              <a:buClr>
                <a:srgbClr val="C00000"/>
              </a:buClr>
              <a:buFont typeface="Wingdings" charset="2"/>
              <a:buChar char="§"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Font typeface="Wingdings" charset="2"/>
              <a:buNone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565"/>
            <a:ext cx="7509520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9984" y="2362565"/>
            <a:ext cx="7764016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3934"/>
            <a:ext cx="7941568" cy="1415373"/>
          </a:xfrm>
        </p:spPr>
        <p:txBody>
          <a:bodyPr anchor="b">
            <a:noAutofit/>
          </a:bodyPr>
          <a:lstStyle>
            <a:lvl1pPr marL="0" indent="0">
              <a:buNone/>
              <a:defRPr sz="4400" b="1" cap="none" spc="150" baseline="0">
                <a:solidFill>
                  <a:srgbClr val="FFC000"/>
                </a:solidFill>
                <a:latin typeface="+mn-lt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389572"/>
            <a:ext cx="7941568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8016" y="1903934"/>
            <a:ext cx="7482080" cy="1415373"/>
          </a:xfrm>
        </p:spPr>
        <p:txBody>
          <a:bodyPr anchor="b">
            <a:noAutofit/>
          </a:bodyPr>
          <a:lstStyle>
            <a:lvl1pPr marL="0" indent="0">
              <a:buNone/>
              <a:defRPr lang="en-US" sz="4400" b="1" kern="1200" cap="none" spc="15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8016" y="3389572"/>
            <a:ext cx="7482080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48C247-1A76-4D0F-910B-CC669049462D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D1282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F4021-0C30-4708-9CB8-CDB858EB28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8002250" y="7270750"/>
            <a:ext cx="285750" cy="3017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8002250" y="0"/>
            <a:ext cx="285750" cy="72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8001754" cy="727060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573823"/>
            <a:ext cx="16306800" cy="685906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430647"/>
            <a:ext cx="16306800" cy="1143176"/>
          </a:xfrm>
        </p:spPr>
        <p:txBody>
          <a:bodyPr anchor="t">
            <a:normAutofit/>
          </a:bodyPr>
          <a:lstStyle>
            <a:lvl1pPr>
              <a:defRPr sz="4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B02BB-7A84-4C4D-852A-00B9CEACEF17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52F8B6-7CD0-4A27-B153-5FE5DD087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541"/>
            <a:ext cx="15544800" cy="1714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2972259"/>
            <a:ext cx="15544800" cy="617315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5790863" cy="1316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03413"/>
            <a:ext cx="15790863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66" r:id="rId3"/>
    <p:sldLayoutId id="2147483670" r:id="rId4"/>
    <p:sldLayoutId id="2147483671" r:id="rId5"/>
    <p:sldLayoutId id="2147483672" r:id="rId6"/>
    <p:sldLayoutId id="2147483667" r:id="rId7"/>
    <p:sldLayoutId id="2147483668" r:id="rId8"/>
  </p:sldLayoutIdLst>
  <p:txStyles>
    <p:titleStyle>
      <a:lvl1pPr algn="l" defTabSz="1371600" rtl="0" eaLnBrk="0" fontAlgn="base" hangingPunct="0">
        <a:spcBef>
          <a:spcPct val="0"/>
        </a:spcBef>
        <a:spcAft>
          <a:spcPct val="0"/>
        </a:spcAft>
        <a:defRPr sz="6000" kern="1200" cap="all" spc="-90">
          <a:solidFill>
            <a:schemeClr val="tx2"/>
          </a:solidFill>
          <a:latin typeface="+mj-lt"/>
          <a:ea typeface="+mj-ea"/>
          <a:cs typeface="+mj-cs"/>
        </a:defRPr>
      </a:lvl1pPr>
      <a:lvl2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2pPr>
      <a:lvl3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3pPr>
      <a:lvl4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4pPr>
      <a:lvl5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5pPr>
      <a:lvl6pPr marL="4572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6pPr>
      <a:lvl7pPr marL="9144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7pPr>
      <a:lvl8pPr marL="13716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8pPr>
      <a:lvl9pPr marL="18288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371600" rtl="0" eaLnBrk="0" fontAlgn="base" hangingPunct="0">
        <a:spcBef>
          <a:spcPct val="20000"/>
        </a:spcBef>
        <a:spcAft>
          <a:spcPts val="900"/>
        </a:spcAft>
        <a:buFont typeface="Arial" charset="0"/>
        <a:defRPr sz="6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7305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041400" y="3721100"/>
            <a:ext cx="1328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 smtClean="0">
                <a:solidFill>
                  <a:schemeClr val="bg1"/>
                </a:solidFill>
                <a:ea typeface="ＭＳ Ｐゴシック" pitchFamily="34" charset="-128"/>
              </a:rPr>
              <a:t>Python programming</a:t>
            </a:r>
            <a:endParaRPr lang="en-US" sz="5400" b="1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1079500" y="4640263"/>
            <a:ext cx="13250863" cy="83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FFFFFF"/>
                </a:solidFill>
                <a:ea typeface="ＭＳ Ｐゴシック" pitchFamily="34" charset="-128"/>
              </a:rPr>
              <a:t>Variables</a:t>
            </a:r>
            <a:endParaRPr lang="en-US" altLang="en-US" sz="4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30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1"/>
            <a:ext cx="16438563" cy="3815854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/>
              <a:t>A computer program is nothing more than lines of text. </a:t>
            </a: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Symbols </a:t>
            </a:r>
            <a:r>
              <a:rPr lang="en-GB" sz="4800" b="0" dirty="0"/>
              <a:t>and punctuation do more work than we're used too. </a:t>
            </a: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Here's </a:t>
            </a:r>
            <a:r>
              <a:rPr lang="en-GB" sz="4800" b="0" dirty="0"/>
              <a:t>an example.</a:t>
            </a:r>
            <a:endParaRPr lang="en-GB" sz="48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>
                <a:solidFill>
                  <a:schemeClr val="accent2"/>
                </a:solidFill>
              </a:rPr>
              <a:t>Variables, literals and comments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1112" y="6584456"/>
            <a:ext cx="11881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# An example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message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D69D85"/>
                </a:solidFill>
                <a:latin typeface="Consolas" panose="020B0609020204030204" pitchFamily="49" charset="0"/>
              </a:rPr>
              <a:t>"This is fine"</a:t>
            </a:r>
            <a:endParaRPr lang="en-GB" sz="4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1126568" y="4822240"/>
            <a:ext cx="16438563" cy="3815854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# </a:t>
            </a:r>
            <a:r>
              <a:rPr lang="en-GB" sz="4800" b="0" dirty="0"/>
              <a:t>indicates the rest of </a:t>
            </a:r>
            <a:r>
              <a:rPr lang="en-GB" sz="4800" b="0" dirty="0" smtClean="0"/>
              <a:t>the </a:t>
            </a:r>
            <a:r>
              <a:rPr lang="en-GB" sz="4800" b="0" dirty="0"/>
              <a:t>first line is a </a:t>
            </a:r>
            <a:r>
              <a:rPr lang="en-GB" sz="4800" b="0" dirty="0" smtClean="0"/>
              <a:t>comment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message </a:t>
            </a:r>
            <a:r>
              <a:rPr lang="en-GB" sz="4800" b="0" dirty="0"/>
              <a:t>is the name of a </a:t>
            </a:r>
            <a:r>
              <a:rPr lang="en-GB" sz="4800" b="0" dirty="0" smtClean="0"/>
              <a:t>variable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/>
              <a:t>The words enclosed in quotation marks " are a string literal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>
                <a:solidFill>
                  <a:schemeClr val="accent2"/>
                </a:solidFill>
              </a:rPr>
              <a:t>Variables, literals and comments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6568" y="3003550"/>
            <a:ext cx="11881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# An example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message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D69D85"/>
                </a:solidFill>
                <a:latin typeface="Consolas" panose="020B0609020204030204" pitchFamily="49" charset="0"/>
              </a:rPr>
              <a:t>"This is fine"</a:t>
            </a:r>
            <a:endParaRPr lang="en-GB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27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Types - numbers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6568" y="3003550"/>
            <a:ext cx="59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# integer numbers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12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0b1100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q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0xc</a:t>
            </a:r>
            <a:endParaRPr lang="en-GB" sz="48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26568" y="6072349"/>
            <a:ext cx="1100814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# floating point </a:t>
            </a:r>
            <a:r>
              <a:rPr lang="en-GB" sz="4800" i="1" dirty="0" smtClean="0">
                <a:solidFill>
                  <a:srgbClr val="57A64A"/>
                </a:solidFill>
                <a:latin typeface="Consolas" panose="020B0609020204030204" pitchFamily="49" charset="0"/>
              </a:rPr>
              <a:t>(real</a:t>
            </a:r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) </a:t>
            </a:r>
            <a:r>
              <a:rPr lang="en-GB" sz="4800" i="1" dirty="0" smtClean="0">
                <a:solidFill>
                  <a:srgbClr val="57A64A"/>
                </a:solidFill>
                <a:latin typeface="Consolas" panose="020B0609020204030204" pitchFamily="49" charset="0"/>
              </a:rPr>
              <a:t>numbers</a:t>
            </a:r>
          </a:p>
          <a:p>
            <a:r>
              <a:rPr lang="en-GB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 smtClean="0">
                <a:solidFill>
                  <a:srgbClr val="B8D7A3"/>
                </a:solidFill>
                <a:latin typeface="Consolas" panose="020B0609020204030204" pitchFamily="49" charset="0"/>
              </a:rPr>
              <a:t>0.01</a:t>
            </a:r>
          </a:p>
          <a:p>
            <a:r>
              <a:rPr lang="en-GB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1e-2</a:t>
            </a:r>
            <a:endParaRPr lang="en-GB" sz="48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6568" y="8569457"/>
            <a:ext cx="6949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i="1" dirty="0">
                <a:solidFill>
                  <a:srgbClr val="57A64A"/>
                </a:solidFill>
                <a:latin typeface="Consolas" panose="020B0609020204030204" pitchFamily="49" charset="0"/>
              </a:rPr>
              <a:t># complex numbers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vec</a:t>
            </a:r>
            <a:r>
              <a:rPr lang="en-GB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1.4142</a:t>
            </a:r>
            <a:r>
              <a:rPr lang="en-GB" sz="4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sz="4800" dirty="0">
                <a:solidFill>
                  <a:srgbClr val="B8D7A3"/>
                </a:solidFill>
                <a:latin typeface="Consolas" panose="020B0609020204030204" pitchFamily="49" charset="0"/>
              </a:rPr>
              <a:t>1.4142j</a:t>
            </a:r>
            <a:endParaRPr lang="en-GB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454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Types - strings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6568" y="3003550"/>
            <a:ext cx="150742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 smtClean="0">
                <a:solidFill>
                  <a:srgbClr val="D4D4D4"/>
                </a:solidFill>
                <a:latin typeface="Menlo"/>
              </a:rPr>
              <a:t>msg_from</a:t>
            </a:r>
            <a:r>
              <a:rPr lang="en-GB" sz="4800" dirty="0" smtClean="0">
                <a:solidFill>
                  <a:srgbClr val="D4D4D4"/>
                </a:solidFill>
                <a:latin typeface="Menlo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= </a:t>
            </a:r>
            <a:r>
              <a:rPr lang="en-GB" sz="4800" dirty="0">
                <a:solidFill>
                  <a:srgbClr val="D69D85"/>
                </a:solidFill>
                <a:latin typeface="Menlo"/>
              </a:rPr>
              <a:t>"Alice"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 </a:t>
            </a:r>
            <a:endParaRPr lang="en-GB" sz="4800" dirty="0" smtClean="0">
              <a:solidFill>
                <a:srgbClr val="D4D4D4"/>
              </a:solidFill>
              <a:latin typeface="Menlo"/>
            </a:endParaRPr>
          </a:p>
          <a:p>
            <a:r>
              <a:rPr lang="en-GB" sz="4800" dirty="0" err="1" smtClean="0">
                <a:solidFill>
                  <a:srgbClr val="D4D4D4"/>
                </a:solidFill>
                <a:latin typeface="Menlo"/>
              </a:rPr>
              <a:t>msg_to</a:t>
            </a:r>
            <a:r>
              <a:rPr lang="en-GB" sz="4800" dirty="0" smtClean="0">
                <a:solidFill>
                  <a:srgbClr val="D4D4D4"/>
                </a:solidFill>
                <a:latin typeface="Menlo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= </a:t>
            </a:r>
            <a:r>
              <a:rPr lang="en-GB" sz="4800" dirty="0">
                <a:solidFill>
                  <a:srgbClr val="D69D85"/>
                </a:solidFill>
                <a:latin typeface="Menlo"/>
              </a:rPr>
              <a:t>'Bob'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 </a:t>
            </a:r>
            <a:endParaRPr lang="en-GB" sz="4800" dirty="0" smtClean="0">
              <a:solidFill>
                <a:srgbClr val="D4D4D4"/>
              </a:solidFill>
              <a:latin typeface="Menlo"/>
            </a:endParaRPr>
          </a:p>
          <a:p>
            <a:r>
              <a:rPr lang="en-GB" sz="4800" dirty="0" err="1" smtClean="0">
                <a:solidFill>
                  <a:srgbClr val="D4D4D4"/>
                </a:solidFill>
                <a:latin typeface="Menlo"/>
              </a:rPr>
              <a:t>msg_body</a:t>
            </a:r>
            <a:r>
              <a:rPr lang="en-GB" sz="4800" dirty="0" smtClean="0">
                <a:solidFill>
                  <a:srgbClr val="D4D4D4"/>
                </a:solidFill>
                <a:latin typeface="Menlo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= </a:t>
            </a:r>
            <a:r>
              <a:rPr lang="en-GB" sz="4800" dirty="0">
                <a:solidFill>
                  <a:srgbClr val="D69D85"/>
                </a:solidFill>
                <a:latin typeface="Menlo"/>
              </a:rPr>
              <a:t>'''Use three quotes (' or ") to start, and end, a multi-line string</a:t>
            </a:r>
            <a:r>
              <a:rPr lang="en-GB" sz="4800" dirty="0" smtClean="0">
                <a:solidFill>
                  <a:srgbClr val="D69D85"/>
                </a:solidFill>
                <a:latin typeface="Menlo"/>
              </a:rPr>
              <a:t>.</a:t>
            </a:r>
            <a:r>
              <a:rPr lang="en-GB" sz="4800" dirty="0">
                <a:solidFill>
                  <a:srgbClr val="D69D85"/>
                </a:solidFill>
                <a:latin typeface="Menlo"/>
              </a:rPr>
              <a:t> '''</a:t>
            </a:r>
            <a:endParaRPr lang="en-GB" sz="4800" dirty="0" smtClean="0">
              <a:solidFill>
                <a:srgbClr val="D69D85"/>
              </a:solidFill>
              <a:latin typeface="Menlo"/>
            </a:endParaRPr>
          </a:p>
          <a:p>
            <a:r>
              <a:rPr lang="en-GB" sz="4800" dirty="0">
                <a:solidFill>
                  <a:srgbClr val="D4D4D4"/>
                </a:solidFill>
                <a:latin typeface="Menlo"/>
              </a:rPr>
              <a:t>empty </a:t>
            </a:r>
            <a:r>
              <a:rPr lang="en-GB" sz="4800">
                <a:solidFill>
                  <a:srgbClr val="D4D4D4"/>
                </a:solidFill>
                <a:latin typeface="Menlo"/>
              </a:rPr>
              <a:t>= </a:t>
            </a:r>
            <a:r>
              <a:rPr lang="en-GB" sz="4800" smtClean="0">
                <a:solidFill>
                  <a:srgbClr val="D69D85"/>
                </a:solidFill>
                <a:latin typeface="Menlo"/>
              </a:rPr>
              <a:t>""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7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Types – Boolean (logical or truth)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6568" y="3003550"/>
            <a:ext cx="1507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solidFill>
                  <a:srgbClr val="D4D4D4"/>
                </a:solidFill>
                <a:latin typeface="Menlo"/>
              </a:rPr>
              <a:t>send_message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 = </a:t>
            </a:r>
            <a:r>
              <a:rPr lang="en-GB" sz="4800" dirty="0">
                <a:solidFill>
                  <a:srgbClr val="569CD6"/>
                </a:solidFill>
                <a:latin typeface="Menlo"/>
              </a:rPr>
              <a:t>True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 </a:t>
            </a:r>
            <a:endParaRPr lang="en-GB" sz="4800" dirty="0" smtClean="0">
              <a:solidFill>
                <a:srgbClr val="D4D4D4"/>
              </a:solidFill>
              <a:latin typeface="Menlo"/>
            </a:endParaRPr>
          </a:p>
          <a:p>
            <a:r>
              <a:rPr lang="en-GB" sz="4800" dirty="0" err="1" smtClean="0">
                <a:solidFill>
                  <a:srgbClr val="D4D4D4"/>
                </a:solidFill>
                <a:latin typeface="Menlo"/>
              </a:rPr>
              <a:t>await_reply</a:t>
            </a:r>
            <a:r>
              <a:rPr lang="en-GB" sz="4800" dirty="0" smtClean="0">
                <a:solidFill>
                  <a:srgbClr val="D4D4D4"/>
                </a:solidFill>
                <a:latin typeface="Menlo"/>
              </a:rPr>
              <a:t> </a:t>
            </a:r>
            <a:r>
              <a:rPr lang="en-GB" sz="4800" dirty="0">
                <a:solidFill>
                  <a:srgbClr val="D4D4D4"/>
                </a:solidFill>
                <a:latin typeface="Menlo"/>
              </a:rPr>
              <a:t>= </a:t>
            </a:r>
            <a:r>
              <a:rPr lang="en-GB" sz="4800" dirty="0">
                <a:solidFill>
                  <a:srgbClr val="569CD6"/>
                </a:solidFill>
                <a:latin typeface="Menlo"/>
              </a:rPr>
              <a:t>False</a:t>
            </a:r>
            <a:endParaRPr lang="en-GB" sz="4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Naming variables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914400" y="2768600"/>
            <a:ext cx="16438563" cy="698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In these examples I’ve used a variety of names for variables.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Python doesn’t care what you call your variables, but there are a few rules, and also best practice.</a:t>
            </a:r>
          </a:p>
          <a:p>
            <a:pPr marL="685800" indent="-6858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4800" b="0" dirty="0" smtClean="0"/>
              <a:t>Only use letters, numbers and underscore</a:t>
            </a:r>
          </a:p>
          <a:p>
            <a:pPr marL="685800" indent="-6858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4800" b="0" dirty="0" smtClean="0"/>
              <a:t>Start with a letter. Underscore allowed, but ..</a:t>
            </a:r>
          </a:p>
          <a:p>
            <a:pPr marL="685800" indent="-68580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4800" b="0" dirty="0" smtClean="0"/>
              <a:t>Avoid words that have meaning to Python, or start with underscore. Python keywords are not allowed. </a:t>
            </a:r>
            <a:endParaRPr lang="en-GB" sz="48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</p:txBody>
      </p:sp>
    </p:spTree>
    <p:extLst>
      <p:ext uri="{BB962C8B-B14F-4D97-AF65-F5344CB8AC3E}">
        <p14:creationId xmlns:p14="http://schemas.microsoft.com/office/powerpoint/2010/main" val="2739892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An exercise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914400" y="2768600"/>
            <a:ext cx="16438563" cy="698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Assign </a:t>
            </a:r>
            <a:r>
              <a:rPr lang="en-GB" sz="4800" b="0" dirty="0"/>
              <a:t>values to two </a:t>
            </a:r>
            <a:r>
              <a:rPr lang="en-GB" sz="4800" b="0" dirty="0" smtClean="0"/>
              <a:t>variables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Name </a:t>
            </a:r>
            <a:r>
              <a:rPr lang="en-GB" sz="4800" b="0" dirty="0"/>
              <a:t>the variables </a:t>
            </a: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name_1</a:t>
            </a:r>
            <a:r>
              <a:rPr lang="en-GB" sz="4800" b="0" dirty="0"/>
              <a:t> and </a:t>
            </a:r>
            <a:r>
              <a:rPr lang="en-GB" sz="4800" b="0" dirty="0" smtClean="0"/>
              <a:t>name_2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/>
              <a:t>C</a:t>
            </a:r>
            <a:r>
              <a:rPr lang="en-GB" sz="4800" b="0" dirty="0" smtClean="0"/>
              <a:t>an </a:t>
            </a:r>
            <a:r>
              <a:rPr lang="en-GB" sz="4800" b="0" dirty="0"/>
              <a:t>we write a program that will swap the values over?</a:t>
            </a:r>
          </a:p>
        </p:txBody>
      </p:sp>
    </p:spTree>
    <p:extLst>
      <p:ext uri="{BB962C8B-B14F-4D97-AF65-F5344CB8AC3E}">
        <p14:creationId xmlns:p14="http://schemas.microsoft.com/office/powerpoint/2010/main" val="35490165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1" dirty="0" smtClean="0">
                <a:solidFill>
                  <a:schemeClr val="accent2"/>
                </a:solidFill>
              </a:rPr>
              <a:t>An exercise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914400" y="2768600"/>
            <a:ext cx="16438563" cy="698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name_1 = </a:t>
            </a:r>
            <a:r>
              <a:rPr lang="en-GB" sz="4800" b="0" dirty="0">
                <a:solidFill>
                  <a:srgbClr val="D69D85"/>
                </a:solidFill>
                <a:latin typeface="Consolas" panose="020B0609020204030204" pitchFamily="49" charset="0"/>
              </a:rPr>
              <a:t>"Bob"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GB" sz="48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name_2 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b="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GB" sz="4800" b="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Alice"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4800" b="0" dirty="0" smtClean="0"/>
              <a:t>To </a:t>
            </a:r>
            <a:r>
              <a:rPr lang="en-GB" sz="4800" b="0" dirty="0"/>
              <a:t>show the value of </a:t>
            </a:r>
            <a:r>
              <a:rPr lang="en-GB" sz="4800" b="0" dirty="0" smtClean="0"/>
              <a:t>variables, or literals, </a:t>
            </a:r>
            <a:r>
              <a:rPr lang="en-GB" sz="4800" b="0" dirty="0"/>
              <a:t>we use </a:t>
            </a:r>
            <a:r>
              <a:rPr lang="en-GB" sz="4800" dirty="0" smtClean="0"/>
              <a:t>print</a:t>
            </a:r>
            <a:r>
              <a:rPr lang="en-GB" sz="4800" b="0" dirty="0"/>
              <a:t> </a:t>
            </a:r>
            <a:r>
              <a:rPr lang="en-GB" sz="4800" b="0" dirty="0" smtClean="0"/>
              <a:t>statements.</a:t>
            </a:r>
            <a:endParaRPr lang="en-GB" sz="480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print(name_1)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print(name_2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GB" sz="4800" b="0" dirty="0" smtClean="0">
              <a:solidFill>
                <a:srgbClr val="D69D85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/>
              <a:t>Now write a program to swap the values.</a:t>
            </a:r>
            <a:endParaRPr lang="en-GB" sz="4800" b="0" dirty="0"/>
          </a:p>
        </p:txBody>
      </p:sp>
    </p:spTree>
    <p:extLst>
      <p:ext uri="{BB962C8B-B14F-4D97-AF65-F5344CB8AC3E}">
        <p14:creationId xmlns:p14="http://schemas.microsoft.com/office/powerpoint/2010/main" val="745279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arnings.potx" id="{AFB086FA-2536-4C02-A482-CB60BBF1F065}" vid="{249B4466-77CA-4EA5-B234-91C64A274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5342</TotalTime>
  <Words>451</Words>
  <Application>Microsoft Office PowerPoint</Application>
  <PresentationFormat>Custom</PresentationFormat>
  <Paragraphs>79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Consolas</vt:lpstr>
      <vt:lpstr>Menlo</vt:lpstr>
      <vt:lpstr>Wingdings</vt:lpstr>
      <vt:lpstr>Essential</vt:lpstr>
      <vt:lpstr>PowerPoint Presentation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Saunby, Michael</cp:lastModifiedBy>
  <cp:revision>223</cp:revision>
  <dcterms:created xsi:type="dcterms:W3CDTF">2017-02-15T20:18:25Z</dcterms:created>
  <dcterms:modified xsi:type="dcterms:W3CDTF">2019-06-30T20:23:44Z</dcterms:modified>
</cp:coreProperties>
</file>