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520" r:id="rId5"/>
    <p:sldId id="545" r:id="rId6"/>
    <p:sldId id="547" r:id="rId7"/>
    <p:sldId id="550" r:id="rId8"/>
    <p:sldId id="551" r:id="rId9"/>
    <p:sldId id="552" r:id="rId10"/>
    <p:sldId id="557" r:id="rId11"/>
    <p:sldId id="554" r:id="rId12"/>
    <p:sldId id="555" r:id="rId13"/>
    <p:sldId id="556" r:id="rId14"/>
    <p:sldId id="559" r:id="rId15"/>
    <p:sldId id="553" r:id="rId16"/>
    <p:sldId id="558" r:id="rId17"/>
    <p:sldId id="560" r:id="rId18"/>
    <p:sldId id="561" r:id="rId19"/>
    <p:sldId id="546" r:id="rId20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74270"/>
  </p:normalViewPr>
  <p:slideViewPr>
    <p:cSldViewPr>
      <p:cViewPr varScale="1">
        <p:scale>
          <a:sx n="32" d="100"/>
          <a:sy n="32" d="100"/>
        </p:scale>
        <p:origin x="1480" y="24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Perhaps the flowchart for the song was a bit more complicated than you might have expected. So here’s a simple example to show what each of the symbols represents.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9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A system of data-manipulation rules (such as a computer's instruction set, or programming language) is said to be Turing complete or computationally universal if it can be used to simulate any Turing machine.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7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Now that we can branch, and</a:t>
            </a:r>
            <a:r>
              <a:rPr lang="en-GB" sz="2143" baseline="0" dirty="0" smtClean="0"/>
              <a:t> change values stored in memory, we can – theoretically – create any machine that can be described by an algorithm.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Now that we can branch, and</a:t>
            </a:r>
            <a:r>
              <a:rPr lang="en-GB" sz="2143" baseline="0" dirty="0" smtClean="0"/>
              <a:t> change values stored in memory, we can – theoretically – create any machine that can be described by an algorithm.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Now that we can branch, and</a:t>
            </a:r>
            <a:r>
              <a:rPr lang="en-GB" sz="2143" baseline="0" dirty="0" smtClean="0"/>
              <a:t> change values stored in memory, we can – theoretically – create any machine that can be described by an algorithm.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9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Flowcharts are not as widely used in computing as they once were.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Programming languages like Python make it easier to express algorithms in text form.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Let’s see how.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0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Computer programs when expressed in computer instructions, assembler code, look like this.  So what does this “code” actually</a:t>
            </a:r>
            <a:r>
              <a:rPr lang="en-GB" sz="2400" b="0" baseline="0" dirty="0" smtClean="0"/>
              <a:t> do?</a:t>
            </a:r>
            <a:endParaRPr lang="en-GB" sz="2400" b="0" dirty="0" smtClean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0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Expressed as a flow chart we can see this is simply</a:t>
            </a:r>
            <a:r>
              <a:rPr lang="en-GB" sz="2143" baseline="0" dirty="0" smtClean="0"/>
              <a:t> a program to multiply two numbers.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1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Here is the same algorithm written in Python. As</a:t>
            </a:r>
            <a:r>
              <a:rPr lang="en-GB" sz="2143" baseline="0" dirty="0" smtClean="0"/>
              <a:t> you can see the Python script is so much like the flowchart that the flowchart is now redundant.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But before we dismiss flowcharts completely let’s take a look at some more </a:t>
            </a:r>
            <a:r>
              <a:rPr lang="en-GB" sz="2143" baseline="0" smtClean="0"/>
              <a:t>complicated algorithms.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7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Flowcharts are not as widely used in computing as they once were.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Programming languages like Python make it easier to express algorithms in text form.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Let’s see how.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6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Went to Mow</a:t>
            </a:r>
            <a:r>
              <a:rPr lang="en-GB" sz="2143" baseline="0" dirty="0" smtClean="0"/>
              <a:t> a Meadow is a children’s counting song which involves counting up, and down.  It could presumably continue forever, rather like many tasks given to computers and robots.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6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Here</a:t>
            </a:r>
            <a:r>
              <a:rPr lang="en-GB" sz="2143" baseline="0" dirty="0" smtClean="0"/>
              <a:t> is my attempt to convert the script of the song into  flow chart.  In the next workshop session I’m going to ask you to write a Python program that implements </a:t>
            </a:r>
            <a:r>
              <a:rPr lang="en-GB" sz="2143" baseline="0" smtClean="0"/>
              <a:t>this program. 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6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Perhaps the flowchart for the song was a bit more complicated than you might have expected. So here’s a simple example to show what each of the symbols represents.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8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Algorithms </a:t>
            </a:r>
            <a:endParaRPr lang="en-US" altLang="en-US" sz="4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Flowchart symbols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87017" y="2768030"/>
            <a:ext cx="7632847" cy="7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Start and end – circle or rounded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Input and output – parallelogram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Operation – rectangle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Conditional branch – diamond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You don’t have to use these, but it can’t hurt to have a standard. </a:t>
            </a:r>
            <a:endParaRPr lang="en-GB" sz="40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959" y="216310"/>
            <a:ext cx="8518203" cy="9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76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As Python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87017" y="2768030"/>
            <a:ext cx="9073007" cy="7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value = input() </a:t>
            </a:r>
            <a:endParaRPr lang="en-GB" sz="48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value 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b="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value.upper</a:t>
            </a: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value </a:t>
            </a:r>
            <a:r>
              <a:rPr lang="en-GB" sz="4800" b="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b="0" dirty="0">
                <a:solidFill>
                  <a:srgbClr val="D69D85"/>
                </a:solidFill>
                <a:latin typeface="Consolas" panose="020B0609020204030204" pitchFamily="49" charset="0"/>
              </a:rPr>
              <a:t>'BYE'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endParaRPr lang="en-GB" sz="48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4800" b="0" dirty="0">
                <a:solidFill>
                  <a:srgbClr val="D69D85"/>
                </a:solidFill>
                <a:latin typeface="Consolas" panose="020B0609020204030204" pitchFamily="49" charset="0"/>
              </a:rPr>
              <a:t>'Goodbye!'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GB" sz="4800" b="0" dirty="0" smtClean="0">
                <a:latin typeface="Consolas" panose="020B0609020204030204" pitchFamily="49" charset="0"/>
              </a:rPr>
              <a:t> </a:t>
            </a:r>
            <a:endParaRPr lang="en-GB" sz="4800" b="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438" y="228600"/>
            <a:ext cx="8518203" cy="9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40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Turing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Completeness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7467180" y="3705264"/>
            <a:ext cx="9885783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A set of rules is Turing complete, </a:t>
            </a:r>
            <a:r>
              <a:rPr lang="en-GB" sz="6000" b="0" dirty="0"/>
              <a:t>or computationally </a:t>
            </a:r>
            <a:r>
              <a:rPr lang="en-GB" sz="6000" b="0" dirty="0" smtClean="0"/>
              <a:t>universal, </a:t>
            </a:r>
            <a:r>
              <a:rPr lang="en-GB" sz="6000" b="0" dirty="0"/>
              <a:t>if </a:t>
            </a:r>
            <a:r>
              <a:rPr lang="en-GB" sz="6000" b="0" dirty="0" smtClean="0"/>
              <a:t>those rules can </a:t>
            </a:r>
            <a:r>
              <a:rPr lang="en-GB" sz="6000" b="0" dirty="0"/>
              <a:t>be used to simulate any Turing </a:t>
            </a:r>
            <a:r>
              <a:rPr lang="en-GB" sz="6000" b="0" dirty="0" smtClean="0"/>
              <a:t>machine.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20" y="2967994"/>
            <a:ext cx="5791200" cy="3257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098" y="6800478"/>
            <a:ext cx="61507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Alan </a:t>
            </a:r>
            <a:r>
              <a:rPr lang="en-GB" dirty="0" smtClean="0">
                <a:solidFill>
                  <a:schemeClr val="bg1"/>
                </a:solidFill>
              </a:rPr>
              <a:t>Turing, mathematician </a:t>
            </a:r>
            <a:r>
              <a:rPr lang="en-GB" dirty="0">
                <a:solidFill>
                  <a:schemeClr val="bg1"/>
                </a:solidFill>
              </a:rPr>
              <a:t>and pioneer of </a:t>
            </a:r>
            <a:r>
              <a:rPr lang="en-GB" dirty="0" smtClean="0">
                <a:solidFill>
                  <a:schemeClr val="bg1"/>
                </a:solidFill>
              </a:rPr>
              <a:t>computer science.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29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Turing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Completeness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863600" y="3705264"/>
            <a:ext cx="16489363" cy="604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It might surprise you to know that we’ve already encountered </a:t>
            </a:r>
            <a:r>
              <a:rPr lang="en-GB" sz="6000" b="0" smtClean="0"/>
              <a:t>enough Python </a:t>
            </a:r>
            <a:r>
              <a:rPr lang="en-GB" sz="6000" b="0" dirty="0" smtClean="0"/>
              <a:t>to have a Turing complete set of rules. 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Conditional branching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Ability </a:t>
            </a:r>
            <a:r>
              <a:rPr lang="en-GB" sz="6000" b="0" dirty="0"/>
              <a:t>to change </a:t>
            </a:r>
            <a:r>
              <a:rPr lang="en-GB" sz="6000" b="0" dirty="0" smtClean="0"/>
              <a:t>memory (variables)</a:t>
            </a:r>
            <a:endParaRPr lang="en-GB" sz="6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</p:spTree>
    <p:extLst>
      <p:ext uri="{BB962C8B-B14F-4D97-AF65-F5344CB8AC3E}">
        <p14:creationId xmlns:p14="http://schemas.microsoft.com/office/powerpoint/2010/main" val="39228123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Exercise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– Went to mow a meadow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838199" y="2768030"/>
            <a:ext cx="7873753" cy="604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What do we need?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Output (print) text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Count up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Count down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80" y="3003550"/>
            <a:ext cx="10023448" cy="63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02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Counting and printing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863600" y="3705264"/>
            <a:ext cx="16489363" cy="604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b="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 m </a:t>
            </a:r>
            <a:r>
              <a:rPr lang="en-GB" sz="6000" b="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6000" b="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(4):</a:t>
            </a:r>
          </a:p>
          <a:p>
            <a:r>
              <a:rPr lang="en-GB" sz="6000" b="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	print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"m is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, m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6000" b="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	print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"m 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plus 1 is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", 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m + 1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6000" b="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	print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4 minus m is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", 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4 - m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GB" sz="6000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60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6000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6000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60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</p:spTree>
    <p:extLst>
      <p:ext uri="{BB962C8B-B14F-4D97-AF65-F5344CB8AC3E}">
        <p14:creationId xmlns:p14="http://schemas.microsoft.com/office/powerpoint/2010/main" val="8507572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7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4452427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0" dirty="0" smtClean="0"/>
              <a:t> </a:t>
            </a: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450322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A set of instructions to solve a problem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863600" y="3005054"/>
            <a:ext cx="13464975" cy="63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Computer programs are texts that instruct the computer to manipulate data in a particular way.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For example swapping the contents of two variables.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720" y="228600"/>
            <a:ext cx="1986136" cy="95582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1" y="2768030"/>
            <a:ext cx="10245824" cy="698398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Flowcharts are not as widely used in computing as they once were.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Programming languages like Python make it easier to express algorithms in text form.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Flowcharts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296" y="3023829"/>
            <a:ext cx="5762613" cy="67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53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8711952" y="2743976"/>
            <a:ext cx="9093696" cy="698398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Computer programs when expressed in computer instructions, assembler code, look like this.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Assembler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language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C5F514-6C20-4254-B43B-0D072758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5" y="2743976"/>
            <a:ext cx="7848352" cy="738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70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Assembler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language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C5F514-6C20-4254-B43B-0D072758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92" y="2661318"/>
            <a:ext cx="7848352" cy="738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288" y="2407989"/>
            <a:ext cx="2736304" cy="77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5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Python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914401" y="2768031"/>
            <a:ext cx="8877671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err="1">
                <a:latin typeface="Consolas" panose="020B0609020204030204" pitchFamily="49" charset="0"/>
              </a:rPr>
              <a:t>a</a:t>
            </a:r>
            <a:r>
              <a:rPr lang="en-GB" sz="6000" b="0" dirty="0" err="1" smtClean="0">
                <a:latin typeface="Consolas" panose="020B0609020204030204" pitchFamily="49" charset="0"/>
              </a:rPr>
              <a:t>lice</a:t>
            </a:r>
            <a:r>
              <a:rPr lang="en-GB" sz="6000" b="0" dirty="0" smtClean="0">
                <a:latin typeface="Consolas" panose="020B0609020204030204" pitchFamily="49" charset="0"/>
              </a:rPr>
              <a:t> = 123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>
                <a:latin typeface="Consolas" panose="020B0609020204030204" pitchFamily="49" charset="0"/>
              </a:rPr>
              <a:t>b</a:t>
            </a:r>
            <a:r>
              <a:rPr lang="en-GB" sz="6000" b="0" dirty="0" smtClean="0">
                <a:latin typeface="Consolas" panose="020B0609020204030204" pitchFamily="49" charset="0"/>
              </a:rPr>
              <a:t>ob = 456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>
                <a:latin typeface="Consolas" panose="020B0609020204030204" pitchFamily="49" charset="0"/>
              </a:rPr>
              <a:t>c</a:t>
            </a:r>
            <a:r>
              <a:rPr lang="en-GB" sz="6000" b="0" dirty="0" smtClean="0">
                <a:latin typeface="Consolas" panose="020B0609020204030204" pitchFamily="49" charset="0"/>
              </a:rPr>
              <a:t>arol = </a:t>
            </a:r>
            <a:r>
              <a:rPr lang="en-GB" sz="6000" b="0" dirty="0" err="1" smtClean="0">
                <a:latin typeface="Consolas" panose="020B0609020204030204" pitchFamily="49" charset="0"/>
              </a:rPr>
              <a:t>alice</a:t>
            </a:r>
            <a:r>
              <a:rPr lang="en-GB" sz="6000" b="0" dirty="0" smtClean="0">
                <a:latin typeface="Consolas" panose="020B0609020204030204" pitchFamily="49" charset="0"/>
              </a:rPr>
              <a:t> * bob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84" y="1903934"/>
            <a:ext cx="2736304" cy="77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59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1" y="2768030"/>
            <a:ext cx="10245824" cy="698398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So what if we have a problem that’s more complicated than swapping two names, or multiplying two numbers?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non-trivial program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19" y="5194972"/>
            <a:ext cx="7171844" cy="45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4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Went to Mow a Meadow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87017" y="2768030"/>
            <a:ext cx="17713968" cy="7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man went to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mow,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meadow, 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and his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meadow.</a:t>
            </a:r>
            <a:endParaRPr lang="en-GB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men went to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mow,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meadow,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men, one man and his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meadow.</a:t>
            </a:r>
            <a:endParaRPr lang="en-GB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men went to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mow,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meadow,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men, two men, one man and his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meadow.</a:t>
            </a:r>
          </a:p>
        </p:txBody>
      </p:sp>
    </p:spTree>
    <p:extLst>
      <p:ext uri="{BB962C8B-B14F-4D97-AF65-F5344CB8AC3E}">
        <p14:creationId xmlns:p14="http://schemas.microsoft.com/office/powerpoint/2010/main" val="22591976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6" y="22802"/>
            <a:ext cx="15985776" cy="101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0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4A722CED67B4D87023AA1DB1B7FC2" ma:contentTypeVersion="2" ma:contentTypeDescription="Create a new document." ma:contentTypeScope="" ma:versionID="24a724db25d7a50202b8ac59c51396d2">
  <xsd:schema xmlns:xsd="http://www.w3.org/2001/XMLSchema" xmlns:xs="http://www.w3.org/2001/XMLSchema" xmlns:p="http://schemas.microsoft.com/office/2006/metadata/properties" xmlns:ns2="8af36af0-998e-4eb7-8de7-ad4ef79dd84e" targetNamespace="http://schemas.microsoft.com/office/2006/metadata/properties" ma:root="true" ma:fieldsID="7677119f4229a56b9744f39d5ff64d75" ns2:_="">
    <xsd:import namespace="8af36af0-998e-4eb7-8de7-ad4ef79dd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36af0-998e-4eb7-8de7-ad4ef79dd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90DDF-3221-496A-9510-FF862EF10292}">
  <ds:schemaRefs>
    <ds:schemaRef ds:uri="http://purl.org/dc/terms/"/>
    <ds:schemaRef ds:uri="http://schemas.openxmlformats.org/package/2006/metadata/core-properties"/>
    <ds:schemaRef ds:uri="8af36af0-998e-4eb7-8de7-ad4ef79dd8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C55CF53-F4D5-4037-870E-F995ED119F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97FCBD-3CA2-44EE-AA21-6D9368862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36af0-998e-4eb7-8de7-ad4ef79dd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5431</TotalTime>
  <Words>786</Words>
  <Application>Microsoft Office PowerPoint</Application>
  <PresentationFormat>Custom</PresentationFormat>
  <Paragraphs>107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Arial Black</vt:lpstr>
      <vt:lpstr>Calibri</vt:lpstr>
      <vt:lpstr>Consolas</vt:lpstr>
      <vt:lpstr>Times New Roman</vt:lpstr>
      <vt:lpstr>Wingdings</vt:lpstr>
      <vt:lpstr>Essential</vt:lpstr>
      <vt:lpstr>PowerPoint Presentation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PowerPoint Presentation</vt:lpstr>
      <vt:lpstr>Algorithms</vt:lpstr>
      <vt:lpstr>Algorithms</vt:lpstr>
      <vt:lpstr>Algorithms</vt:lpstr>
      <vt:lpstr>Algorithms</vt:lpstr>
      <vt:lpstr>Algorithms</vt:lpstr>
      <vt:lpstr>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Saunby, Michael</cp:lastModifiedBy>
  <cp:revision>232</cp:revision>
  <dcterms:created xsi:type="dcterms:W3CDTF">2017-02-15T20:18:25Z</dcterms:created>
  <dcterms:modified xsi:type="dcterms:W3CDTF">2019-06-30T20:24:10Z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0x0101008944A722CED67B4D87023AA1DB1B7FC2</vt:lpwstr>
  </property>
</Properties>
</file>