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520" r:id="rId5"/>
    <p:sldId id="545" r:id="rId6"/>
    <p:sldId id="547" r:id="rId7"/>
    <p:sldId id="550" r:id="rId8"/>
    <p:sldId id="551" r:id="rId9"/>
    <p:sldId id="552" r:id="rId10"/>
    <p:sldId id="557" r:id="rId11"/>
    <p:sldId id="554" r:id="rId12"/>
    <p:sldId id="555" r:id="rId13"/>
    <p:sldId id="556" r:id="rId14"/>
    <p:sldId id="559" r:id="rId15"/>
    <p:sldId id="553" r:id="rId16"/>
    <p:sldId id="558" r:id="rId17"/>
    <p:sldId id="560" r:id="rId18"/>
    <p:sldId id="561" r:id="rId19"/>
    <p:sldId id="546" r:id="rId20"/>
  </p:sldIdLst>
  <p:sldSz cx="18288000" cy="10288588"/>
  <p:notesSz cx="6858000" cy="9144000"/>
  <p:defaultTextStyle>
    <a:defPPr>
      <a:defRPr lang="en-US"/>
    </a:defPPr>
    <a:lvl1pPr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815975" indent="-35877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1631950" indent="-717550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2447925" indent="-1076325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3265488" indent="-1436688" algn="l" defTabSz="1631950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1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638"/>
    <a:srgbClr val="C4C5C5"/>
    <a:srgbClr val="EBE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4270"/>
  </p:normalViewPr>
  <p:slideViewPr>
    <p:cSldViewPr>
      <p:cViewPr varScale="1">
        <p:scale>
          <a:sx n="32" d="100"/>
          <a:sy n="32" d="100"/>
        </p:scale>
        <p:origin x="1480" y="16"/>
      </p:cViewPr>
      <p:guideLst>
        <p:guide orient="horz" pos="3241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1AE8068-ED54-41F4-B3BB-DD4A38C91560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632936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D0B09EB-DF0E-4CFF-9227-7197BB026F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597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1950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7925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488" algn="l" defTabSz="1631950" rtl="0" eaLnBrk="0" fontAlgn="base" hangingPunct="0">
      <a:spcBef>
        <a:spcPct val="30000"/>
      </a:spcBef>
      <a:spcAft>
        <a:spcPct val="0"/>
      </a:spcAft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2339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4898807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5715274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6531742" algn="l" defTabSz="1632936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/>
              <a:t>Please do not reduce the font size as this is the recommended size for mobile phone users.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algn="r">
              <a:defRPr/>
            </a:pPr>
            <a:fld id="{6B55B428-6A7A-4261-A39C-C43694DAD487}" type="slidenum">
              <a:rPr lang="en-GB" sz="1200">
                <a:latin typeface="+mn-lt"/>
              </a:rPr>
              <a:pPr algn="r">
                <a:defRPr/>
              </a:pPr>
              <a:t>2</a:t>
            </a:fld>
            <a:endParaRPr lang="en-GB" sz="1200">
              <a:latin typeface="+mn-lt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Perhaps the flowchart for the song was a bit more complicated than you might have expected. So here’s a simple example to show what each of the symbols represents.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93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A system of data-manipulation rules (such as a computer's instruction set, or programming language) is said to be Turing complete or computationally universal if it can be used to simulate any Turing machine.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7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that we can branch, and</a:t>
            </a:r>
            <a:r>
              <a:rPr lang="en-GB" sz="2143" baseline="0" dirty="0" smtClean="0"/>
              <a:t> change values stored in memory, we can – theoretically – create any machine that can be described by an algorithm.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865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that we can branch, and</a:t>
            </a:r>
            <a:r>
              <a:rPr lang="en-GB" sz="2143" baseline="0" dirty="0" smtClean="0"/>
              <a:t> change values stored in memory, we can – theoretically – create any machine that can be described by an algorithm.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75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Now that we can branch, and</a:t>
            </a:r>
            <a:r>
              <a:rPr lang="en-GB" sz="2143" baseline="0" dirty="0" smtClean="0"/>
              <a:t> change values stored in memory, we can – theoretically – create any machine that can be described by an algorithm.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199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Flowcharts are not as widely used in computing as they once were.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Programming languages like Python make it easier to express algorithms in text form.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Let’s see how.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70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Computer programs when expressed in computer instructions, assembler code, look like this.  So what does this “code” actually</a:t>
            </a:r>
            <a:r>
              <a:rPr lang="en-GB" sz="2400" b="0" baseline="0" dirty="0" smtClean="0"/>
              <a:t> do?</a:t>
            </a:r>
            <a:endParaRPr lang="en-GB" sz="2400" b="0" dirty="0" smtClean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70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Expressed as a flow chart we can see this is simply</a:t>
            </a:r>
            <a:r>
              <a:rPr lang="en-GB" sz="2143" baseline="0" dirty="0" smtClean="0"/>
              <a:t> a program to multiply two numbers.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915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Here is the same algorithm written in Python. As</a:t>
            </a:r>
            <a:r>
              <a:rPr lang="en-GB" sz="2143" baseline="0" dirty="0" smtClean="0"/>
              <a:t> you can see the Python script is so much like the flowchart that the flowchart is now redundant.</a:t>
            </a:r>
          </a:p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But before we dismiss flowcharts completely let’s take a look at some more </a:t>
            </a:r>
            <a:r>
              <a:rPr lang="en-GB" sz="2143" baseline="0" smtClean="0"/>
              <a:t>complicated algorithms.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376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Flowcharts are not as widely used in computing as they once were.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Programming languages like Python make it easier to express algorithms in text form.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2400" b="0" dirty="0" smtClean="0"/>
              <a:t>Let’s see how.</a:t>
            </a:r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963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Went to Mow</a:t>
            </a:r>
            <a:r>
              <a:rPr lang="en-GB" sz="2143" baseline="0" dirty="0" smtClean="0"/>
              <a:t> a Meadow is a children’s counting song which involves counting up, and down.  It could presumably continue forever, rather like many tasks given to computers and robots.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68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dirty="0" smtClean="0"/>
              <a:t>Here</a:t>
            </a:r>
            <a:r>
              <a:rPr lang="en-GB" sz="2143" baseline="0" dirty="0" smtClean="0"/>
              <a:t> is my attempt to convert the script of the song into  flow chart.  In the next workshop session I’m going to ask you to write a Python program that implements </a:t>
            </a:r>
            <a:r>
              <a:rPr lang="en-GB" sz="2143" baseline="0" smtClean="0"/>
              <a:t>this program. 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069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632936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143" baseline="0" dirty="0" smtClean="0"/>
              <a:t>Perhaps the flowchart for the song was a bit more complicated than you might have expected. So here’s a simple example to show what each of the symbols represents.</a:t>
            </a:r>
            <a:endParaRPr lang="en-GB" sz="2143" dirty="0"/>
          </a:p>
        </p:txBody>
      </p:sp>
      <p:sp>
        <p:nvSpPr>
          <p:cNvPr id="1229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anchor="b"/>
          <a:lstStyle/>
          <a:p>
            <a:pPr marL="0" marR="0" lvl="0" indent="0" algn="r" defTabSz="16319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55B428-6A7A-4261-A39C-C43694DAD487}" type="slidenum"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</a:rPr>
              <a:pPr marL="0" marR="0" lvl="0" indent="0" algn="r" defTabSz="16319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882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9112"/>
            <a:ext cx="16438512" cy="1242774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857364" indent="-857364">
              <a:buClr>
                <a:srgbClr val="C00000"/>
              </a:buClr>
              <a:buFont typeface="Wingdings" charset="2"/>
              <a:buChar char="§"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914400" y="1975942"/>
            <a:ext cx="16438512" cy="7214723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Font typeface="Wingdings" charset="2"/>
              <a:buNone/>
              <a:defRPr sz="6000" b="0"/>
            </a:lvl1pPr>
            <a:lvl2pPr marL="1246188" indent="-354013">
              <a:tabLst>
                <a:tab pos="1998663" algn="l"/>
              </a:tabLst>
              <a:defRPr sz="5400"/>
            </a:lvl2pPr>
            <a:lvl3pPr>
              <a:defRPr sz="5400"/>
            </a:lvl3pPr>
            <a:lvl4pPr>
              <a:defRPr sz="5400"/>
            </a:lvl4pPr>
            <a:lvl5pPr>
              <a:defRPr sz="5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2362565"/>
            <a:ext cx="7509520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99984" y="2362565"/>
            <a:ext cx="7764016" cy="6789993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/>
          </p:cNvPr>
          <p:cNvSpPr txBox="1">
            <a:spLocks/>
          </p:cNvSpPr>
          <p:nvPr userDrawn="1"/>
        </p:nvSpPr>
        <p:spPr>
          <a:xfrm>
            <a:off x="914400" y="228600"/>
            <a:ext cx="16438563" cy="1243013"/>
          </a:xfrm>
          <a:prstGeom prst="rect">
            <a:avLst/>
          </a:prstGeom>
        </p:spPr>
        <p:txBody>
          <a:bodyPr anchor="b"/>
          <a:lstStyle>
            <a:lvl1pPr algn="l" defTabSz="1371783" rtl="0" eaLnBrk="1" latinLnBrk="0" hangingPunct="1">
              <a:spcBef>
                <a:spcPct val="0"/>
              </a:spcBef>
              <a:buNone/>
              <a:defRPr sz="6000" kern="1200" cap="all" spc="-9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903934"/>
            <a:ext cx="7941568" cy="1415373"/>
          </a:xfrm>
        </p:spPr>
        <p:txBody>
          <a:bodyPr anchor="b">
            <a:noAutofit/>
          </a:bodyPr>
          <a:lstStyle>
            <a:lvl1pPr marL="0" indent="0">
              <a:buNone/>
              <a:defRPr sz="4400" b="1" cap="none" spc="150" baseline="0">
                <a:solidFill>
                  <a:srgbClr val="FFC000"/>
                </a:solidFill>
                <a:latin typeface="+mn-lt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3389572"/>
            <a:ext cx="7941568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88016" y="1903934"/>
            <a:ext cx="7482080" cy="1415373"/>
          </a:xfrm>
        </p:spPr>
        <p:txBody>
          <a:bodyPr anchor="b">
            <a:noAutofit/>
          </a:bodyPr>
          <a:lstStyle>
            <a:lvl1pPr marL="0" indent="0">
              <a:buNone/>
              <a:defRPr lang="en-US" sz="4400" b="1" kern="1200" cap="none" spc="150" baseline="0" dirty="0" smtClean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88016" y="3389572"/>
            <a:ext cx="7482080" cy="5761609"/>
          </a:xfrm>
        </p:spPr>
        <p:txBody>
          <a:bodyPr>
            <a:normAutofit/>
          </a:bodyPr>
          <a:lstStyle>
            <a:lvl1pPr>
              <a:defRPr sz="5400"/>
            </a:lvl1pPr>
            <a:lvl2pPr>
              <a:defRPr sz="44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448C247-1A76-4D0F-910B-CC669049462D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D1282E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F4021-0C30-4708-9CB8-CDB858EB287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/>
          <p:nvPr/>
        </p:nvSpPr>
        <p:spPr>
          <a:xfrm>
            <a:off x="18002250" y="7270750"/>
            <a:ext cx="285750" cy="30178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8002250" y="0"/>
            <a:ext cx="285750" cy="7270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632936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22" dirty="0">
              <a:solidFill>
                <a:srgbClr val="FFFF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18001754" cy="7270602"/>
          </a:xfrm>
          <a:solidFill>
            <a:schemeClr val="bg1">
              <a:lumMod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8573823"/>
            <a:ext cx="16306800" cy="685906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1800"/>
            </a:lvl2pPr>
            <a:lvl3pPr marL="1371783" indent="0">
              <a:buNone/>
              <a:defRPr sz="1500"/>
            </a:lvl3pPr>
            <a:lvl4pPr marL="2057674" indent="0">
              <a:buNone/>
              <a:defRPr sz="1350"/>
            </a:lvl4pPr>
            <a:lvl5pPr marL="2743566" indent="0">
              <a:buNone/>
              <a:defRPr sz="1350"/>
            </a:lvl5pPr>
            <a:lvl6pPr marL="3429457" indent="0">
              <a:buNone/>
              <a:defRPr sz="1350"/>
            </a:lvl6pPr>
            <a:lvl7pPr marL="4115349" indent="0">
              <a:buNone/>
              <a:defRPr sz="1350"/>
            </a:lvl7pPr>
            <a:lvl8pPr marL="4801240" indent="0">
              <a:buNone/>
              <a:defRPr sz="1350"/>
            </a:lvl8pPr>
            <a:lvl9pPr marL="5487132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4400" y="7430647"/>
            <a:ext cx="16306800" cy="1143176"/>
          </a:xfrm>
        </p:spPr>
        <p:txBody>
          <a:bodyPr anchor="t">
            <a:normAutofit/>
          </a:bodyPr>
          <a:lstStyle>
            <a:lvl1pPr>
              <a:defRPr sz="48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9259888"/>
            <a:ext cx="6858000" cy="45720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05B02BB-7A84-4C4D-852A-00B9CEACEF17}" type="datetimeFigureOut">
              <a:rPr lang="en-GB"/>
              <a:pPr>
                <a:defRPr/>
              </a:pPr>
              <a:t>23/06/2019</a:t>
            </a:fld>
            <a:endParaRPr lang="en-GB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9740900"/>
            <a:ext cx="6858000" cy="4254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16783844" y="8738394"/>
            <a:ext cx="1973262" cy="730250"/>
          </a:xfrm>
          <a:prstGeom prst="rect">
            <a:avLst/>
          </a:prstGeom>
        </p:spPr>
        <p:txBody>
          <a:bodyPr/>
          <a:lstStyle>
            <a:lvl1pPr defTabSz="1632936" fontAlgn="auto">
              <a:spcBef>
                <a:spcPts val="0"/>
              </a:spcBef>
              <a:spcAft>
                <a:spcPts val="0"/>
              </a:spcAft>
              <a:defRPr sz="3214">
                <a:solidFill>
                  <a:srgbClr val="000000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52F8B6-7CD0-4A27-B153-5FE5DD087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14541"/>
            <a:ext cx="15544800" cy="17147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1371600" y="2972259"/>
            <a:ext cx="15544800" cy="6173153"/>
          </a:xfrm>
        </p:spPr>
        <p:txBody>
          <a:bodyPr rtlCol="0">
            <a:normAutofit/>
          </a:bodyPr>
          <a:lstStyle/>
          <a:p>
            <a:pPr lvl="0"/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6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5790863" cy="13160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14400" y="1903413"/>
            <a:ext cx="15790863" cy="728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9" r:id="rId2"/>
    <p:sldLayoutId id="2147483666" r:id="rId3"/>
    <p:sldLayoutId id="2147483670" r:id="rId4"/>
    <p:sldLayoutId id="2147483671" r:id="rId5"/>
    <p:sldLayoutId id="2147483672" r:id="rId6"/>
    <p:sldLayoutId id="2147483667" r:id="rId7"/>
    <p:sldLayoutId id="2147483668" r:id="rId8"/>
  </p:sldLayoutIdLst>
  <p:txStyles>
    <p:titleStyle>
      <a:lvl1pPr algn="l" defTabSz="1371600" rtl="0" eaLnBrk="0" fontAlgn="base" hangingPunct="0">
        <a:spcBef>
          <a:spcPct val="0"/>
        </a:spcBef>
        <a:spcAft>
          <a:spcPct val="0"/>
        </a:spcAft>
        <a:defRPr sz="6000" kern="1200" cap="all" spc="-90">
          <a:solidFill>
            <a:schemeClr val="tx2"/>
          </a:solidFill>
          <a:latin typeface="+mj-lt"/>
          <a:ea typeface="+mj-ea"/>
          <a:cs typeface="+mj-cs"/>
        </a:defRPr>
      </a:lvl1pPr>
      <a:lvl2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2pPr>
      <a:lvl3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3pPr>
      <a:lvl4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4pPr>
      <a:lvl5pPr algn="l" defTabSz="1371600" rtl="0" eaLnBrk="0" fontAlgn="base" hangingPunct="0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5pPr>
      <a:lvl6pPr marL="4572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6pPr>
      <a:lvl7pPr marL="9144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7pPr>
      <a:lvl8pPr marL="13716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8pPr>
      <a:lvl9pPr marL="1828800" algn="l" defTabSz="1371600" rtl="0" fontAlgn="base">
        <a:spcBef>
          <a:spcPct val="0"/>
        </a:spcBef>
        <a:spcAft>
          <a:spcPct val="0"/>
        </a:spcAft>
        <a:defRPr sz="60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defTabSz="1371600" rtl="0" eaLnBrk="0" fontAlgn="base" hangingPunct="0">
        <a:spcBef>
          <a:spcPct val="20000"/>
        </a:spcBef>
        <a:spcAft>
          <a:spcPts val="900"/>
        </a:spcAft>
        <a:buFont typeface="Arial" charset="0"/>
        <a:defRPr sz="6600" b="1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7305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600" kern="1200">
          <a:solidFill>
            <a:schemeClr val="bg1"/>
          </a:solidFill>
          <a:latin typeface="+mn-lt"/>
          <a:ea typeface="+mn-ea"/>
          <a:cs typeface="+mn-cs"/>
        </a:defRPr>
      </a:lvl2pPr>
      <a:lvl3pPr marL="17145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3pPr>
      <a:lvl4pPr marL="24003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4pPr>
      <a:lvl5pPr marL="3086100" indent="-342900" algn="l" defTabSz="137160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•"/>
        <a:defRPr sz="6000" kern="1200">
          <a:solidFill>
            <a:schemeClr val="bg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1041400" y="3721100"/>
            <a:ext cx="1328737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5400" b="1" dirty="0" smtClean="0">
                <a:solidFill>
                  <a:schemeClr val="bg1"/>
                </a:solidFill>
                <a:ea typeface="ＭＳ Ｐゴシック" pitchFamily="34" charset="-128"/>
              </a:rPr>
              <a:t>Python programming</a:t>
            </a:r>
            <a:endParaRPr lang="en-US" sz="5400" b="1" dirty="0">
              <a:solidFill>
                <a:schemeClr val="bg1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1267" name="Text Box 8"/>
          <p:cNvSpPr txBox="1">
            <a:spLocks noChangeArrowheads="1"/>
          </p:cNvSpPr>
          <p:nvPr/>
        </p:nvSpPr>
        <p:spPr bwMode="auto">
          <a:xfrm>
            <a:off x="1079500" y="4640263"/>
            <a:ext cx="13250863" cy="83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4400" dirty="0" smtClean="0">
                <a:solidFill>
                  <a:srgbClr val="FFFFFF"/>
                </a:solidFill>
                <a:ea typeface="ＭＳ Ｐゴシック" pitchFamily="34" charset="-128"/>
              </a:rPr>
              <a:t>Algorithms </a:t>
            </a:r>
            <a:endParaRPr lang="en-US" altLang="en-US" sz="4400" dirty="0">
              <a:solidFill>
                <a:srgbClr val="FFFFFF"/>
              </a:solidFill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Flowchart symbols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7017" y="2768030"/>
            <a:ext cx="7632847" cy="7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Start and end – circle or rounded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Input and output – parallelogram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Operation – rectangle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Conditional branch – diamond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/>
              <a:t>You don’t have to use these, but it can’t hurt to have a standard. </a:t>
            </a:r>
            <a:endParaRPr lang="en-GB" sz="4000" b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959" y="216310"/>
            <a:ext cx="8518203" cy="9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768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 Python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7017" y="2768030"/>
            <a:ext cx="9073007" cy="7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value = input() </a:t>
            </a: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value 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GB" sz="4800" b="0" dirty="0" err="1">
                <a:solidFill>
                  <a:srgbClr val="D4D4D4"/>
                </a:solidFill>
                <a:latin typeface="Consolas" panose="020B0609020204030204" pitchFamily="49" charset="0"/>
              </a:rPr>
              <a:t>value.upper</a:t>
            </a: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value </a:t>
            </a:r>
            <a:r>
              <a:rPr lang="en-GB" sz="4800" b="0" dirty="0">
                <a:solidFill>
                  <a:srgbClr val="569CD6"/>
                </a:solidFill>
                <a:latin typeface="Consolas" panose="020B0609020204030204" pitchFamily="49" charset="0"/>
              </a:rPr>
              <a:t>is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'BYE'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endParaRPr lang="en-GB" sz="48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en-GB" sz="48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print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4800" b="0" dirty="0">
                <a:solidFill>
                  <a:srgbClr val="D69D85"/>
                </a:solidFill>
                <a:latin typeface="Consolas" panose="020B0609020204030204" pitchFamily="49" charset="0"/>
              </a:rPr>
              <a:t>'Goodbye!'</a:t>
            </a:r>
            <a:r>
              <a:rPr lang="en-GB" sz="4800" b="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en-GB" sz="4800" b="0" dirty="0" smtClean="0">
                <a:latin typeface="Consolas" panose="020B0609020204030204" pitchFamily="49" charset="0"/>
              </a:rPr>
              <a:t> </a:t>
            </a:r>
            <a:endParaRPr lang="en-GB" sz="4800" b="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438" y="228600"/>
            <a:ext cx="8518203" cy="994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40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Turing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Completeness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7467180" y="3705264"/>
            <a:ext cx="9885783" cy="5040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A set of rules is Turing complete, </a:t>
            </a:r>
            <a:r>
              <a:rPr lang="en-GB" sz="6000" b="0" dirty="0"/>
              <a:t>or computationally </a:t>
            </a:r>
            <a:r>
              <a:rPr lang="en-GB" sz="6000" b="0" dirty="0" smtClean="0"/>
              <a:t>universal, </a:t>
            </a:r>
            <a:r>
              <a:rPr lang="en-GB" sz="6000" b="0" dirty="0"/>
              <a:t>if </a:t>
            </a:r>
            <a:r>
              <a:rPr lang="en-GB" sz="6000" b="0" dirty="0" smtClean="0"/>
              <a:t>those rules can </a:t>
            </a:r>
            <a:r>
              <a:rPr lang="en-GB" sz="6000" b="0" dirty="0"/>
              <a:t>be used to simulate any Turing </a:t>
            </a:r>
            <a:r>
              <a:rPr lang="en-GB" sz="6000" b="0" dirty="0" smtClean="0"/>
              <a:t>machine.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20" y="2967994"/>
            <a:ext cx="5791200" cy="32575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93098" y="6800478"/>
            <a:ext cx="615072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Alan </a:t>
            </a:r>
            <a:r>
              <a:rPr lang="en-GB" dirty="0" smtClean="0">
                <a:solidFill>
                  <a:schemeClr val="bg1"/>
                </a:solidFill>
              </a:rPr>
              <a:t>Turing, mathematician </a:t>
            </a:r>
            <a:r>
              <a:rPr lang="en-GB" dirty="0">
                <a:solidFill>
                  <a:schemeClr val="bg1"/>
                </a:solidFill>
              </a:rPr>
              <a:t>and pioneer of </a:t>
            </a:r>
            <a:r>
              <a:rPr lang="en-GB" dirty="0" smtClean="0">
                <a:solidFill>
                  <a:schemeClr val="bg1"/>
                </a:solidFill>
              </a:rPr>
              <a:t>computer science.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229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Turing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Completeness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63600" y="3705264"/>
            <a:ext cx="16489363" cy="6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It might surprise you to know that we’ve already encountered </a:t>
            </a:r>
            <a:r>
              <a:rPr lang="en-GB" sz="6000" b="0" smtClean="0"/>
              <a:t>enough Python </a:t>
            </a:r>
            <a:r>
              <a:rPr lang="en-GB" sz="6000" b="0" dirty="0" smtClean="0"/>
              <a:t>to have a Turing complete set of rules. 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Conditional branching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Ability </a:t>
            </a:r>
            <a:r>
              <a:rPr lang="en-GB" sz="6000" b="0" dirty="0"/>
              <a:t>to change </a:t>
            </a:r>
            <a:r>
              <a:rPr lang="en-GB" sz="6000" b="0" dirty="0" smtClean="0"/>
              <a:t>memory (variables)</a:t>
            </a: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</p:spTree>
    <p:extLst>
      <p:ext uri="{BB962C8B-B14F-4D97-AF65-F5344CB8AC3E}">
        <p14:creationId xmlns:p14="http://schemas.microsoft.com/office/powerpoint/2010/main" val="39228123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Exercise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– Went to mow a meadow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38199" y="2768030"/>
            <a:ext cx="7873753" cy="6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What do we need?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Output (print) text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Count up</a:t>
            </a:r>
          </a:p>
          <a:p>
            <a:pPr marL="857250" indent="-857250" eaLnBrk="1" hangingPunct="1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sz="6000" b="0" dirty="0" smtClean="0"/>
              <a:t>Count down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3880" y="3003550"/>
            <a:ext cx="10023448" cy="638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8024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Counting and printing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63600" y="3705264"/>
            <a:ext cx="16489363" cy="6047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0" b="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 m </a:t>
            </a:r>
            <a:r>
              <a:rPr lang="en-GB" sz="6000" b="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range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(4):</a:t>
            </a:r>
          </a:p>
          <a:p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"m is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, m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sz="6000" b="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"m 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plus 1 is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m + 1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GB" sz="6000" b="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		print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4 minus m is</a:t>
            </a:r>
            <a:r>
              <a:rPr lang="en-GB" sz="6000" b="0" dirty="0">
                <a:solidFill>
                  <a:srgbClr val="CE9178"/>
                </a:solidFill>
                <a:latin typeface="Consolas" panose="020B0609020204030204" pitchFamily="49" charset="0"/>
              </a:rPr>
              <a:t>", </a:t>
            </a:r>
            <a:r>
              <a:rPr lang="en-GB" sz="6000" b="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4 - m</a:t>
            </a:r>
            <a:r>
              <a:rPr lang="en-GB" sz="6000" b="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GB" sz="60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en-GB" sz="6000" b="0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</p:spTree>
    <p:extLst>
      <p:ext uri="{BB962C8B-B14F-4D97-AF65-F5344CB8AC3E}">
        <p14:creationId xmlns:p14="http://schemas.microsoft.com/office/powerpoint/2010/main" val="8507572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4" descr="2015 CAMS 055 Corporate PowerPoint widescreen3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8432463" cy="1036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EE9C9-9F20-40A4-82FF-FD346024E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32" y="8800725"/>
            <a:ext cx="3667295" cy="95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977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0" y="2768600"/>
            <a:ext cx="14452427" cy="698341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0" dirty="0" smtClean="0"/>
              <a:t> </a:t>
            </a:r>
            <a:endParaRPr lang="en-GB" sz="6000" b="0" dirty="0" smtClean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 smtClean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4503227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1371600"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Font typeface="Wingdings" pitchFamily="2" charset="2"/>
              <a:buNone/>
            </a:pPr>
            <a:r>
              <a:rPr lang="en-US" sz="6000" b="1" dirty="0" smtClean="0">
                <a:solidFill>
                  <a:schemeClr val="accent2"/>
                </a:solidFill>
              </a:rPr>
              <a:t>A set of instructions to solve a problem</a:t>
            </a:r>
            <a:endParaRPr lang="en-GB" sz="6000" b="1" dirty="0">
              <a:solidFill>
                <a:schemeClr val="accent2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863600" y="3005054"/>
            <a:ext cx="13464975" cy="638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Computer programs are texts that instruct the computer to manipulate data in a particular way.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6000" b="0" dirty="0"/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For example swapping the contents of two variables.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4720" y="228600"/>
            <a:ext cx="1986136" cy="955828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1" y="2768030"/>
            <a:ext cx="10245824" cy="698398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Flowcharts are not as widely used in computing as they once were.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Programming languages like Python make it easier to express algorithms in text form.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Flowcharts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296" y="3023829"/>
            <a:ext cx="5762613" cy="67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530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8711952" y="2743976"/>
            <a:ext cx="9093696" cy="698398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Computer programs when expressed in computer instructions, assembler code, look like this.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Assembler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language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C5F514-6C20-4254-B43B-0D072758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115" y="2743976"/>
            <a:ext cx="7848352" cy="738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7083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Assembler</a:t>
            </a:r>
            <a:r>
              <a:rPr kumimoji="0" lang="en-GB" sz="6000" b="1" i="0" u="none" strike="noStrike" kern="1200" cap="none" spc="0" normalizeH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language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C5F514-6C20-4254-B43B-0D072758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192" y="2661318"/>
            <a:ext cx="7848352" cy="7388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6288" y="2407989"/>
            <a:ext cx="2736304" cy="77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54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Python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914401" y="2768031"/>
            <a:ext cx="8877671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err="1">
                <a:latin typeface="Consolas" panose="020B0609020204030204" pitchFamily="49" charset="0"/>
              </a:rPr>
              <a:t>a</a:t>
            </a:r>
            <a:r>
              <a:rPr lang="en-GB" sz="6000" b="0" dirty="0" err="1" smtClean="0">
                <a:latin typeface="Consolas" panose="020B0609020204030204" pitchFamily="49" charset="0"/>
              </a:rPr>
              <a:t>lice</a:t>
            </a:r>
            <a:r>
              <a:rPr lang="en-GB" sz="6000" b="0" dirty="0" smtClean="0">
                <a:latin typeface="Consolas" panose="020B0609020204030204" pitchFamily="49" charset="0"/>
              </a:rPr>
              <a:t> = 123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b</a:t>
            </a:r>
            <a:r>
              <a:rPr lang="en-GB" sz="6000" b="0" dirty="0" smtClean="0">
                <a:latin typeface="Consolas" panose="020B0609020204030204" pitchFamily="49" charset="0"/>
              </a:rPr>
              <a:t>ob = 456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>
                <a:latin typeface="Consolas" panose="020B0609020204030204" pitchFamily="49" charset="0"/>
              </a:rPr>
              <a:t>c</a:t>
            </a:r>
            <a:r>
              <a:rPr lang="en-GB" sz="6000" b="0" dirty="0" smtClean="0">
                <a:latin typeface="Consolas" panose="020B0609020204030204" pitchFamily="49" charset="0"/>
              </a:rPr>
              <a:t>arol = </a:t>
            </a:r>
            <a:r>
              <a:rPr lang="en-GB" sz="6000" b="0" dirty="0" err="1" smtClean="0">
                <a:latin typeface="Consolas" panose="020B0609020204030204" pitchFamily="49" charset="0"/>
              </a:rPr>
              <a:t>alice</a:t>
            </a:r>
            <a:r>
              <a:rPr lang="en-GB" sz="6000" b="0" dirty="0" smtClean="0">
                <a:latin typeface="Consolas" panose="020B0609020204030204" pitchFamily="49" charset="0"/>
              </a:rPr>
              <a:t> * bob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0184" y="1903934"/>
            <a:ext cx="2736304" cy="77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59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1" name="Content Placeholder 4"/>
          <p:cNvSpPr>
            <a:spLocks noGrp="1"/>
          </p:cNvSpPr>
          <p:nvPr>
            <p:ph idx="4294967295"/>
          </p:nvPr>
        </p:nvSpPr>
        <p:spPr>
          <a:xfrm>
            <a:off x="914401" y="2768030"/>
            <a:ext cx="10245824" cy="6983983"/>
          </a:xfrm>
        </p:spPr>
        <p:txBody>
          <a:bodyPr/>
          <a:lstStyle/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6000" b="0" dirty="0" smtClean="0"/>
              <a:t>So what if we have a problem that’s more complicated than swapping two names, or multiplying two numbers?</a:t>
            </a:r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 non-trivial program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319" y="5194972"/>
            <a:ext cx="7171844" cy="45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5480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914400" y="228600"/>
            <a:ext cx="16438563" cy="1387475"/>
          </a:xfrm>
        </p:spPr>
        <p:txBody>
          <a:bodyPr/>
          <a:lstStyle/>
          <a:p>
            <a:pPr defTabSz="1371783" eaLnBrk="1" fontAlgn="auto" hangingPunct="1">
              <a:spcAft>
                <a:spcPts val="0"/>
              </a:spcAft>
              <a:defRPr/>
            </a:pPr>
            <a:r>
              <a:rPr lang="en-US" dirty="0" smtClean="0"/>
              <a:t>Algorithms</a:t>
            </a:r>
            <a:endParaRPr lang="en-US" dirty="0"/>
          </a:p>
        </p:txBody>
      </p:sp>
      <p:sp>
        <p:nvSpPr>
          <p:cNvPr id="32772" name="Content Placeholder 4"/>
          <p:cNvSpPr txBox="1">
            <a:spLocks/>
          </p:cNvSpPr>
          <p:nvPr/>
        </p:nvSpPr>
        <p:spPr bwMode="auto">
          <a:xfrm>
            <a:off x="863600" y="1616075"/>
            <a:ext cx="16438563" cy="1151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3716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90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6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5C201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Went to Mow a Meadow</a:t>
            </a:r>
            <a:endParaRPr kumimoji="0" lang="en-GB" sz="6000" b="1" i="0" u="none" strike="noStrike" kern="1200" cap="none" spc="0" normalizeH="0" baseline="0" noProof="0" dirty="0">
              <a:ln>
                <a:noFill/>
              </a:ln>
              <a:solidFill>
                <a:srgbClr val="F5C201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 bwMode="auto">
          <a:xfrm>
            <a:off x="287017" y="2768030"/>
            <a:ext cx="17713968" cy="7200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1371600" rtl="0" eaLnBrk="0" fontAlgn="base" hangingPunct="0">
              <a:spcBef>
                <a:spcPct val="20000"/>
              </a:spcBef>
              <a:spcAft>
                <a:spcPts val="900"/>
              </a:spcAft>
              <a:buFont typeface="Arial" charset="0"/>
              <a:defRPr sz="66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7305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sz="6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3772403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8294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4186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30077" indent="-342946" algn="l" defTabSz="1371783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man went to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mow,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meadow, 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and his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meadow.</a:t>
            </a: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men went to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mow,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meadow,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men, one man and his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meadow.</a:t>
            </a: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endParaRPr lang="en-GB" sz="4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men went to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mow,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meadow,</a:t>
            </a:r>
          </a:p>
          <a:p>
            <a:pPr marL="0" indent="0" eaLnBrk="1" hangingPunct="1">
              <a:buClr>
                <a:srgbClr val="C00000"/>
              </a:buClr>
              <a:buFont typeface="Wingdings" pitchFamily="2" charset="2"/>
              <a:buNone/>
            </a:pP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men, two men, one man and his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dog, Went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mow a 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meadow.</a:t>
            </a:r>
          </a:p>
        </p:txBody>
      </p:sp>
    </p:spTree>
    <p:extLst>
      <p:ext uri="{BB962C8B-B14F-4D97-AF65-F5344CB8AC3E}">
        <p14:creationId xmlns:p14="http://schemas.microsoft.com/office/powerpoint/2010/main" val="2259197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056" y="22802"/>
            <a:ext cx="15985776" cy="1018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402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earnings.potx" id="{AFB086FA-2536-4C02-A482-CB60BBF1F065}" vid="{249B4466-77CA-4EA5-B234-91C64A274C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944A722CED67B4D87023AA1DB1B7FC2" ma:contentTypeVersion="2" ma:contentTypeDescription="Create a new document." ma:contentTypeScope="" ma:versionID="24a724db25d7a50202b8ac59c51396d2">
  <xsd:schema xmlns:xsd="http://www.w3.org/2001/XMLSchema" xmlns:xs="http://www.w3.org/2001/XMLSchema" xmlns:p="http://schemas.microsoft.com/office/2006/metadata/properties" xmlns:ns2="8af36af0-998e-4eb7-8de7-ad4ef79dd84e" targetNamespace="http://schemas.microsoft.com/office/2006/metadata/properties" ma:root="true" ma:fieldsID="7677119f4229a56b9744f39d5ff64d75" ns2:_="">
    <xsd:import namespace="8af36af0-998e-4eb7-8de7-ad4ef79dd84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36af0-998e-4eb7-8de7-ad4ef79dd8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55CF53-F4D5-4037-870E-F995ED119F3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90DDF-3221-496A-9510-FF862EF10292}">
  <ds:schemaRefs>
    <ds:schemaRef ds:uri="http://purl.org/dc/terms/"/>
    <ds:schemaRef ds:uri="http://schemas.openxmlformats.org/package/2006/metadata/core-properties"/>
    <ds:schemaRef ds:uri="8af36af0-998e-4eb7-8de7-ad4ef79dd84e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297FCBD-3CA2-44EE-AA21-6D9368862C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36af0-998e-4eb7-8de7-ad4ef79dd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5431</TotalTime>
  <Words>804</Words>
  <Application>Microsoft Office PowerPoint</Application>
  <PresentationFormat>Custom</PresentationFormat>
  <Paragraphs>108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Arial</vt:lpstr>
      <vt:lpstr>Arial Black</vt:lpstr>
      <vt:lpstr>Calibri</vt:lpstr>
      <vt:lpstr>Consolas</vt:lpstr>
      <vt:lpstr>Times New Roman</vt:lpstr>
      <vt:lpstr>Wingdings</vt:lpstr>
      <vt:lpstr>Essential</vt:lpstr>
      <vt:lpstr>PowerPoint Presentation</vt:lpstr>
      <vt:lpstr>Algorithms</vt:lpstr>
      <vt:lpstr>Algorithms</vt:lpstr>
      <vt:lpstr>Algorithms</vt:lpstr>
      <vt:lpstr>Algorithms</vt:lpstr>
      <vt:lpstr>Algorithms</vt:lpstr>
      <vt:lpstr>Algorithms</vt:lpstr>
      <vt:lpstr>Algorithms</vt:lpstr>
      <vt:lpstr>PowerPoint Presentation</vt:lpstr>
      <vt:lpstr>Algorithms</vt:lpstr>
      <vt:lpstr>Algorithms</vt:lpstr>
      <vt:lpstr>Algorithms</vt:lpstr>
      <vt:lpstr>Algorithms</vt:lpstr>
      <vt:lpstr>Algorithms</vt:lpstr>
      <vt:lpstr>Algorithms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Saunby, Michael</cp:lastModifiedBy>
  <cp:revision>231</cp:revision>
  <dcterms:created xsi:type="dcterms:W3CDTF">2017-02-15T20:18:25Z</dcterms:created>
  <dcterms:modified xsi:type="dcterms:W3CDTF">2019-06-23T15:11:41Z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0x0101008944A722CED67B4D87023AA1DB1B7FC2</vt:lpwstr>
  </property>
</Properties>
</file>