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20" r:id="rId2"/>
    <p:sldId id="545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46" r:id="rId16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2" autoAdjust="0"/>
    <p:restoredTop sz="74270"/>
  </p:normalViewPr>
  <p:slideViewPr>
    <p:cSldViewPr>
      <p:cViewPr varScale="1">
        <p:scale>
          <a:sx n="32" d="100"/>
          <a:sy n="32" d="100"/>
        </p:scale>
        <p:origin x="1640" y="24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are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storage</a:t>
            </a:r>
          </a:p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can be local, or remote (networked)</a:t>
            </a:r>
          </a:p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are blocks of data on a storage device. Today the storage device is typically a magnetic or solid state "disc" drive. In the past magnetic tapes, and even paper tapes, were use for data storage.</a:t>
            </a:r>
          </a:p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files on disc drives can support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access, i.e. any byte of the file can be read from or written to, it is usual to access files sequentially, i.e. reading characters from start to end.</a:t>
            </a:r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text looks just like a Python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containing two </a:t>
            </a:r>
            <a:r>
              <a:rPr lang="en-GB" sz="21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dicts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it would be great if we could easily convert between this text representation and Python data types. And this is exactly what the </a:t>
            </a:r>
            <a:r>
              <a:rPr lang="en-GB" dirty="0" err="1" smtClean="0"/>
              <a:t>json</a:t>
            </a:r>
            <a:r>
              <a:rPr lang="en-GB" sz="21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provides.</a:t>
            </a:r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11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9095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text looks just like a Python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containing two </a:t>
            </a:r>
            <a:r>
              <a:rPr lang="en-GB" sz="21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dicts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it would be great if we could easily convert between this text representation and Python data types. And this is exactly what the </a:t>
            </a:r>
            <a:r>
              <a:rPr lang="en-GB" dirty="0" err="1" smtClean="0"/>
              <a:t>json</a:t>
            </a:r>
            <a:r>
              <a:rPr lang="en-GB" sz="21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provides.</a:t>
            </a:r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12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8190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</a:t>
            </a:r>
            <a:r>
              <a:rPr lang="en-GB" sz="2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True is shown as true. </a:t>
            </a:r>
          </a:p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some other differences between the JSON format and Python, but the </a:t>
            </a:r>
            <a:r>
              <a:rPr lang="en-GB" dirty="0" err="1" smtClean="0"/>
              <a:t>json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takes care of all of these for us.</a:t>
            </a:r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53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</a:t>
            </a:r>
            <a:r>
              <a:rPr lang="en-GB" sz="2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True is shown as true. </a:t>
            </a:r>
          </a:p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some other differences between the JSON format and Python, but the </a:t>
            </a:r>
            <a:r>
              <a:rPr lang="en-GB" dirty="0" err="1" smtClean="0"/>
              <a:t>json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takes care of all of these for us.</a:t>
            </a:r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40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26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919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we can read all the lines at once.</a:t>
            </a:r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7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all files are what programmers refer to as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 text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Python can also use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files, such as pictures, sound recording, movies and other data.</a:t>
            </a:r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6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96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Comma, separated values, or CSV, files have been used by programmers and other computer users to exchange data for decades. If you are a regular spreadsheet user you might already be familiar with such files. Here is an example.</a:t>
            </a:r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77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each row of data is a separate line it's pretty easy to read in this data.</a:t>
            </a:r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829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actually quite simple to write such files by creating suitable strings and writing the lines of text to a file. Where it gets hard is reading them and assigning the values found in the file to suitable variables.</a:t>
            </a:r>
          </a:p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 many programmers found working with such files so troublesome they adopted a much simpler format, called JSON.</a:t>
            </a:r>
          </a:p>
          <a:p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0303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10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482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Files</a:t>
            </a:r>
            <a:endParaRPr lang="en-US" altLang="en-US" sz="4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1387475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JSON files look like literals.</a:t>
            </a:r>
            <a:endParaRPr lang="en-GB" sz="48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JSON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128" y="4159810"/>
            <a:ext cx="16387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5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5400" dirty="0" err="1">
                <a:solidFill>
                  <a:srgbClr val="D69D85"/>
                </a:solidFill>
                <a:latin typeface="Consolas" panose="020B0609020204030204" pitchFamily="49" charset="0"/>
              </a:rPr>
              <a:t>ant"</a:t>
            </a:r>
            <a:r>
              <a:rPr lang="en-GB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sz="5400" dirty="0" err="1">
                <a:solidFill>
                  <a:srgbClr val="D69D85"/>
                </a:solidFill>
                <a:latin typeface="Consolas" panose="020B0609020204030204" pitchFamily="49" charset="0"/>
              </a:rPr>
              <a:t>"spider"</a:t>
            </a:r>
            <a:r>
              <a:rPr lang="en-GB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sz="5400" dirty="0" err="1">
                <a:solidFill>
                  <a:srgbClr val="D69D85"/>
                </a:solidFill>
                <a:latin typeface="Consolas" panose="020B0609020204030204" pitchFamily="49" charset="0"/>
              </a:rPr>
              <a:t>"bee"</a:t>
            </a:r>
            <a:r>
              <a:rPr lang="en-GB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sz="5400" dirty="0" err="1">
                <a:solidFill>
                  <a:srgbClr val="D69D85"/>
                </a:solidFill>
                <a:latin typeface="Consolas" panose="020B0609020204030204" pitchFamily="49" charset="0"/>
              </a:rPr>
              <a:t>"wasp</a:t>
            </a:r>
            <a:r>
              <a:rPr lang="en-GB" sz="5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5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GB" sz="54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107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575048" y="2768601"/>
            <a:ext cx="17209912" cy="4391918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>
                <a:latin typeface="Consolas" panose="020B0609020204030204" pitchFamily="49" charset="0"/>
              </a:rPr>
              <a:t>[{"id":"3874","latitude":"50.807</a:t>
            </a:r>
            <a:r>
              <a:rPr lang="en-GB" sz="4800" b="0" dirty="0" smtClean="0">
                <a:latin typeface="Consolas" panose="020B0609020204030204" pitchFamily="49" charset="0"/>
              </a:rPr>
              <a:t>","</a:t>
            </a:r>
            <a:r>
              <a:rPr lang="en-GB" sz="4800" b="0" dirty="0">
                <a:latin typeface="Consolas" panose="020B0609020204030204" pitchFamily="49" charset="0"/>
              </a:rPr>
              <a:t>longitude</a:t>
            </a:r>
            <a:r>
              <a:rPr lang="en-GB" sz="4800" b="0" dirty="0" smtClean="0">
                <a:latin typeface="Consolas" panose="020B0609020204030204" pitchFamily="49" charset="0"/>
              </a:rPr>
              <a:t>":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latin typeface="Consolas" panose="020B0609020204030204" pitchFamily="49" charset="0"/>
              </a:rPr>
              <a:t>"-</a:t>
            </a:r>
            <a:r>
              <a:rPr lang="en-GB" sz="4800" b="0" dirty="0">
                <a:latin typeface="Consolas" panose="020B0609020204030204" pitchFamily="49" charset="0"/>
              </a:rPr>
              <a:t>1.208","name":"</a:t>
            </a:r>
            <a:r>
              <a:rPr lang="en-GB" sz="4800" b="0" dirty="0" smtClean="0">
                <a:latin typeface="Consolas" panose="020B0609020204030204" pitchFamily="49" charset="0"/>
              </a:rPr>
              <a:t>Solent </a:t>
            </a:r>
            <a:r>
              <a:rPr lang="en-GB" sz="4800" b="0" dirty="0" err="1" smtClean="0">
                <a:latin typeface="Consolas" panose="020B0609020204030204" pitchFamily="49" charset="0"/>
              </a:rPr>
              <a:t>Mrsc</a:t>
            </a:r>
            <a:r>
              <a:rPr lang="en-GB" sz="4800" b="0" dirty="0" smtClean="0">
                <a:latin typeface="Consolas" panose="020B0609020204030204" pitchFamily="49" charset="0"/>
              </a:rPr>
              <a:t>"},{"</a:t>
            </a:r>
            <a:r>
              <a:rPr lang="en-GB" sz="4800" b="0" dirty="0">
                <a:latin typeface="Consolas" panose="020B0609020204030204" pitchFamily="49" charset="0"/>
              </a:rPr>
              <a:t>id":"3882</a:t>
            </a:r>
            <a:r>
              <a:rPr lang="en-GB" sz="4800" b="0" dirty="0" smtClean="0">
                <a:latin typeface="Consolas" panose="020B0609020204030204" pitchFamily="49" charset="0"/>
              </a:rPr>
              <a:t>",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latin typeface="Consolas" panose="020B0609020204030204" pitchFamily="49" charset="0"/>
              </a:rPr>
              <a:t>"</a:t>
            </a:r>
            <a:r>
              <a:rPr lang="en-GB" sz="4800" b="0" dirty="0">
                <a:latin typeface="Consolas" panose="020B0609020204030204" pitchFamily="49" charset="0"/>
              </a:rPr>
              <a:t>latitude":"50.89</a:t>
            </a:r>
            <a:r>
              <a:rPr lang="en-GB" sz="4800" b="0" dirty="0" smtClean="0">
                <a:latin typeface="Consolas" panose="020B0609020204030204" pitchFamily="49" charset="0"/>
              </a:rPr>
              <a:t>","</a:t>
            </a:r>
            <a:r>
              <a:rPr lang="en-GB" sz="4800" b="0" dirty="0">
                <a:latin typeface="Consolas" panose="020B0609020204030204" pitchFamily="49" charset="0"/>
              </a:rPr>
              <a:t>longitude</a:t>
            </a:r>
            <a:r>
              <a:rPr lang="en-GB" sz="4800" b="0" dirty="0" smtClean="0">
                <a:latin typeface="Consolas" panose="020B0609020204030204" pitchFamily="49" charset="0"/>
              </a:rPr>
              <a:t>":"</a:t>
            </a:r>
            <a:r>
              <a:rPr lang="en-GB" sz="4800" b="0" dirty="0">
                <a:latin typeface="Consolas" panose="020B0609020204030204" pitchFamily="49" charset="0"/>
              </a:rPr>
              <a:t>0.319","name</a:t>
            </a:r>
            <a:r>
              <a:rPr lang="en-GB" sz="4800" b="0" dirty="0" smtClean="0">
                <a:latin typeface="Consolas" panose="020B0609020204030204" pitchFamily="49" charset="0"/>
              </a:rPr>
              <a:t>":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latin typeface="Consolas" panose="020B0609020204030204" pitchFamily="49" charset="0"/>
              </a:rPr>
              <a:t>"</a:t>
            </a:r>
            <a:r>
              <a:rPr lang="en-GB" sz="4800" b="0" dirty="0">
                <a:latin typeface="Consolas" panose="020B0609020204030204" pitchFamily="49" charset="0"/>
              </a:rPr>
              <a:t>Herstmonceux West End"}]</a:t>
            </a:r>
            <a:endParaRPr lang="en-GB" sz="4800" b="0" dirty="0" smtClean="0">
              <a:latin typeface="Consolas" panose="020B0609020204030204" pitchFamily="49" charset="0"/>
            </a:endParaRP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JSON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6025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1367136" y="2768600"/>
            <a:ext cx="16417824" cy="7272237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400" b="0" dirty="0" err="1">
                <a:solidFill>
                  <a:srgbClr val="D4D4D4"/>
                </a:solidFill>
                <a:latin typeface="Consolas" panose="020B0609020204030204" pitchFamily="49" charset="0"/>
              </a:rPr>
              <a:t>json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4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data 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400" b="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json.load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(open(</a:t>
            </a:r>
            <a:r>
              <a:rPr lang="en-GB" sz="4400" b="0" dirty="0">
                <a:solidFill>
                  <a:srgbClr val="D69D85"/>
                </a:solidFill>
                <a:latin typeface="Consolas" panose="020B0609020204030204" pitchFamily="49" charset="0"/>
              </a:rPr>
              <a:t>'</a:t>
            </a:r>
            <a:r>
              <a:rPr lang="en-GB" sz="4400" b="0" dirty="0" err="1">
                <a:solidFill>
                  <a:srgbClr val="D69D85"/>
                </a:solidFill>
                <a:latin typeface="Consolas" panose="020B0609020204030204" pitchFamily="49" charset="0"/>
              </a:rPr>
              <a:t>datasample.json</a:t>
            </a:r>
            <a:r>
              <a:rPr lang="en-GB" sz="4400" b="0" dirty="0">
                <a:solidFill>
                  <a:srgbClr val="D69D85"/>
                </a:solidFill>
                <a:latin typeface="Consolas" panose="020B0609020204030204" pitchFamily="49" charset="0"/>
              </a:rPr>
              <a:t>'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endParaRPr lang="en-GB" sz="44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GB" sz="4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record </a:t>
            </a:r>
            <a:r>
              <a:rPr lang="en-GB" sz="4400" b="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 data: </a:t>
            </a:r>
            <a:endParaRPr lang="en-GB" sz="44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4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print(record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GB" sz="44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i="1" dirty="0" smtClean="0">
                <a:solidFill>
                  <a:srgbClr val="57A64A"/>
                </a:solidFill>
                <a:latin typeface="Consolas" panose="020B0609020204030204" pitchFamily="49" charset="0"/>
              </a:rPr>
              <a:t># </a:t>
            </a:r>
            <a:r>
              <a:rPr lang="en-GB" sz="4400" b="0" i="1" dirty="0">
                <a:solidFill>
                  <a:srgbClr val="57A64A"/>
                </a:solidFill>
                <a:latin typeface="Consolas" panose="020B0609020204030204" pitchFamily="49" charset="0"/>
              </a:rPr>
              <a:t>Modify the data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4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GB" sz="4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record </a:t>
            </a:r>
            <a:r>
              <a:rPr lang="en-GB" sz="4400" b="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 data: </a:t>
            </a:r>
            <a:endParaRPr lang="en-GB" sz="44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4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record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4400" b="0" dirty="0">
                <a:solidFill>
                  <a:srgbClr val="D69D85"/>
                </a:solidFill>
                <a:latin typeface="Consolas" panose="020B0609020204030204" pitchFamily="49" charset="0"/>
              </a:rPr>
              <a:t>'checked'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GB" sz="4400" b="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4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json.dump</a:t>
            </a:r>
            <a:r>
              <a:rPr lang="en-GB" sz="4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(data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, open(</a:t>
            </a:r>
            <a:r>
              <a:rPr lang="en-GB" sz="4400" b="0" dirty="0">
                <a:solidFill>
                  <a:srgbClr val="D69D85"/>
                </a:solidFill>
                <a:latin typeface="Consolas" panose="020B0609020204030204" pitchFamily="49" charset="0"/>
              </a:rPr>
              <a:t>'</a:t>
            </a:r>
            <a:r>
              <a:rPr lang="en-GB" sz="4400" b="0" dirty="0" err="1">
                <a:solidFill>
                  <a:srgbClr val="D69D85"/>
                </a:solidFill>
                <a:latin typeface="Consolas" panose="020B0609020204030204" pitchFamily="49" charset="0"/>
              </a:rPr>
              <a:t>newdata.json</a:t>
            </a:r>
            <a:r>
              <a:rPr lang="en-GB" sz="4400" b="0" dirty="0">
                <a:solidFill>
                  <a:srgbClr val="D69D85"/>
                </a:solidFill>
                <a:latin typeface="Consolas" panose="020B0609020204030204" pitchFamily="49" charset="0"/>
              </a:rPr>
              <a:t>'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4400" b="0" dirty="0">
                <a:solidFill>
                  <a:srgbClr val="D69D85"/>
                </a:solidFill>
                <a:latin typeface="Consolas" panose="020B0609020204030204" pitchFamily="49" charset="0"/>
              </a:rPr>
              <a:t>'w'</a:t>
            </a:r>
            <a:r>
              <a:rPr lang="en-GB" sz="4400" b="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GB" sz="4400" b="0" dirty="0" smtClean="0">
              <a:latin typeface="Consolas" panose="020B0609020204030204" pitchFamily="49" charset="0"/>
            </a:endParaRP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Reading and writing JSON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5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1367136" y="2768601"/>
            <a:ext cx="16417824" cy="2015654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 smtClean="0"/>
              <a:t>Take a look at the new file </a:t>
            </a:r>
            <a:r>
              <a:rPr lang="en-GB" sz="4400" b="0" dirty="0" err="1" smtClean="0"/>
              <a:t>newdata.json</a:t>
            </a:r>
            <a:r>
              <a:rPr lang="en-GB" sz="4400" b="0" dirty="0" smtClean="0"/>
              <a:t>. Is there anything about it that surprises you?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4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Reading and writing JSON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04" y="4568230"/>
            <a:ext cx="16227088" cy="13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226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1367136" y="2768600"/>
            <a:ext cx="16417824" cy="6768182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 smtClean="0"/>
              <a:t>By now you’ve noticed that programmers tend to use common English words to mean particular things.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4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 smtClean="0"/>
              <a:t>Read – nearly always means read from a file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 smtClean="0"/>
              <a:t>Write – write to a file, i.e. store the data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400" b="0" dirty="0" smtClean="0"/>
              <a:t>Print – display on the screen (terminal)</a:t>
            </a:r>
            <a:endParaRPr lang="en-GB" sz="44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4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4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Terminology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6204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777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Files </a:t>
            </a:r>
            <a:r>
              <a:rPr lang="en-GB" sz="6000" b="0" dirty="0"/>
              <a:t>are </a:t>
            </a:r>
            <a:r>
              <a:rPr lang="en-GB" sz="6000" b="0" i="1" dirty="0"/>
              <a:t>persistent</a:t>
            </a:r>
            <a:r>
              <a:rPr lang="en-GB" sz="6000" b="0" dirty="0"/>
              <a:t> </a:t>
            </a:r>
            <a:r>
              <a:rPr lang="en-GB" sz="6000" b="0" dirty="0" smtClean="0"/>
              <a:t>storage.</a:t>
            </a:r>
            <a:endParaRPr lang="en-GB" sz="6000" b="0" dirty="0"/>
          </a:p>
          <a:p>
            <a:r>
              <a:rPr lang="en-GB" sz="6000" b="0" dirty="0"/>
              <a:t>Files can be local, or remote (networked</a:t>
            </a:r>
            <a:r>
              <a:rPr lang="en-GB" sz="6000" b="0" dirty="0" smtClean="0"/>
              <a:t>).</a:t>
            </a:r>
            <a:endParaRPr lang="en-GB" sz="6000" b="0" dirty="0"/>
          </a:p>
          <a:p>
            <a:r>
              <a:rPr lang="en-GB" sz="6000" b="0" dirty="0"/>
              <a:t>Files are blocks of data on a storage device. </a:t>
            </a:r>
            <a:endParaRPr lang="en-GB" sz="6000" b="0" dirty="0" smtClean="0"/>
          </a:p>
          <a:p>
            <a:r>
              <a:rPr lang="en-GB" sz="6000" b="0" dirty="0"/>
              <a:t>U</a:t>
            </a:r>
            <a:r>
              <a:rPr lang="en-GB" sz="6000" b="0" dirty="0" smtClean="0"/>
              <a:t>sual </a:t>
            </a:r>
            <a:r>
              <a:rPr lang="en-GB" sz="6000" b="0" dirty="0"/>
              <a:t>to access files sequentially, i.e. reading characters from start to end.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What are files?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t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ext = input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6000" b="0" dirty="0">
                <a:solidFill>
                  <a:srgbClr val="D69D85"/>
                </a:solidFill>
                <a:latin typeface="Consolas" panose="020B0609020204030204" pitchFamily="49" charset="0"/>
              </a:rPr>
              <a:t>"prompt&gt; "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GB" sz="60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num_str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input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6000" b="0" dirty="0">
                <a:solidFill>
                  <a:srgbClr val="D69D85"/>
                </a:solidFill>
                <a:latin typeface="Consolas" panose="020B0609020204030204" pitchFamily="49" charset="0"/>
              </a:rPr>
              <a:t>"type a number"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GB" sz="60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= float(</a:t>
            </a:r>
            <a:r>
              <a:rPr lang="en-GB" sz="6000" b="0" dirty="0" err="1">
                <a:solidFill>
                  <a:srgbClr val="D4D4D4"/>
                </a:solidFill>
                <a:latin typeface="Consolas" panose="020B0609020204030204" pitchFamily="49" charset="0"/>
              </a:rPr>
              <a:t>num_str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GB" sz="60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i="1" dirty="0" smtClean="0">
                <a:solidFill>
                  <a:srgbClr val="57A64A"/>
                </a:solidFill>
                <a:latin typeface="Consolas" panose="020B0609020204030204" pitchFamily="49" charset="0"/>
              </a:rPr>
              <a:t># </a:t>
            </a:r>
            <a:r>
              <a:rPr lang="en-GB" sz="6000" b="0" i="1" dirty="0">
                <a:solidFill>
                  <a:srgbClr val="57A64A"/>
                </a:solidFill>
                <a:latin typeface="Consolas" panose="020B0609020204030204" pitchFamily="49" charset="0"/>
              </a:rPr>
              <a:t>or maybe </a:t>
            </a:r>
            <a:r>
              <a:rPr lang="en-GB" sz="6000" b="0" i="1" dirty="0" err="1">
                <a:solidFill>
                  <a:srgbClr val="57A64A"/>
                </a:solidFill>
                <a:latin typeface="Consolas" panose="020B0609020204030204" pitchFamily="49" charset="0"/>
              </a:rPr>
              <a:t>int</a:t>
            </a:r>
            <a:r>
              <a:rPr lang="en-GB" sz="6000" b="0" i="1" dirty="0">
                <a:solidFill>
                  <a:srgbClr val="57A64A"/>
                </a:solidFill>
                <a:latin typeface="Consolas" panose="020B0609020204030204" pitchFamily="49" charset="0"/>
              </a:rPr>
              <a:t>() is more </a:t>
            </a:r>
            <a:r>
              <a:rPr lang="en-GB" sz="6000" b="0" i="1" dirty="0" smtClean="0">
                <a:solidFill>
                  <a:srgbClr val="57A64A"/>
                </a:solidFill>
                <a:latin typeface="Consolas" panose="020B0609020204030204" pitchFamily="49" charset="0"/>
              </a:rPr>
              <a:t>appropriate?</a:t>
            </a:r>
            <a:endParaRPr lang="en-GB" sz="6000" b="0" dirty="0"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Input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5710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5400" b="0" dirty="0" err="1">
                <a:solidFill>
                  <a:srgbClr val="D4D4D4"/>
                </a:solidFill>
                <a:latin typeface="Consolas" panose="020B0609020204030204" pitchFamily="49" charset="0"/>
              </a:rPr>
              <a:t>fileref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 = open(</a:t>
            </a:r>
            <a:r>
              <a:rPr lang="en-GB" sz="5400" b="0" dirty="0">
                <a:solidFill>
                  <a:srgbClr val="D69D85"/>
                </a:solidFill>
                <a:latin typeface="Consolas" panose="020B0609020204030204" pitchFamily="49" charset="0"/>
              </a:rPr>
              <a:t>'myfile.txt'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GB" sz="54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5400" b="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lineno</a:t>
            </a:r>
            <a:r>
              <a:rPr lang="en-GB" sz="5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5400" b="0" dirty="0" smtClean="0">
                <a:solidFill>
                  <a:srgbClr val="B8D7A3"/>
                </a:solidFill>
                <a:latin typeface="Consolas" panose="020B0609020204030204" pitchFamily="49" charset="0"/>
              </a:rPr>
              <a:t>1</a:t>
            </a:r>
            <a:endParaRPr lang="en-GB" sz="54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5400" b="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GB" sz="5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line </a:t>
            </a:r>
            <a:r>
              <a:rPr lang="en-GB" sz="5400" b="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5400" b="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fileref</a:t>
            </a:r>
            <a:r>
              <a:rPr lang="en-GB" sz="5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5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print(</a:t>
            </a:r>
            <a:r>
              <a:rPr lang="en-GB" sz="5400" b="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lineno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, line)</a:t>
            </a:r>
            <a:endParaRPr lang="en-GB" sz="5400" b="0" dirty="0" smtClean="0">
              <a:latin typeface="Consolas" panose="020B0609020204030204" pitchFamily="49" charset="0"/>
            </a:endParaRP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Reading text files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332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776142"/>
            <a:ext cx="16438563" cy="1727622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lines </a:t>
            </a:r>
            <a:r>
              <a:rPr lang="en-GB" sz="5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open(</a:t>
            </a:r>
            <a:r>
              <a:rPr lang="en-GB" sz="5400" b="0" dirty="0">
                <a:solidFill>
                  <a:srgbClr val="D69D85"/>
                </a:solidFill>
                <a:latin typeface="Consolas" panose="020B0609020204030204" pitchFamily="49" charset="0"/>
              </a:rPr>
              <a:t>'myfile.txt'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GB" sz="5400" b="0" dirty="0" err="1">
                <a:solidFill>
                  <a:srgbClr val="D4D4D4"/>
                </a:solidFill>
                <a:latin typeface="Consolas" panose="020B0609020204030204" pitchFamily="49" charset="0"/>
              </a:rPr>
              <a:t>readlines</a:t>
            </a:r>
            <a:r>
              <a:rPr lang="en-GB" sz="5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5400" b="0" dirty="0">
              <a:latin typeface="Consolas" panose="020B0609020204030204" pitchFamily="49" charset="0"/>
            </a:endParaRP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>
                <a:solidFill>
                  <a:schemeClr val="accent2"/>
                </a:solidFill>
              </a:rPr>
              <a:t>Or </a:t>
            </a:r>
            <a:r>
              <a:rPr lang="en-GB" sz="6000" b="1" dirty="0" smtClean="0">
                <a:solidFill>
                  <a:schemeClr val="accent2"/>
                </a:solidFill>
              </a:rPr>
              <a:t>read </a:t>
            </a:r>
            <a:r>
              <a:rPr lang="en-GB" sz="6000" b="1" dirty="0">
                <a:solidFill>
                  <a:schemeClr val="accent2"/>
                </a:solidFill>
              </a:rPr>
              <a:t>all </a:t>
            </a:r>
            <a:r>
              <a:rPr lang="en-GB" sz="6000" b="1" dirty="0" smtClean="0">
                <a:solidFill>
                  <a:schemeClr val="accent2"/>
                </a:solidFill>
              </a:rPr>
              <a:t>lines </a:t>
            </a:r>
            <a:r>
              <a:rPr lang="en-GB" sz="6000" b="1" dirty="0">
                <a:solidFill>
                  <a:schemeClr val="accent2"/>
                </a:solidFill>
              </a:rPr>
              <a:t>at </a:t>
            </a:r>
            <a:r>
              <a:rPr lang="en-GB" sz="6000" b="1" dirty="0" smtClean="0">
                <a:solidFill>
                  <a:schemeClr val="accent2"/>
                </a:solidFill>
              </a:rPr>
              <a:t>once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146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776142"/>
            <a:ext cx="16438563" cy="1727622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data = open(</a:t>
            </a:r>
            <a:r>
              <a:rPr lang="en-GB" sz="5400" b="0" dirty="0">
                <a:solidFill>
                  <a:srgbClr val="D69D85"/>
                </a:solidFill>
                <a:latin typeface="Consolas" panose="020B0609020204030204" pitchFamily="49" charset="0"/>
              </a:rPr>
              <a:t>'picture.jpg'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5400" b="0" dirty="0">
                <a:solidFill>
                  <a:srgbClr val="D69D85"/>
                </a:solidFill>
                <a:latin typeface="Consolas" panose="020B0609020204030204" pitchFamily="49" charset="0"/>
              </a:rPr>
              <a:t>'b'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).read()</a:t>
            </a:r>
            <a:endParaRPr lang="en-GB" sz="5400" b="0" dirty="0">
              <a:latin typeface="Consolas" panose="020B0609020204030204" pitchFamily="49" charset="0"/>
            </a:endParaRP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“Binary” files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4228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30627" y="2768600"/>
            <a:ext cx="16438563" cy="6768182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000" b="0" dirty="0">
                <a:latin typeface="Consolas" panose="020B0609020204030204" pitchFamily="49" charset="0"/>
              </a:rPr>
              <a:t>"Country </a:t>
            </a:r>
            <a:r>
              <a:rPr lang="en-GB" sz="2000" b="0" dirty="0" err="1">
                <a:latin typeface="Consolas" panose="020B0609020204030204" pitchFamily="49" charset="0"/>
              </a:rPr>
              <a:t>Name","Country</a:t>
            </a:r>
            <a:r>
              <a:rPr lang="en-GB" sz="2000" b="0" dirty="0"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latin typeface="Consolas" panose="020B0609020204030204" pitchFamily="49" charset="0"/>
              </a:rPr>
              <a:t>Code","Indicator</a:t>
            </a:r>
            <a:r>
              <a:rPr lang="en-GB" sz="2000" b="0" dirty="0"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latin typeface="Consolas" panose="020B0609020204030204" pitchFamily="49" charset="0"/>
              </a:rPr>
              <a:t>Name","Indicator</a:t>
            </a:r>
            <a:r>
              <a:rPr lang="en-GB" sz="2000" b="0" dirty="0">
                <a:latin typeface="Consolas" panose="020B0609020204030204" pitchFamily="49" charset="0"/>
              </a:rPr>
              <a:t> Code","1999","2000","2001","2002","2003","2004","2005","2006","2007","2008","2009","2010","2011","2012","2013","2014","2015","2016","2017","2018","2019","2020","2021", "Euro Area","E19","GDP growth, constant 2010 USD","NYGDPMKTPKDZ","","","","","","","","","","","","","","","","","","1.9","2.4","1.9","1.6","1.5","1.3", "Advanced </a:t>
            </a:r>
            <a:r>
              <a:rPr lang="en-GB" sz="2000" b="0" dirty="0" err="1">
                <a:latin typeface="Consolas" panose="020B0609020204030204" pitchFamily="49" charset="0"/>
              </a:rPr>
              <a:t>economies","AME","GDP</a:t>
            </a:r>
            <a:r>
              <a:rPr lang="en-GB" sz="2000" b="0" dirty="0">
                <a:latin typeface="Consolas" panose="020B0609020204030204" pitchFamily="49" charset="0"/>
              </a:rPr>
              <a:t> growth, constant 2010 USD","NYGDPMKTPKDZ","","","","","","","","","","","","","","","","","","1.7","2.3","2.2","2","1.6","1.5", "East Asia and </a:t>
            </a:r>
            <a:r>
              <a:rPr lang="en-GB" sz="2000" b="0" dirty="0" err="1">
                <a:latin typeface="Consolas" panose="020B0609020204030204" pitchFamily="49" charset="0"/>
              </a:rPr>
              <a:t>Pacific","EAA","GDP</a:t>
            </a:r>
            <a:r>
              <a:rPr lang="en-GB" sz="2000" b="0" dirty="0">
                <a:latin typeface="Consolas" panose="020B0609020204030204" pitchFamily="49" charset="0"/>
              </a:rPr>
              <a:t> growth, constant 2010 USD","NYGDPMKTPKDZ","","","","","","","","","","","","","","","","","","6.3","6.6","6.3","6","6","5.8", "Europe and Central </a:t>
            </a:r>
            <a:r>
              <a:rPr lang="en-GB" sz="2000" b="0" dirty="0" err="1">
                <a:latin typeface="Consolas" panose="020B0609020204030204" pitchFamily="49" charset="0"/>
              </a:rPr>
              <a:t>Asia","ECH","GDP</a:t>
            </a:r>
            <a:r>
              <a:rPr lang="en-GB" sz="2000" b="0" dirty="0">
                <a:latin typeface="Consolas" panose="020B0609020204030204" pitchFamily="49" charset="0"/>
              </a:rPr>
              <a:t> growth, constant 2010 USD","NYGDPMKTPKDZ","","","","","","","","","","","","","","","","","","1.7","4","3.1","2.3","2.7","2.9", "Latin America and the </a:t>
            </a:r>
            <a:r>
              <a:rPr lang="en-GB" sz="2000" b="0" dirty="0" err="1">
                <a:latin typeface="Consolas" panose="020B0609020204030204" pitchFamily="49" charset="0"/>
              </a:rPr>
              <a:t>Caribbean","LAP","GDP</a:t>
            </a:r>
            <a:r>
              <a:rPr lang="en-GB" sz="2000" b="0" dirty="0">
                <a:latin typeface="Consolas" panose="020B0609020204030204" pitchFamily="49" charset="0"/>
              </a:rPr>
              <a:t> growth, constant 2010 USD","NYGDPMKTPKDZ","","","","","","","","","","","","","","","","","","-1.5","0.8","0.6","1.7","2.4","2.5", "Middle East and North </a:t>
            </a:r>
            <a:r>
              <a:rPr lang="en-GB" sz="2000" b="0" dirty="0" err="1">
                <a:latin typeface="Consolas" panose="020B0609020204030204" pitchFamily="49" charset="0"/>
              </a:rPr>
              <a:t>Africa","MNH","GDP</a:t>
            </a:r>
            <a:r>
              <a:rPr lang="en-GB" sz="2000" b="0" dirty="0">
                <a:latin typeface="Consolas" panose="020B0609020204030204" pitchFamily="49" charset="0"/>
              </a:rPr>
              <a:t> growth, constant 2010 USD","NYGDPMKTPKDZ","","","","","","","","","","","","","","","","","","5.1","1.2","1.7","1.9","2.7","2.7", "South </a:t>
            </a:r>
            <a:r>
              <a:rPr lang="en-GB" sz="2000" b="0" dirty="0" err="1">
                <a:latin typeface="Consolas" panose="020B0609020204030204" pitchFamily="49" charset="0"/>
              </a:rPr>
              <a:t>Asia","SAP","GDP</a:t>
            </a:r>
            <a:r>
              <a:rPr lang="en-GB" sz="2000" b="0" dirty="0">
                <a:latin typeface="Consolas" panose="020B0609020204030204" pitchFamily="49" charset="0"/>
              </a:rPr>
              <a:t> growth, constant 2010 USD","NYGDPMKTPKDZ","","","","","","","","","","","","","","","","","","7.5","6.2","6.9","7.1","7.1","7.1", "Sub-Saharan </a:t>
            </a:r>
            <a:r>
              <a:rPr lang="en-GB" sz="2000" b="0" dirty="0" err="1">
                <a:latin typeface="Consolas" panose="020B0609020204030204" pitchFamily="49" charset="0"/>
              </a:rPr>
              <a:t>Africa","SSP","GDP</a:t>
            </a:r>
            <a:r>
              <a:rPr lang="en-GB" sz="2000" b="0" dirty="0">
                <a:latin typeface="Consolas" panose="020B0609020204030204" pitchFamily="49" charset="0"/>
              </a:rPr>
              <a:t> growth, constant 2010 USD","NYGDPMKTPKDZ","","","","","","","","","","","","","","","","","","1.3","2.6","2.7","3.4","3.6","3.7", "World (WBG members)","WLT","GDP growth, constant 2010 USD","NYGDPMKTPKDZ","","","","","","","","","","","","","","","","","","2.4","3.1","3","2.9","2.8","2.8",</a:t>
            </a:r>
            <a:endParaRPr lang="en-GB" sz="2000" b="0" dirty="0">
              <a:latin typeface="Consolas" panose="020B0609020204030204" pitchFamily="49" charset="0"/>
            </a:endParaRP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CSV files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3047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1"/>
            <a:ext cx="16438563" cy="3383806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5400" b="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 row </a:t>
            </a:r>
            <a:r>
              <a:rPr lang="en-GB" sz="5400" b="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 open(</a:t>
            </a:r>
            <a:r>
              <a:rPr lang="en-GB" sz="5400" b="0" dirty="0">
                <a:solidFill>
                  <a:srgbClr val="D69D85"/>
                </a:solidFill>
                <a:latin typeface="Consolas" panose="020B0609020204030204" pitchFamily="49" charset="0"/>
              </a:rPr>
              <a:t>"datafile.csv</a:t>
            </a:r>
            <a:r>
              <a:rPr lang="en-GB" sz="5400" b="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5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54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cols 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5400" b="0" dirty="0">
                <a:solidFill>
                  <a:srgbClr val="D69D85"/>
                </a:solidFill>
                <a:latin typeface="Consolas" panose="020B0609020204030204" pitchFamily="49" charset="0"/>
              </a:rPr>
              <a:t>","</a:t>
            </a:r>
            <a:r>
              <a:rPr lang="en-GB" sz="5400" b="0" dirty="0">
                <a:solidFill>
                  <a:srgbClr val="D4D4D4"/>
                </a:solidFill>
                <a:latin typeface="Consolas" panose="020B0609020204030204" pitchFamily="49" charset="0"/>
              </a:rPr>
              <a:t>.split(row) </a:t>
            </a:r>
            <a:r>
              <a:rPr lang="en-GB" sz="5400" dirty="0"/>
              <a:t/>
            </a:r>
            <a:br>
              <a:rPr lang="en-GB" sz="5400" dirty="0"/>
            </a:br>
            <a:endParaRPr lang="en-GB" sz="540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5400" b="0" dirty="0" smtClean="0">
              <a:latin typeface="Consolas" panose="020B0609020204030204" pitchFamily="49" charset="0"/>
            </a:endParaRP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Reading CSV files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7442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XML files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12" y="3003550"/>
            <a:ext cx="15426866" cy="67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9775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5258</TotalTime>
  <Words>790</Words>
  <Application>Microsoft Office PowerPoint</Application>
  <PresentationFormat>Custom</PresentationFormat>
  <Paragraphs>94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Arial Black</vt:lpstr>
      <vt:lpstr>Calibri</vt:lpstr>
      <vt:lpstr>Consolas</vt:lpstr>
      <vt:lpstr>Wingdings</vt:lpstr>
      <vt:lpstr>Essential</vt:lpstr>
      <vt:lpstr>PowerPoint Presentation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m.saunby@exeter.ac.uk</dc:creator>
  <cp:lastModifiedBy>Saunby, Michael</cp:lastModifiedBy>
  <cp:revision>215</cp:revision>
  <dcterms:created xsi:type="dcterms:W3CDTF">2017-02-15T20:18:25Z</dcterms:created>
  <dcterms:modified xsi:type="dcterms:W3CDTF">2019-06-23T16:17:53Z</dcterms:modified>
</cp:coreProperties>
</file>