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 id="279" r:id="rId24"/>
    <p:sldId id="280" r:id="rId25"/>
    <p:sldId id="281" r:id="rId26"/>
    <p:sldId id="282" r:id="rId27"/>
    <p:sldId id="283" r:id="rId28"/>
    <p:sldId id="284" r:id="rId29"/>
    <p:sldId id="285" r:id="rId30"/>
    <p:sldId id="287" r:id="rId31"/>
    <p:sldId id="286" r:id="rId32"/>
    <p:sldId id="288" r:id="rId33"/>
    <p:sldId id="289" r:id="rId34"/>
    <p:sldId id="290" r:id="rId35"/>
    <p:sldId id="291" r:id="rId36"/>
    <p:sldId id="292" r:id="rId37"/>
    <p:sldId id="293" r:id="rId38"/>
    <p:sldId id="294" r:id="rId39"/>
    <p:sldId id="295" r:id="rId40"/>
    <p:sldId id="297" r:id="rId41"/>
    <p:sldId id="298" r:id="rId42"/>
    <p:sldId id="296" r:id="rId43"/>
    <p:sldId id="299" r:id="rId44"/>
    <p:sldId id="300" r:id="rId45"/>
    <p:sldId id="304" r:id="rId46"/>
    <p:sldId id="301" r:id="rId47"/>
    <p:sldId id="305" r:id="rId48"/>
    <p:sldId id="302" r:id="rId49"/>
    <p:sldId id="306" r:id="rId50"/>
    <p:sldId id="303" r:id="rId51"/>
    <p:sldId id="308" r:id="rId52"/>
    <p:sldId id="30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BA0D35-2F5B-4705-863C-95E2B7A15963}">
          <p14:sldIdLst>
            <p14:sldId id="256"/>
            <p14:sldId id="257"/>
            <p14:sldId id="258"/>
            <p14:sldId id="259"/>
            <p14:sldId id="260"/>
            <p14:sldId id="261"/>
            <p14:sldId id="262"/>
            <p14:sldId id="263"/>
            <p14:sldId id="264"/>
            <p14:sldId id="266"/>
            <p14:sldId id="267"/>
            <p14:sldId id="268"/>
            <p14:sldId id="269"/>
            <p14:sldId id="270"/>
            <p14:sldId id="271"/>
            <p14:sldId id="272"/>
            <p14:sldId id="273"/>
            <p14:sldId id="274"/>
            <p14:sldId id="277"/>
            <p14:sldId id="275"/>
            <p14:sldId id="276"/>
            <p14:sldId id="278"/>
            <p14:sldId id="279"/>
            <p14:sldId id="280"/>
            <p14:sldId id="281"/>
            <p14:sldId id="282"/>
            <p14:sldId id="283"/>
            <p14:sldId id="284"/>
            <p14:sldId id="285"/>
            <p14:sldId id="287"/>
            <p14:sldId id="286"/>
            <p14:sldId id="288"/>
            <p14:sldId id="289"/>
          </p14:sldIdLst>
        </p14:section>
        <p14:section name="Chapter 2" id="{931F98B1-6804-4CCD-AD4A-AD85DAB722B1}">
          <p14:sldIdLst>
            <p14:sldId id="290"/>
            <p14:sldId id="291"/>
            <p14:sldId id="292"/>
            <p14:sldId id="293"/>
            <p14:sldId id="294"/>
            <p14:sldId id="295"/>
            <p14:sldId id="297"/>
            <p14:sldId id="298"/>
            <p14:sldId id="296"/>
            <p14:sldId id="299"/>
            <p14:sldId id="300"/>
            <p14:sldId id="304"/>
            <p14:sldId id="301"/>
            <p14:sldId id="305"/>
            <p14:sldId id="302"/>
            <p14:sldId id="306"/>
            <p14:sldId id="303"/>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95C91-32B0-454D-91DF-71E7A99B1BCA}" type="datetimeFigureOut">
              <a:rPr lang="en-IN" smtClean="0"/>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8DD3F-32A6-4645-9CA1-3ECCD204F99A}" type="slidenum">
              <a:rPr lang="en-IN" smtClean="0"/>
              <a:t>‹#›</a:t>
            </a:fld>
            <a:endParaRPr lang="en-IN"/>
          </a:p>
        </p:txBody>
      </p:sp>
    </p:spTree>
    <p:extLst>
      <p:ext uri="{BB962C8B-B14F-4D97-AF65-F5344CB8AC3E}">
        <p14:creationId xmlns:p14="http://schemas.microsoft.com/office/powerpoint/2010/main" val="2337222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98DD3F-32A6-4645-9CA1-3ECCD204F99A}" type="slidenum">
              <a:rPr lang="en-IN" smtClean="0"/>
              <a:t>11</a:t>
            </a:fld>
            <a:endParaRPr lang="en-IN"/>
          </a:p>
        </p:txBody>
      </p:sp>
    </p:spTree>
    <p:extLst>
      <p:ext uri="{BB962C8B-B14F-4D97-AF65-F5344CB8AC3E}">
        <p14:creationId xmlns:p14="http://schemas.microsoft.com/office/powerpoint/2010/main" val="187684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3D14D1-B044-4CAE-BD8D-7F6543FD983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31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D14D1-B044-4CAE-BD8D-7F6543FD983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419713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D14D1-B044-4CAE-BD8D-7F6543FD983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31305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D14D1-B044-4CAE-BD8D-7F6543FD983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20650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D14D1-B044-4CAE-BD8D-7F6543FD983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80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D14D1-B044-4CAE-BD8D-7F6543FD9837}"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96965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D14D1-B044-4CAE-BD8D-7F6543FD9837}" type="datetimeFigureOut">
              <a:rPr lang="en-IN" smtClean="0"/>
              <a:t>22-05-2023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58169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D14D1-B044-4CAE-BD8D-7F6543FD9837}" type="datetimeFigureOut">
              <a:rPr lang="en-IN" smtClean="0"/>
              <a:t>22-05-2023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38691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3D14D1-B044-4CAE-BD8D-7F6543FD9837}" type="datetimeFigureOut">
              <a:rPr lang="en-IN" smtClean="0"/>
              <a:t>22-05-2023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241345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3D14D1-B044-4CAE-BD8D-7F6543FD9837}" type="datetimeFigureOut">
              <a:rPr lang="en-IN" smtClean="0"/>
              <a:t>22-05-2023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94AF8D-291B-403E-B783-76832FA500E4}" type="slidenum">
              <a:rPr lang="en-IN" smtClean="0"/>
              <a:t>‹#›</a:t>
            </a:fld>
            <a:endParaRPr lang="en-IN"/>
          </a:p>
        </p:txBody>
      </p:sp>
    </p:spTree>
    <p:extLst>
      <p:ext uri="{BB962C8B-B14F-4D97-AF65-F5344CB8AC3E}">
        <p14:creationId xmlns:p14="http://schemas.microsoft.com/office/powerpoint/2010/main" val="97895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D14D1-B044-4CAE-BD8D-7F6543FD9837}"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68820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3D14D1-B044-4CAE-BD8D-7F6543FD9837}" type="datetimeFigureOut">
              <a:rPr lang="en-IN" smtClean="0"/>
              <a:t>22-05-2023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94AF8D-291B-403E-B783-76832FA500E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69198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E2A0-46D0-D690-FB86-33958CF364C9}"/>
              </a:ext>
            </a:extLst>
          </p:cNvPr>
          <p:cNvSpPr>
            <a:spLocks noGrp="1"/>
          </p:cNvSpPr>
          <p:nvPr>
            <p:ph type="ctrTitle"/>
          </p:nvPr>
        </p:nvSpPr>
        <p:spPr/>
        <p:txBody>
          <a:bodyPr/>
          <a:lstStyle/>
          <a:p>
            <a:pPr algn="ctr"/>
            <a:r>
              <a:rPr lang="en-IN" dirty="0"/>
              <a:t>Unit-1</a:t>
            </a:r>
          </a:p>
        </p:txBody>
      </p:sp>
      <p:sp>
        <p:nvSpPr>
          <p:cNvPr id="3" name="Subtitle 2">
            <a:extLst>
              <a:ext uri="{FF2B5EF4-FFF2-40B4-BE49-F238E27FC236}">
                <a16:creationId xmlns:a16="http://schemas.microsoft.com/office/drawing/2014/main" id="{DCED280B-E644-4644-F00E-62B8404BE0D5}"/>
              </a:ext>
            </a:extLst>
          </p:cNvPr>
          <p:cNvSpPr>
            <a:spLocks noGrp="1"/>
          </p:cNvSpPr>
          <p:nvPr>
            <p:ph type="subTitle" idx="1"/>
          </p:nvPr>
        </p:nvSpPr>
        <p:spPr/>
        <p:txBody>
          <a:bodyPr/>
          <a:lstStyle/>
          <a:p>
            <a:r>
              <a:rPr lang="en-IN" dirty="0"/>
              <a:t>Chapter 1: Model Tuning</a:t>
            </a:r>
          </a:p>
        </p:txBody>
      </p:sp>
    </p:spTree>
    <p:extLst>
      <p:ext uri="{BB962C8B-B14F-4D97-AF65-F5344CB8AC3E}">
        <p14:creationId xmlns:p14="http://schemas.microsoft.com/office/powerpoint/2010/main" val="202104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4755-3F1E-EAB2-994D-687AC6F0765A}"/>
              </a:ext>
            </a:extLst>
          </p:cNvPr>
          <p:cNvSpPr>
            <a:spLocks noGrp="1"/>
          </p:cNvSpPr>
          <p:nvPr>
            <p:ph type="title"/>
          </p:nvPr>
        </p:nvSpPr>
        <p:spPr/>
        <p:txBody>
          <a:bodyPr/>
          <a:lstStyle/>
          <a:p>
            <a:r>
              <a:rPr lang="en-IN" dirty="0"/>
              <a:t>Examples-Label Encoding</a:t>
            </a:r>
          </a:p>
        </p:txBody>
      </p:sp>
      <p:sp>
        <p:nvSpPr>
          <p:cNvPr id="10" name="TextBox 9">
            <a:extLst>
              <a:ext uri="{FF2B5EF4-FFF2-40B4-BE49-F238E27FC236}">
                <a16:creationId xmlns:a16="http://schemas.microsoft.com/office/drawing/2014/main" id="{22590C53-97DB-2486-4B0A-0F00503A1FDA}"/>
              </a:ext>
            </a:extLst>
          </p:cNvPr>
          <p:cNvSpPr txBox="1"/>
          <p:nvPr/>
        </p:nvSpPr>
        <p:spPr>
          <a:xfrm>
            <a:off x="1872342" y="1873240"/>
            <a:ext cx="6096000" cy="3693319"/>
          </a:xfrm>
          <a:prstGeom prst="rect">
            <a:avLst/>
          </a:prstGeom>
          <a:noFill/>
        </p:spPr>
        <p:txBody>
          <a:bodyPr wrap="square">
            <a:spAutoFit/>
          </a:bodyPr>
          <a:lstStyle/>
          <a:p>
            <a:r>
              <a:rPr lang="en-IN" dirty="0"/>
              <a:t>from </a:t>
            </a:r>
            <a:r>
              <a:rPr lang="en-IN" dirty="0" err="1"/>
              <a:t>sklearn.preprocessing</a:t>
            </a:r>
            <a:r>
              <a:rPr lang="en-IN" dirty="0"/>
              <a:t> import </a:t>
            </a:r>
            <a:r>
              <a:rPr lang="en-IN" dirty="0" err="1"/>
              <a:t>LabelEncoder</a:t>
            </a:r>
            <a:endParaRPr lang="en-IN" dirty="0"/>
          </a:p>
          <a:p>
            <a:endParaRPr lang="en-IN" dirty="0"/>
          </a:p>
          <a:p>
            <a:r>
              <a:rPr lang="en-IN" dirty="0"/>
              <a:t># create example data</a:t>
            </a:r>
          </a:p>
          <a:p>
            <a:r>
              <a:rPr lang="en-IN" dirty="0"/>
              <a:t>data = ['red', 'green', 'blue', 'green', 'red']</a:t>
            </a:r>
          </a:p>
          <a:p>
            <a:endParaRPr lang="en-IN" dirty="0"/>
          </a:p>
          <a:p>
            <a:r>
              <a:rPr lang="en-IN" dirty="0"/>
              <a:t># create label encoder object</a:t>
            </a:r>
          </a:p>
          <a:p>
            <a:r>
              <a:rPr lang="en-IN" dirty="0"/>
              <a:t>le = </a:t>
            </a:r>
            <a:r>
              <a:rPr lang="en-IN" dirty="0" err="1"/>
              <a:t>LabelEncoder</a:t>
            </a:r>
            <a:r>
              <a:rPr lang="en-IN" dirty="0"/>
              <a:t>()</a:t>
            </a:r>
          </a:p>
          <a:p>
            <a:endParaRPr lang="en-IN" dirty="0"/>
          </a:p>
          <a:p>
            <a:r>
              <a:rPr lang="en-IN" dirty="0"/>
              <a:t># fit and transform the data</a:t>
            </a:r>
          </a:p>
          <a:p>
            <a:r>
              <a:rPr lang="en-IN" dirty="0" err="1"/>
              <a:t>encoded_data</a:t>
            </a:r>
            <a:r>
              <a:rPr lang="en-IN" dirty="0"/>
              <a:t> = </a:t>
            </a:r>
            <a:r>
              <a:rPr lang="en-IN" dirty="0" err="1"/>
              <a:t>le.fit_transform</a:t>
            </a:r>
            <a:r>
              <a:rPr lang="en-IN" dirty="0"/>
              <a:t>(data)</a:t>
            </a:r>
          </a:p>
          <a:p>
            <a:endParaRPr lang="en-IN" dirty="0"/>
          </a:p>
          <a:p>
            <a:r>
              <a:rPr lang="en-IN" dirty="0"/>
              <a:t>print(</a:t>
            </a:r>
            <a:r>
              <a:rPr lang="en-IN" dirty="0" err="1"/>
              <a:t>encoded_data</a:t>
            </a:r>
            <a:r>
              <a:rPr lang="en-IN" dirty="0"/>
              <a:t>)             </a:t>
            </a:r>
          </a:p>
          <a:p>
            <a:r>
              <a:rPr lang="en-IN" b="1" dirty="0"/>
              <a:t># output: [2 1 0 1 2]</a:t>
            </a:r>
          </a:p>
        </p:txBody>
      </p:sp>
    </p:spTree>
    <p:extLst>
      <p:ext uri="{BB962C8B-B14F-4D97-AF65-F5344CB8AC3E}">
        <p14:creationId xmlns:p14="http://schemas.microsoft.com/office/powerpoint/2010/main" val="37777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4755-3F1E-EAB2-994D-687AC6F0765A}"/>
              </a:ext>
            </a:extLst>
          </p:cNvPr>
          <p:cNvSpPr>
            <a:spLocks noGrp="1"/>
          </p:cNvSpPr>
          <p:nvPr>
            <p:ph type="title" idx="4294967295"/>
          </p:nvPr>
        </p:nvSpPr>
        <p:spPr>
          <a:xfrm>
            <a:off x="1709057" y="-199127"/>
            <a:ext cx="10058400" cy="1450976"/>
          </a:xfrm>
        </p:spPr>
        <p:txBody>
          <a:bodyPr/>
          <a:lstStyle/>
          <a:p>
            <a:r>
              <a:rPr lang="en-IN" dirty="0"/>
              <a:t>Examples-</a:t>
            </a:r>
            <a:r>
              <a:rPr lang="en-IN" dirty="0" err="1"/>
              <a:t>OneHot</a:t>
            </a:r>
            <a:r>
              <a:rPr lang="en-IN" dirty="0"/>
              <a:t> Encoding</a:t>
            </a:r>
          </a:p>
        </p:txBody>
      </p:sp>
      <p:sp>
        <p:nvSpPr>
          <p:cNvPr id="6" name="TextBox 5">
            <a:extLst>
              <a:ext uri="{FF2B5EF4-FFF2-40B4-BE49-F238E27FC236}">
                <a16:creationId xmlns:a16="http://schemas.microsoft.com/office/drawing/2014/main" id="{9A94D2B0-9EE3-9288-3349-355A735AE3CE}"/>
              </a:ext>
            </a:extLst>
          </p:cNvPr>
          <p:cNvSpPr txBox="1"/>
          <p:nvPr/>
        </p:nvSpPr>
        <p:spPr>
          <a:xfrm>
            <a:off x="933995" y="1194911"/>
            <a:ext cx="5619206" cy="5078313"/>
          </a:xfrm>
          <a:prstGeom prst="rect">
            <a:avLst/>
          </a:prstGeom>
          <a:noFill/>
        </p:spPr>
        <p:txBody>
          <a:bodyPr wrap="square">
            <a:spAutoFit/>
          </a:bodyPr>
          <a:lstStyle/>
          <a:p>
            <a:r>
              <a:rPr lang="en-IN" dirty="0"/>
              <a:t>import pandas as pd</a:t>
            </a:r>
          </a:p>
          <a:p>
            <a:r>
              <a:rPr lang="en-IN" dirty="0"/>
              <a:t>from </a:t>
            </a:r>
            <a:r>
              <a:rPr lang="en-IN" dirty="0" err="1"/>
              <a:t>sklearn.preprocessing</a:t>
            </a:r>
            <a:r>
              <a:rPr lang="en-IN" dirty="0"/>
              <a:t> import </a:t>
            </a:r>
            <a:r>
              <a:rPr lang="en-IN" dirty="0" err="1"/>
              <a:t>OneHotEncoder</a:t>
            </a:r>
            <a:endParaRPr lang="en-IN" dirty="0"/>
          </a:p>
          <a:p>
            <a:endParaRPr lang="en-IN" dirty="0"/>
          </a:p>
          <a:p>
            <a:r>
              <a:rPr lang="en-IN" dirty="0"/>
              <a:t># create example </a:t>
            </a:r>
            <a:r>
              <a:rPr lang="en-IN" dirty="0" err="1"/>
              <a:t>DataFrame</a:t>
            </a:r>
            <a:endParaRPr lang="en-IN" dirty="0"/>
          </a:p>
          <a:p>
            <a:r>
              <a:rPr lang="en-IN" dirty="0" err="1"/>
              <a:t>df</a:t>
            </a:r>
            <a:r>
              <a:rPr lang="en-IN" dirty="0"/>
              <a:t> = </a:t>
            </a:r>
            <a:r>
              <a:rPr lang="en-IN" dirty="0" err="1"/>
              <a:t>pd.DataFrame</a:t>
            </a:r>
            <a:r>
              <a:rPr lang="en-IN" dirty="0"/>
              <a:t>({'</a:t>
            </a:r>
            <a:r>
              <a:rPr lang="en-IN" dirty="0" err="1"/>
              <a:t>color</a:t>
            </a:r>
            <a:r>
              <a:rPr lang="en-IN" dirty="0"/>
              <a:t>': ['red', 'green', 'blue', 'green', 'red']})</a:t>
            </a:r>
          </a:p>
          <a:p>
            <a:endParaRPr lang="en-IN" dirty="0"/>
          </a:p>
          <a:p>
            <a:r>
              <a:rPr lang="en-IN" dirty="0"/>
              <a:t># create one-hot encoder object</a:t>
            </a:r>
          </a:p>
          <a:p>
            <a:r>
              <a:rPr lang="en-IN" dirty="0" err="1"/>
              <a:t>ohe</a:t>
            </a:r>
            <a:r>
              <a:rPr lang="en-IN" dirty="0"/>
              <a:t> = </a:t>
            </a:r>
            <a:r>
              <a:rPr lang="en-IN" dirty="0" err="1"/>
              <a:t>OneHotEncoder</a:t>
            </a:r>
            <a:r>
              <a:rPr lang="en-IN" dirty="0"/>
              <a:t>()</a:t>
            </a:r>
          </a:p>
          <a:p>
            <a:endParaRPr lang="en-IN" dirty="0"/>
          </a:p>
          <a:p>
            <a:r>
              <a:rPr lang="en-IN" dirty="0"/>
              <a:t># fit and transform the data</a:t>
            </a:r>
          </a:p>
          <a:p>
            <a:r>
              <a:rPr lang="en-IN" dirty="0" err="1"/>
              <a:t>encoded_data</a:t>
            </a:r>
            <a:r>
              <a:rPr lang="en-IN" dirty="0"/>
              <a:t> = </a:t>
            </a:r>
            <a:r>
              <a:rPr lang="en-IN" dirty="0" err="1"/>
              <a:t>ohe.fit_transform</a:t>
            </a:r>
            <a:r>
              <a:rPr lang="en-IN" dirty="0"/>
              <a:t>(</a:t>
            </a:r>
            <a:r>
              <a:rPr lang="en-IN" dirty="0" err="1"/>
              <a:t>df</a:t>
            </a:r>
            <a:r>
              <a:rPr lang="en-IN" dirty="0"/>
              <a:t>[['</a:t>
            </a:r>
            <a:r>
              <a:rPr lang="en-IN" dirty="0" err="1"/>
              <a:t>color</a:t>
            </a:r>
            <a:r>
              <a:rPr lang="en-IN" dirty="0"/>
              <a:t>']])</a:t>
            </a:r>
          </a:p>
          <a:p>
            <a:endParaRPr lang="en-IN" dirty="0"/>
          </a:p>
          <a:p>
            <a:r>
              <a:rPr lang="en-IN" dirty="0"/>
              <a:t># create new </a:t>
            </a:r>
            <a:r>
              <a:rPr lang="en-IN" dirty="0" err="1"/>
              <a:t>DataFrame</a:t>
            </a:r>
            <a:r>
              <a:rPr lang="en-IN" dirty="0"/>
              <a:t> with encoded data</a:t>
            </a:r>
          </a:p>
          <a:p>
            <a:r>
              <a:rPr lang="en-IN" dirty="0" err="1"/>
              <a:t>encoded_df</a:t>
            </a:r>
            <a:r>
              <a:rPr lang="en-IN" dirty="0"/>
              <a:t> = </a:t>
            </a:r>
            <a:r>
              <a:rPr lang="en-IN" dirty="0" err="1"/>
              <a:t>pd.DataFrame</a:t>
            </a:r>
            <a:r>
              <a:rPr lang="en-IN" dirty="0"/>
              <a:t>(</a:t>
            </a:r>
            <a:r>
              <a:rPr lang="en-IN" dirty="0" err="1"/>
              <a:t>encoded_data.toarray</a:t>
            </a:r>
            <a:r>
              <a:rPr lang="en-IN" dirty="0"/>
              <a:t>(), columns=</a:t>
            </a:r>
            <a:r>
              <a:rPr lang="en-IN" dirty="0" err="1"/>
              <a:t>ohe.get_feature_names</a:t>
            </a:r>
            <a:r>
              <a:rPr lang="en-IN" dirty="0"/>
              <a:t>(['</a:t>
            </a:r>
            <a:r>
              <a:rPr lang="en-IN" dirty="0" err="1"/>
              <a:t>color</a:t>
            </a:r>
            <a:r>
              <a:rPr lang="en-IN" dirty="0"/>
              <a:t>']))</a:t>
            </a:r>
          </a:p>
          <a:p>
            <a:endParaRPr lang="en-IN" dirty="0"/>
          </a:p>
          <a:p>
            <a:r>
              <a:rPr lang="en-IN" dirty="0"/>
              <a:t>print(</a:t>
            </a:r>
            <a:r>
              <a:rPr lang="en-IN" dirty="0" err="1"/>
              <a:t>encoded_df</a:t>
            </a:r>
            <a:r>
              <a:rPr lang="en-IN" dirty="0"/>
              <a:t>)</a:t>
            </a:r>
          </a:p>
        </p:txBody>
      </p:sp>
      <p:sp>
        <p:nvSpPr>
          <p:cNvPr id="10" name="TextBox 9">
            <a:extLst>
              <a:ext uri="{FF2B5EF4-FFF2-40B4-BE49-F238E27FC236}">
                <a16:creationId xmlns:a16="http://schemas.microsoft.com/office/drawing/2014/main" id="{25D50BDF-CA3E-CE72-1EC1-0EF2215BA3C6}"/>
              </a:ext>
            </a:extLst>
          </p:cNvPr>
          <p:cNvSpPr txBox="1"/>
          <p:nvPr/>
        </p:nvSpPr>
        <p:spPr>
          <a:xfrm>
            <a:off x="6297385" y="1384995"/>
            <a:ext cx="6237514" cy="1754326"/>
          </a:xfrm>
          <a:prstGeom prst="rect">
            <a:avLst/>
          </a:prstGeom>
          <a:noFill/>
        </p:spPr>
        <p:txBody>
          <a:bodyPr wrap="square">
            <a:spAutoFit/>
          </a:bodyPr>
          <a:lstStyle/>
          <a:p>
            <a:r>
              <a:rPr lang="en-IN" sz="1800" dirty="0"/>
              <a:t># output:    </a:t>
            </a:r>
            <a:r>
              <a:rPr lang="en-IN" sz="1800" dirty="0" err="1"/>
              <a:t>color_blue</a:t>
            </a:r>
            <a:r>
              <a:rPr lang="en-IN" sz="1800" dirty="0"/>
              <a:t>  </a:t>
            </a:r>
            <a:r>
              <a:rPr lang="en-IN" sz="1800" dirty="0" err="1"/>
              <a:t>color_green</a:t>
            </a:r>
            <a:r>
              <a:rPr lang="en-IN" sz="1800" dirty="0"/>
              <a:t>  </a:t>
            </a:r>
            <a:r>
              <a:rPr lang="en-IN" sz="1800" dirty="0" err="1"/>
              <a:t>color_red</a:t>
            </a:r>
            <a:endParaRPr lang="en-IN" sz="1800" dirty="0"/>
          </a:p>
          <a:p>
            <a:r>
              <a:rPr lang="en-IN" sz="1800" dirty="0"/>
              <a:t>                  #             0.0         0.0         1.0</a:t>
            </a:r>
          </a:p>
          <a:p>
            <a:r>
              <a:rPr lang="en-IN" sz="1800" dirty="0"/>
              <a:t>                  #             0.0         1.0         0.0</a:t>
            </a:r>
          </a:p>
          <a:p>
            <a:r>
              <a:rPr lang="en-IN" sz="1800" dirty="0"/>
              <a:t>                  #             1.0         0.0         0.0</a:t>
            </a:r>
          </a:p>
          <a:p>
            <a:r>
              <a:rPr lang="en-IN" sz="1800" dirty="0"/>
              <a:t>                  #             0.0         1.0         0.0</a:t>
            </a:r>
          </a:p>
          <a:p>
            <a:r>
              <a:rPr lang="en-IN" sz="1800" dirty="0"/>
              <a:t>                  #             0.0         0.0         1.0</a:t>
            </a:r>
            <a:endParaRPr lang="en-IN" dirty="0"/>
          </a:p>
        </p:txBody>
      </p:sp>
    </p:spTree>
    <p:extLst>
      <p:ext uri="{BB962C8B-B14F-4D97-AF65-F5344CB8AC3E}">
        <p14:creationId xmlns:p14="http://schemas.microsoft.com/office/powerpoint/2010/main" val="239466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4755-3F1E-EAB2-994D-687AC6F0765A}"/>
              </a:ext>
            </a:extLst>
          </p:cNvPr>
          <p:cNvSpPr>
            <a:spLocks noGrp="1"/>
          </p:cNvSpPr>
          <p:nvPr>
            <p:ph type="title"/>
          </p:nvPr>
        </p:nvSpPr>
        <p:spPr/>
        <p:txBody>
          <a:bodyPr/>
          <a:lstStyle/>
          <a:p>
            <a:r>
              <a:rPr lang="en-IN" dirty="0"/>
              <a:t>Examples-Word Embedding</a:t>
            </a:r>
          </a:p>
        </p:txBody>
      </p:sp>
      <p:pic>
        <p:nvPicPr>
          <p:cNvPr id="6" name="Picture 5">
            <a:extLst>
              <a:ext uri="{FF2B5EF4-FFF2-40B4-BE49-F238E27FC236}">
                <a16:creationId xmlns:a16="http://schemas.microsoft.com/office/drawing/2014/main" id="{AA662C6E-90E1-8AF2-9D28-0C9CD8104755}"/>
              </a:ext>
            </a:extLst>
          </p:cNvPr>
          <p:cNvPicPr>
            <a:picLocks noChangeAspect="1"/>
          </p:cNvPicPr>
          <p:nvPr/>
        </p:nvPicPr>
        <p:blipFill>
          <a:blip r:embed="rId2"/>
          <a:stretch>
            <a:fillRect/>
          </a:stretch>
        </p:blipFill>
        <p:spPr>
          <a:xfrm>
            <a:off x="1734332" y="1845930"/>
            <a:ext cx="6941581" cy="4102311"/>
          </a:xfrm>
          <a:prstGeom prst="rect">
            <a:avLst/>
          </a:prstGeom>
        </p:spPr>
      </p:pic>
    </p:spTree>
    <p:extLst>
      <p:ext uri="{BB962C8B-B14F-4D97-AF65-F5344CB8AC3E}">
        <p14:creationId xmlns:p14="http://schemas.microsoft.com/office/powerpoint/2010/main" val="179542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C556-B694-E6F1-C5EE-8AC45AA6A474}"/>
              </a:ext>
            </a:extLst>
          </p:cNvPr>
          <p:cNvSpPr>
            <a:spLocks noGrp="1"/>
          </p:cNvSpPr>
          <p:nvPr>
            <p:ph type="title"/>
          </p:nvPr>
        </p:nvSpPr>
        <p:spPr/>
        <p:txBody>
          <a:bodyPr/>
          <a:lstStyle/>
          <a:p>
            <a:r>
              <a:rPr lang="en-IN" dirty="0"/>
              <a:t>Custom transformers</a:t>
            </a:r>
          </a:p>
        </p:txBody>
      </p:sp>
      <p:sp>
        <p:nvSpPr>
          <p:cNvPr id="3" name="Content Placeholder 2">
            <a:extLst>
              <a:ext uri="{FF2B5EF4-FFF2-40B4-BE49-F238E27FC236}">
                <a16:creationId xmlns:a16="http://schemas.microsoft.com/office/drawing/2014/main" id="{7B58DF59-ED7D-EA88-340A-E8D0BF850503}"/>
              </a:ext>
            </a:extLst>
          </p:cNvPr>
          <p:cNvSpPr>
            <a:spLocks noGrp="1"/>
          </p:cNvSpPr>
          <p:nvPr>
            <p:ph idx="1"/>
          </p:nvPr>
        </p:nvSpPr>
        <p:spPr/>
        <p:txBody>
          <a:bodyPr/>
          <a:lstStyle/>
          <a:p>
            <a:pPr algn="just"/>
            <a:r>
              <a:rPr lang="en-US" b="0" i="0" dirty="0">
                <a:solidFill>
                  <a:srgbClr val="374151"/>
                </a:solidFill>
                <a:effectLst/>
                <a:latin typeface="Söhne"/>
              </a:rPr>
              <a:t>One of the most powerful features of scikit-learn is its ability to create custom transformers that can be seamlessly integrated into a machine learning pipeline.</a:t>
            </a:r>
          </a:p>
          <a:p>
            <a:pPr algn="just"/>
            <a:r>
              <a:rPr lang="en-US" b="0" i="0" dirty="0">
                <a:solidFill>
                  <a:srgbClr val="374151"/>
                </a:solidFill>
                <a:effectLst/>
                <a:latin typeface="Söhne"/>
              </a:rPr>
              <a:t>In scikit-learn, a transformer is an object that transforms data from one representation to another. A transformer typically has a fit method that learns parameters from the training data, and a transform method that applies the learned transformation to new data. </a:t>
            </a:r>
          </a:p>
          <a:p>
            <a:pPr algn="just"/>
            <a:r>
              <a:rPr lang="en-US" b="0" i="0" dirty="0">
                <a:solidFill>
                  <a:srgbClr val="374151"/>
                </a:solidFill>
                <a:effectLst/>
                <a:latin typeface="Söhne"/>
              </a:rPr>
              <a:t>Custom transformers allow you to define your own transformations that are specific to your data and problem domain.</a:t>
            </a:r>
            <a:endParaRPr lang="en-IN" dirty="0"/>
          </a:p>
        </p:txBody>
      </p:sp>
    </p:spTree>
    <p:extLst>
      <p:ext uri="{BB962C8B-B14F-4D97-AF65-F5344CB8AC3E}">
        <p14:creationId xmlns:p14="http://schemas.microsoft.com/office/powerpoint/2010/main" val="14820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AB24-9CC9-4CF8-0A86-CB0D8EC0F8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4360F4-6050-8655-7FFE-B46716CF77E4}"/>
              </a:ext>
            </a:extLst>
          </p:cNvPr>
          <p:cNvSpPr>
            <a:spLocks noGrp="1"/>
          </p:cNvSpPr>
          <p:nvPr>
            <p:ph idx="1"/>
          </p:nvPr>
        </p:nvSpPr>
        <p:spPr/>
        <p:txBody>
          <a:bodyPr/>
          <a:lstStyle/>
          <a:p>
            <a:pPr algn="just"/>
            <a:r>
              <a:rPr lang="en-US" b="0" i="0" dirty="0">
                <a:solidFill>
                  <a:srgbClr val="374151"/>
                </a:solidFill>
                <a:effectLst/>
                <a:latin typeface="Söhne"/>
              </a:rPr>
              <a:t>To create a custom transformer in scikit-learn, you need to define a class that implements two methods: fit and transform. The fit method is used to learn any necessary parameters from the training data, while the transform method applies the learned transformation to new data.</a:t>
            </a:r>
          </a:p>
          <a:p>
            <a:pPr algn="just"/>
            <a:r>
              <a:rPr lang="en-US" b="0" i="0" dirty="0">
                <a:solidFill>
                  <a:srgbClr val="374151"/>
                </a:solidFill>
                <a:effectLst/>
                <a:latin typeface="Söhne"/>
              </a:rPr>
              <a:t>If you want your transformer to be able to learn parameters from new data (e.g., in a cross-validation setting), you can also implement a </a:t>
            </a:r>
            <a:r>
              <a:rPr lang="en-US" b="0" i="0" dirty="0" err="1">
                <a:solidFill>
                  <a:srgbClr val="374151"/>
                </a:solidFill>
                <a:effectLst/>
                <a:latin typeface="Söhne"/>
              </a:rPr>
              <a:t>fit_transform</a:t>
            </a:r>
            <a:r>
              <a:rPr lang="en-US" b="0" i="0" dirty="0">
                <a:solidFill>
                  <a:srgbClr val="374151"/>
                </a:solidFill>
                <a:effectLst/>
                <a:latin typeface="Söhne"/>
              </a:rPr>
              <a:t> method that combines the fit and transform methods.</a:t>
            </a:r>
            <a:endParaRPr lang="en-US" dirty="0">
              <a:solidFill>
                <a:srgbClr val="374151"/>
              </a:solidFill>
              <a:latin typeface="Söhne"/>
            </a:endParaRPr>
          </a:p>
          <a:p>
            <a:pPr algn="just"/>
            <a:r>
              <a:rPr lang="en-US" b="0" i="0" dirty="0">
                <a:solidFill>
                  <a:srgbClr val="374151"/>
                </a:solidFill>
                <a:effectLst/>
                <a:latin typeface="Söhne"/>
              </a:rPr>
              <a:t>Here is an example of a custom transformer that scales the features of a dataset using the standardization technique</a:t>
            </a:r>
            <a:endParaRPr lang="en-IN" dirty="0"/>
          </a:p>
        </p:txBody>
      </p:sp>
    </p:spTree>
    <p:extLst>
      <p:ext uri="{BB962C8B-B14F-4D97-AF65-F5344CB8AC3E}">
        <p14:creationId xmlns:p14="http://schemas.microsoft.com/office/powerpoint/2010/main" val="49208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304FA-7828-C1D4-2136-4CB4417B0B2B}"/>
              </a:ext>
            </a:extLst>
          </p:cNvPr>
          <p:cNvSpPr>
            <a:spLocks noGrp="1"/>
          </p:cNvSpPr>
          <p:nvPr>
            <p:ph idx="1"/>
          </p:nvPr>
        </p:nvSpPr>
        <p:spPr>
          <a:xfrm>
            <a:off x="1066800" y="1943706"/>
            <a:ext cx="10058400" cy="4023360"/>
          </a:xfrm>
        </p:spPr>
        <p:txBody>
          <a:bodyPr>
            <a:normAutofit fontScale="92500" lnSpcReduction="20000"/>
          </a:bodyPr>
          <a:lstStyle/>
          <a:p>
            <a:pPr>
              <a:spcBef>
                <a:spcPts val="0"/>
              </a:spcBef>
              <a:spcAft>
                <a:spcPts val="0"/>
              </a:spcAft>
            </a:pPr>
            <a:r>
              <a:rPr lang="en-IN" sz="2800" dirty="0"/>
              <a:t>from </a:t>
            </a:r>
            <a:r>
              <a:rPr lang="en-IN" sz="2800" dirty="0" err="1"/>
              <a:t>sklearn.base</a:t>
            </a:r>
            <a:r>
              <a:rPr lang="en-IN" sz="2800" dirty="0"/>
              <a:t> import </a:t>
            </a:r>
            <a:r>
              <a:rPr lang="en-IN" sz="2800" dirty="0" err="1"/>
              <a:t>BaseEstimator</a:t>
            </a:r>
            <a:r>
              <a:rPr lang="en-IN" sz="2800" dirty="0"/>
              <a:t>, </a:t>
            </a:r>
            <a:r>
              <a:rPr lang="en-IN" sz="2800" dirty="0" err="1"/>
              <a:t>TransformerMixin</a:t>
            </a:r>
            <a:endParaRPr lang="en-IN" sz="2800" dirty="0"/>
          </a:p>
          <a:p>
            <a:pPr>
              <a:spcBef>
                <a:spcPts val="0"/>
              </a:spcBef>
              <a:spcAft>
                <a:spcPts val="0"/>
              </a:spcAft>
            </a:pPr>
            <a:r>
              <a:rPr lang="en-IN" sz="2800" dirty="0"/>
              <a:t>from </a:t>
            </a:r>
            <a:r>
              <a:rPr lang="en-IN" sz="2800" dirty="0" err="1"/>
              <a:t>sklearn.preprocessing</a:t>
            </a:r>
            <a:r>
              <a:rPr lang="en-IN" sz="2800" dirty="0"/>
              <a:t> import </a:t>
            </a:r>
            <a:r>
              <a:rPr lang="en-IN" sz="2800" dirty="0" err="1"/>
              <a:t>StandardScaler</a:t>
            </a:r>
            <a:endParaRPr lang="en-IN" sz="2800" dirty="0"/>
          </a:p>
          <a:p>
            <a:pPr>
              <a:spcBef>
                <a:spcPts val="0"/>
              </a:spcBef>
              <a:spcAft>
                <a:spcPts val="0"/>
              </a:spcAft>
            </a:pPr>
            <a:endParaRPr lang="en-IN" sz="2800" dirty="0"/>
          </a:p>
          <a:p>
            <a:pPr>
              <a:spcBef>
                <a:spcPts val="0"/>
              </a:spcBef>
              <a:spcAft>
                <a:spcPts val="0"/>
              </a:spcAft>
            </a:pPr>
            <a:r>
              <a:rPr lang="en-IN" sz="2800" dirty="0"/>
              <a:t>class </a:t>
            </a:r>
            <a:r>
              <a:rPr lang="en-IN" sz="2800" dirty="0" err="1"/>
              <a:t>StandardizeTransformer</a:t>
            </a:r>
            <a:r>
              <a:rPr lang="en-IN" sz="2800" dirty="0"/>
              <a:t>(</a:t>
            </a:r>
            <a:r>
              <a:rPr lang="en-IN" sz="2800" dirty="0" err="1"/>
              <a:t>BaseEstimator</a:t>
            </a:r>
            <a:r>
              <a:rPr lang="en-IN" sz="2800" dirty="0"/>
              <a:t>, </a:t>
            </a:r>
            <a:r>
              <a:rPr lang="en-IN" sz="2800" dirty="0" err="1"/>
              <a:t>TransformerMixin</a:t>
            </a:r>
            <a:r>
              <a:rPr lang="en-IN" sz="2800" dirty="0"/>
              <a:t>):</a:t>
            </a:r>
          </a:p>
          <a:p>
            <a:pPr>
              <a:spcBef>
                <a:spcPts val="0"/>
              </a:spcBef>
              <a:spcAft>
                <a:spcPts val="0"/>
              </a:spcAft>
            </a:pPr>
            <a:r>
              <a:rPr lang="en-IN" sz="2800" dirty="0"/>
              <a:t>    def __</a:t>
            </a:r>
            <a:r>
              <a:rPr lang="en-IN" sz="2800" dirty="0" err="1"/>
              <a:t>init</a:t>
            </a:r>
            <a:r>
              <a:rPr lang="en-IN" sz="2800" dirty="0"/>
              <a:t>__(self):</a:t>
            </a:r>
          </a:p>
          <a:p>
            <a:pPr>
              <a:spcBef>
                <a:spcPts val="0"/>
              </a:spcBef>
              <a:spcAft>
                <a:spcPts val="0"/>
              </a:spcAft>
            </a:pPr>
            <a:r>
              <a:rPr lang="en-IN" sz="2800" dirty="0"/>
              <a:t>        </a:t>
            </a:r>
            <a:r>
              <a:rPr lang="en-IN" sz="2800" dirty="0" err="1"/>
              <a:t>self.scaler</a:t>
            </a:r>
            <a:r>
              <a:rPr lang="en-IN" sz="2800" dirty="0"/>
              <a:t> = </a:t>
            </a:r>
            <a:r>
              <a:rPr lang="en-IN" sz="2800" dirty="0" err="1"/>
              <a:t>StandardScaler</a:t>
            </a:r>
            <a:r>
              <a:rPr lang="en-IN" sz="2800" dirty="0"/>
              <a:t>()</a:t>
            </a:r>
          </a:p>
          <a:p>
            <a:pPr>
              <a:spcBef>
                <a:spcPts val="0"/>
              </a:spcBef>
              <a:spcAft>
                <a:spcPts val="0"/>
              </a:spcAft>
            </a:pPr>
            <a:r>
              <a:rPr lang="en-IN" sz="2800" dirty="0"/>
              <a:t>        </a:t>
            </a:r>
          </a:p>
          <a:p>
            <a:pPr>
              <a:spcBef>
                <a:spcPts val="0"/>
              </a:spcBef>
              <a:spcAft>
                <a:spcPts val="0"/>
              </a:spcAft>
            </a:pPr>
            <a:r>
              <a:rPr lang="en-IN" sz="2800" dirty="0"/>
              <a:t>    def fit(self, X, y=None):</a:t>
            </a:r>
          </a:p>
          <a:p>
            <a:pPr>
              <a:spcBef>
                <a:spcPts val="0"/>
              </a:spcBef>
              <a:spcAft>
                <a:spcPts val="0"/>
              </a:spcAft>
            </a:pPr>
            <a:r>
              <a:rPr lang="en-IN" sz="2800" dirty="0"/>
              <a:t>        </a:t>
            </a:r>
            <a:r>
              <a:rPr lang="en-IN" sz="2800" dirty="0" err="1"/>
              <a:t>self.scaler.fit</a:t>
            </a:r>
            <a:r>
              <a:rPr lang="en-IN" sz="2800" dirty="0"/>
              <a:t>(X)</a:t>
            </a:r>
          </a:p>
          <a:p>
            <a:pPr>
              <a:spcBef>
                <a:spcPts val="0"/>
              </a:spcBef>
              <a:spcAft>
                <a:spcPts val="0"/>
              </a:spcAft>
            </a:pPr>
            <a:r>
              <a:rPr lang="en-IN" sz="2800" dirty="0"/>
              <a:t>        return self</a:t>
            </a:r>
          </a:p>
          <a:p>
            <a:pPr>
              <a:spcBef>
                <a:spcPts val="0"/>
              </a:spcBef>
              <a:spcAft>
                <a:spcPts val="0"/>
              </a:spcAft>
            </a:pPr>
            <a:r>
              <a:rPr lang="en-IN" sz="2800" dirty="0"/>
              <a:t>    </a:t>
            </a:r>
          </a:p>
          <a:p>
            <a:pPr>
              <a:spcBef>
                <a:spcPts val="0"/>
              </a:spcBef>
              <a:spcAft>
                <a:spcPts val="0"/>
              </a:spcAft>
            </a:pPr>
            <a:r>
              <a:rPr lang="en-IN" sz="2800" dirty="0"/>
              <a:t>    def transform(self, X, y=None):</a:t>
            </a:r>
          </a:p>
          <a:p>
            <a:pPr>
              <a:spcBef>
                <a:spcPts val="0"/>
              </a:spcBef>
              <a:spcAft>
                <a:spcPts val="0"/>
              </a:spcAft>
            </a:pPr>
            <a:r>
              <a:rPr lang="en-IN" sz="2800" dirty="0"/>
              <a:t>        return </a:t>
            </a:r>
            <a:r>
              <a:rPr lang="en-IN" sz="2800" dirty="0" err="1"/>
              <a:t>self.scaler.transform</a:t>
            </a:r>
            <a:r>
              <a:rPr lang="en-IN" sz="2800" dirty="0"/>
              <a:t>(X)</a:t>
            </a:r>
          </a:p>
          <a:p>
            <a:pPr>
              <a:spcBef>
                <a:spcPts val="0"/>
              </a:spcBef>
              <a:spcAft>
                <a:spcPts val="0"/>
              </a:spcAft>
            </a:pPr>
            <a:endParaRPr lang="en-IN" sz="2800" dirty="0"/>
          </a:p>
        </p:txBody>
      </p:sp>
    </p:spTree>
    <p:extLst>
      <p:ext uri="{BB962C8B-B14F-4D97-AF65-F5344CB8AC3E}">
        <p14:creationId xmlns:p14="http://schemas.microsoft.com/office/powerpoint/2010/main" val="424429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B90A-72B0-C21E-B183-A0D9C2F272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1D9F70-5D2E-51C5-8DD7-1B25A5032CFD}"/>
              </a:ext>
            </a:extLst>
          </p:cNvPr>
          <p:cNvSpPr>
            <a:spLocks noGrp="1"/>
          </p:cNvSpPr>
          <p:nvPr>
            <p:ph idx="1"/>
          </p:nvPr>
        </p:nvSpPr>
        <p:spPr/>
        <p:txBody>
          <a:bodyPr/>
          <a:lstStyle/>
          <a:p>
            <a:pPr algn="just"/>
            <a:r>
              <a:rPr lang="en-US" b="0" i="0" dirty="0">
                <a:solidFill>
                  <a:srgbClr val="374151"/>
                </a:solidFill>
                <a:effectLst/>
                <a:latin typeface="Söhne"/>
              </a:rPr>
              <a:t>In this example, the </a:t>
            </a:r>
            <a:r>
              <a:rPr lang="en-US" b="0" i="0" dirty="0" err="1">
                <a:solidFill>
                  <a:srgbClr val="374151"/>
                </a:solidFill>
                <a:effectLst/>
                <a:latin typeface="Söhne"/>
              </a:rPr>
              <a:t>StandardizeTransformer</a:t>
            </a:r>
            <a:r>
              <a:rPr lang="en-US" b="0" i="0" dirty="0">
                <a:solidFill>
                  <a:srgbClr val="374151"/>
                </a:solidFill>
                <a:effectLst/>
                <a:latin typeface="Söhne"/>
              </a:rPr>
              <a:t> class inherits from two base classes: </a:t>
            </a:r>
            <a:r>
              <a:rPr lang="en-US" b="0" i="0" dirty="0" err="1">
                <a:solidFill>
                  <a:srgbClr val="374151"/>
                </a:solidFill>
                <a:effectLst/>
                <a:latin typeface="Söhne"/>
              </a:rPr>
              <a:t>BaseEstimator</a:t>
            </a:r>
            <a:r>
              <a:rPr lang="en-US" b="0" i="0" dirty="0">
                <a:solidFill>
                  <a:srgbClr val="374151"/>
                </a:solidFill>
                <a:effectLst/>
                <a:latin typeface="Söhne"/>
              </a:rPr>
              <a:t> and </a:t>
            </a:r>
            <a:r>
              <a:rPr lang="en-US" b="0" i="0" dirty="0" err="1">
                <a:solidFill>
                  <a:srgbClr val="374151"/>
                </a:solidFill>
                <a:effectLst/>
                <a:latin typeface="Söhne"/>
              </a:rPr>
              <a:t>TransformerMixin</a:t>
            </a:r>
            <a:r>
              <a:rPr lang="en-US" b="0" i="0" dirty="0">
                <a:solidFill>
                  <a:srgbClr val="374151"/>
                </a:solidFill>
                <a:effectLst/>
                <a:latin typeface="Söhne"/>
              </a:rPr>
              <a:t>. The </a:t>
            </a:r>
            <a:r>
              <a:rPr lang="en-US" b="0" i="0" dirty="0" err="1">
                <a:solidFill>
                  <a:srgbClr val="374151"/>
                </a:solidFill>
                <a:effectLst/>
                <a:latin typeface="Söhne"/>
              </a:rPr>
              <a:t>BaseEstimator</a:t>
            </a:r>
            <a:r>
              <a:rPr lang="en-US" b="0" i="0" dirty="0">
                <a:solidFill>
                  <a:srgbClr val="374151"/>
                </a:solidFill>
                <a:effectLst/>
                <a:latin typeface="Söhne"/>
              </a:rPr>
              <a:t> class provides default implementations for methods such as </a:t>
            </a:r>
            <a:r>
              <a:rPr lang="en-US" b="0" i="0" dirty="0" err="1">
                <a:solidFill>
                  <a:srgbClr val="374151"/>
                </a:solidFill>
                <a:effectLst/>
                <a:latin typeface="Söhne"/>
              </a:rPr>
              <a:t>get_params</a:t>
            </a:r>
            <a:r>
              <a:rPr lang="en-US" b="0" i="0" dirty="0">
                <a:solidFill>
                  <a:srgbClr val="374151"/>
                </a:solidFill>
                <a:effectLst/>
                <a:latin typeface="Söhne"/>
              </a:rPr>
              <a:t> and </a:t>
            </a:r>
            <a:r>
              <a:rPr lang="en-US" b="0" i="0" dirty="0" err="1">
                <a:solidFill>
                  <a:srgbClr val="374151"/>
                </a:solidFill>
                <a:effectLst/>
                <a:latin typeface="Söhne"/>
              </a:rPr>
              <a:t>set_params</a:t>
            </a:r>
            <a:r>
              <a:rPr lang="en-US" b="0" i="0" dirty="0">
                <a:solidFill>
                  <a:srgbClr val="374151"/>
                </a:solidFill>
                <a:effectLst/>
                <a:latin typeface="Söhne"/>
              </a:rPr>
              <a:t>, while the </a:t>
            </a:r>
            <a:r>
              <a:rPr lang="en-US" b="0" i="0" dirty="0" err="1">
                <a:solidFill>
                  <a:srgbClr val="374151"/>
                </a:solidFill>
                <a:effectLst/>
                <a:latin typeface="Söhne"/>
              </a:rPr>
              <a:t>TransformerMixin</a:t>
            </a:r>
            <a:r>
              <a:rPr lang="en-US" b="0" i="0" dirty="0">
                <a:solidFill>
                  <a:srgbClr val="374151"/>
                </a:solidFill>
                <a:effectLst/>
                <a:latin typeface="Söhne"/>
              </a:rPr>
              <a:t> class provides a </a:t>
            </a:r>
            <a:r>
              <a:rPr lang="en-US" b="0" i="0" dirty="0" err="1">
                <a:solidFill>
                  <a:srgbClr val="374151"/>
                </a:solidFill>
                <a:effectLst/>
                <a:latin typeface="Söhne"/>
              </a:rPr>
              <a:t>fit_transform</a:t>
            </a:r>
            <a:r>
              <a:rPr lang="en-US" b="0" i="0" dirty="0">
                <a:solidFill>
                  <a:srgbClr val="374151"/>
                </a:solidFill>
                <a:effectLst/>
                <a:latin typeface="Söhne"/>
              </a:rPr>
              <a:t> method that combines the fit and transform methods.</a:t>
            </a:r>
          </a:p>
          <a:p>
            <a:pPr algn="just"/>
            <a:r>
              <a:rPr lang="en-US" b="0" i="0" dirty="0">
                <a:solidFill>
                  <a:srgbClr val="374151"/>
                </a:solidFill>
                <a:effectLst/>
                <a:latin typeface="Söhne"/>
              </a:rPr>
              <a:t>The </a:t>
            </a:r>
            <a:r>
              <a:rPr lang="en-US" b="0" i="0" dirty="0" err="1">
                <a:solidFill>
                  <a:srgbClr val="374151"/>
                </a:solidFill>
                <a:effectLst/>
                <a:latin typeface="Söhne"/>
              </a:rPr>
              <a:t>StandardizeTransformer</a:t>
            </a:r>
            <a:r>
              <a:rPr lang="en-US" b="0" i="0" dirty="0">
                <a:solidFill>
                  <a:srgbClr val="374151"/>
                </a:solidFill>
                <a:effectLst/>
                <a:latin typeface="Söhne"/>
              </a:rPr>
              <a:t> class defines two methods: fit and transform. The fit method fits a </a:t>
            </a:r>
            <a:r>
              <a:rPr lang="en-US" b="0" i="0" dirty="0" err="1">
                <a:solidFill>
                  <a:srgbClr val="374151"/>
                </a:solidFill>
                <a:effectLst/>
                <a:latin typeface="Söhne"/>
              </a:rPr>
              <a:t>StandardScaler</a:t>
            </a:r>
            <a:r>
              <a:rPr lang="en-US" b="0" i="0" dirty="0">
                <a:solidFill>
                  <a:srgbClr val="374151"/>
                </a:solidFill>
                <a:effectLst/>
                <a:latin typeface="Söhne"/>
              </a:rPr>
              <a:t> object to the training data X, while the transform method applies the learned scaling to new data X.</a:t>
            </a:r>
            <a:endParaRPr lang="en-US" dirty="0">
              <a:solidFill>
                <a:srgbClr val="374151"/>
              </a:solidFill>
              <a:latin typeface="Söhne"/>
            </a:endParaRPr>
          </a:p>
          <a:p>
            <a:pPr algn="just"/>
            <a:r>
              <a:rPr lang="en-US" b="0" i="0" dirty="0">
                <a:solidFill>
                  <a:srgbClr val="374151"/>
                </a:solidFill>
                <a:effectLst/>
                <a:latin typeface="Söhne"/>
              </a:rPr>
              <a:t>Once you have defined your custom transformer, you can use it in a scikit-learn pipeline along with other transformers and a machine learning model. For example, you can use the </a:t>
            </a:r>
            <a:r>
              <a:rPr lang="en-US" b="0" i="0" dirty="0" err="1">
                <a:solidFill>
                  <a:srgbClr val="374151"/>
                </a:solidFill>
                <a:effectLst/>
                <a:latin typeface="Söhne"/>
              </a:rPr>
              <a:t>StandardizeTransformer</a:t>
            </a:r>
            <a:r>
              <a:rPr lang="en-US" b="0" i="0" dirty="0">
                <a:solidFill>
                  <a:srgbClr val="374151"/>
                </a:solidFill>
                <a:effectLst/>
                <a:latin typeface="Söhne"/>
              </a:rPr>
              <a:t> in a pipeline to preprocess the data before training a linear regression model:</a:t>
            </a:r>
            <a:endParaRPr lang="en-IN" dirty="0"/>
          </a:p>
        </p:txBody>
      </p:sp>
    </p:spTree>
    <p:extLst>
      <p:ext uri="{BB962C8B-B14F-4D97-AF65-F5344CB8AC3E}">
        <p14:creationId xmlns:p14="http://schemas.microsoft.com/office/powerpoint/2010/main" val="287251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12F-D33D-316F-0C40-BFAB84A0C5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F1EF2E-A689-9802-1468-F51DB16A7692}"/>
              </a:ext>
            </a:extLst>
          </p:cNvPr>
          <p:cNvSpPr>
            <a:spLocks noGrp="1"/>
          </p:cNvSpPr>
          <p:nvPr>
            <p:ph idx="1"/>
          </p:nvPr>
        </p:nvSpPr>
        <p:spPr/>
        <p:txBody>
          <a:bodyPr/>
          <a:lstStyle/>
          <a:p>
            <a:r>
              <a:rPr lang="en-IN" dirty="0"/>
              <a:t>from </a:t>
            </a:r>
            <a:r>
              <a:rPr lang="en-IN" dirty="0" err="1"/>
              <a:t>sklearn.pipeline</a:t>
            </a:r>
            <a:r>
              <a:rPr lang="en-IN" dirty="0"/>
              <a:t> import </a:t>
            </a:r>
            <a:r>
              <a:rPr lang="en-IN" dirty="0" err="1"/>
              <a:t>make_pipeline</a:t>
            </a:r>
            <a:endParaRPr lang="en-IN" dirty="0"/>
          </a:p>
          <a:p>
            <a:r>
              <a:rPr lang="en-IN" dirty="0"/>
              <a:t>from </a:t>
            </a:r>
            <a:r>
              <a:rPr lang="en-IN" dirty="0" err="1"/>
              <a:t>sklearn.linear_model</a:t>
            </a:r>
            <a:r>
              <a:rPr lang="en-IN" dirty="0"/>
              <a:t> import </a:t>
            </a:r>
            <a:r>
              <a:rPr lang="en-IN" dirty="0" err="1"/>
              <a:t>LinearRegression</a:t>
            </a:r>
            <a:endParaRPr lang="en-IN" dirty="0"/>
          </a:p>
          <a:p>
            <a:r>
              <a:rPr lang="en-IN" dirty="0"/>
              <a:t>pipeline = </a:t>
            </a:r>
            <a:r>
              <a:rPr lang="en-IN" dirty="0" err="1"/>
              <a:t>make_pipeline</a:t>
            </a:r>
            <a:r>
              <a:rPr lang="en-IN" dirty="0"/>
              <a:t>(</a:t>
            </a:r>
            <a:r>
              <a:rPr lang="en-IN" dirty="0" err="1"/>
              <a:t>StandardizeTransformer</a:t>
            </a:r>
            <a:r>
              <a:rPr lang="en-IN" dirty="0"/>
              <a:t>(), </a:t>
            </a:r>
            <a:r>
              <a:rPr lang="en-IN" dirty="0" err="1"/>
              <a:t>LinearRegression</a:t>
            </a:r>
            <a:r>
              <a:rPr lang="en-IN" dirty="0"/>
              <a:t>())</a:t>
            </a:r>
          </a:p>
          <a:p>
            <a:r>
              <a:rPr lang="en-IN" dirty="0" err="1"/>
              <a:t>pipeline.fit</a:t>
            </a:r>
            <a:r>
              <a:rPr lang="en-IN" dirty="0"/>
              <a:t>(</a:t>
            </a:r>
            <a:r>
              <a:rPr lang="en-IN" dirty="0" err="1"/>
              <a:t>X_train</a:t>
            </a:r>
            <a:r>
              <a:rPr lang="en-IN" dirty="0"/>
              <a:t>, </a:t>
            </a:r>
            <a:r>
              <a:rPr lang="en-IN" dirty="0" err="1"/>
              <a:t>y_train</a:t>
            </a:r>
            <a:r>
              <a:rPr lang="en-IN" dirty="0"/>
              <a:t>)</a:t>
            </a:r>
          </a:p>
          <a:p>
            <a:pPr algn="just"/>
            <a:r>
              <a:rPr lang="en-US" b="0" i="0" dirty="0">
                <a:solidFill>
                  <a:srgbClr val="374151"/>
                </a:solidFill>
                <a:effectLst/>
                <a:latin typeface="Söhne"/>
              </a:rPr>
              <a:t>In this example, the </a:t>
            </a:r>
            <a:r>
              <a:rPr lang="en-US" b="0" i="0" dirty="0" err="1">
                <a:solidFill>
                  <a:srgbClr val="374151"/>
                </a:solidFill>
                <a:effectLst/>
                <a:latin typeface="Söhne"/>
              </a:rPr>
              <a:t>make_pipeline</a:t>
            </a:r>
            <a:r>
              <a:rPr lang="en-US" b="0" i="0" dirty="0">
                <a:solidFill>
                  <a:srgbClr val="374151"/>
                </a:solidFill>
                <a:effectLst/>
                <a:latin typeface="Söhne"/>
              </a:rPr>
              <a:t> function creates a pipeline that first applies the </a:t>
            </a:r>
            <a:r>
              <a:rPr lang="en-US" b="0" i="0" dirty="0" err="1">
                <a:solidFill>
                  <a:srgbClr val="374151"/>
                </a:solidFill>
                <a:effectLst/>
                <a:latin typeface="Söhne"/>
              </a:rPr>
              <a:t>StandardizeTransformer</a:t>
            </a:r>
            <a:r>
              <a:rPr lang="en-US" b="0" i="0" dirty="0">
                <a:solidFill>
                  <a:srgbClr val="374151"/>
                </a:solidFill>
                <a:effectLst/>
                <a:latin typeface="Söhne"/>
              </a:rPr>
              <a:t> to the data, and then trains a </a:t>
            </a:r>
            <a:r>
              <a:rPr lang="en-US" b="0" i="0" dirty="0" err="1">
                <a:solidFill>
                  <a:srgbClr val="374151"/>
                </a:solidFill>
                <a:effectLst/>
                <a:latin typeface="Söhne"/>
              </a:rPr>
              <a:t>LinearRegression</a:t>
            </a:r>
            <a:r>
              <a:rPr lang="en-US" b="0" i="0" dirty="0">
                <a:solidFill>
                  <a:srgbClr val="374151"/>
                </a:solidFill>
                <a:effectLst/>
                <a:latin typeface="Söhne"/>
              </a:rPr>
              <a:t> model on the transformed data.</a:t>
            </a:r>
            <a:endParaRPr lang="en-IN" dirty="0"/>
          </a:p>
          <a:p>
            <a:endParaRPr lang="en-IN" dirty="0"/>
          </a:p>
        </p:txBody>
      </p:sp>
    </p:spTree>
    <p:extLst>
      <p:ext uri="{BB962C8B-B14F-4D97-AF65-F5344CB8AC3E}">
        <p14:creationId xmlns:p14="http://schemas.microsoft.com/office/powerpoint/2010/main" val="2875275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488E-C650-16B8-3FE2-A71017935222}"/>
              </a:ext>
            </a:extLst>
          </p:cNvPr>
          <p:cNvSpPr>
            <a:spLocks noGrp="1"/>
          </p:cNvSpPr>
          <p:nvPr>
            <p:ph type="title"/>
          </p:nvPr>
        </p:nvSpPr>
        <p:spPr/>
        <p:txBody>
          <a:bodyPr/>
          <a:lstStyle/>
          <a:p>
            <a:r>
              <a:rPr lang="en-IN" dirty="0"/>
              <a:t>Feature Scaling</a:t>
            </a:r>
          </a:p>
        </p:txBody>
      </p:sp>
      <p:sp>
        <p:nvSpPr>
          <p:cNvPr id="3" name="Content Placeholder 2">
            <a:extLst>
              <a:ext uri="{FF2B5EF4-FFF2-40B4-BE49-F238E27FC236}">
                <a16:creationId xmlns:a16="http://schemas.microsoft.com/office/drawing/2014/main" id="{048C05D1-74FC-BF80-CCA1-B5B5A0FEEB98}"/>
              </a:ext>
            </a:extLst>
          </p:cNvPr>
          <p:cNvSpPr>
            <a:spLocks noGrp="1"/>
          </p:cNvSpPr>
          <p:nvPr>
            <p:ph idx="1"/>
          </p:nvPr>
        </p:nvSpPr>
        <p:spPr/>
        <p:txBody>
          <a:bodyPr/>
          <a:lstStyle/>
          <a:p>
            <a:r>
              <a:rPr lang="en-US" dirty="0"/>
              <a:t>One of the most important transformations you need to apply to your data is feature scaling.</a:t>
            </a:r>
          </a:p>
          <a:p>
            <a:r>
              <a:rPr lang="en-US" dirty="0"/>
              <a:t>There are two common ways to get all attributes to have the same scale: min-max scaling and standardization.</a:t>
            </a:r>
          </a:p>
        </p:txBody>
      </p:sp>
    </p:spTree>
    <p:extLst>
      <p:ext uri="{BB962C8B-B14F-4D97-AF65-F5344CB8AC3E}">
        <p14:creationId xmlns:p14="http://schemas.microsoft.com/office/powerpoint/2010/main" val="89878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7740-3115-D2EB-5E08-482A1F8D634B}"/>
              </a:ext>
            </a:extLst>
          </p:cNvPr>
          <p:cNvSpPr>
            <a:spLocks noGrp="1"/>
          </p:cNvSpPr>
          <p:nvPr>
            <p:ph type="title"/>
          </p:nvPr>
        </p:nvSpPr>
        <p:spPr/>
        <p:txBody>
          <a:bodyPr/>
          <a:lstStyle/>
          <a:p>
            <a:r>
              <a:rPr lang="en-IN" dirty="0"/>
              <a:t>Min-max scaling</a:t>
            </a:r>
          </a:p>
        </p:txBody>
      </p:sp>
      <p:sp>
        <p:nvSpPr>
          <p:cNvPr id="3" name="Content Placeholder 2">
            <a:extLst>
              <a:ext uri="{FF2B5EF4-FFF2-40B4-BE49-F238E27FC236}">
                <a16:creationId xmlns:a16="http://schemas.microsoft.com/office/drawing/2014/main" id="{0A25B9A6-9B29-E229-9675-265A7C44A535}"/>
              </a:ext>
            </a:extLst>
          </p:cNvPr>
          <p:cNvSpPr>
            <a:spLocks noGrp="1"/>
          </p:cNvSpPr>
          <p:nvPr>
            <p:ph idx="1"/>
          </p:nvPr>
        </p:nvSpPr>
        <p:spPr/>
        <p:txBody>
          <a:bodyPr>
            <a:normAutofit fontScale="92500" lnSpcReduction="20000"/>
          </a:bodyPr>
          <a:lstStyle/>
          <a:p>
            <a:pPr algn="just"/>
            <a:r>
              <a:rPr lang="en-US" b="0" i="0" dirty="0">
                <a:solidFill>
                  <a:srgbClr val="374151"/>
                </a:solidFill>
                <a:effectLst/>
                <a:latin typeface="Söhne"/>
              </a:rPr>
              <a:t>Min-max scaling, also known as feature scaling or normalization, is a common data preprocessing technique used in machine learning to transform the features of a dataset into a common range. It involves rescaling the data to a fixed range of values, usually between 0 and 1, so that the features have a similar scale and do not affect the learning algorithm in different ways.</a:t>
            </a:r>
          </a:p>
          <a:p>
            <a:pPr algn="just"/>
            <a:r>
              <a:rPr lang="en-US" b="0" i="0" dirty="0">
                <a:solidFill>
                  <a:srgbClr val="374151"/>
                </a:solidFill>
                <a:effectLst/>
                <a:latin typeface="Söhne"/>
              </a:rPr>
              <a:t>The min-max scaling formula for a feature x is as follows:</a:t>
            </a:r>
            <a:endParaRPr lang="en-US" dirty="0">
              <a:solidFill>
                <a:srgbClr val="374151"/>
              </a:solidFill>
              <a:latin typeface="Söhne"/>
            </a:endParaRPr>
          </a:p>
          <a:p>
            <a:pPr algn="just"/>
            <a:r>
              <a:rPr lang="en-IN" dirty="0" err="1"/>
              <a:t>x_scaled</a:t>
            </a:r>
            <a:r>
              <a:rPr lang="en-IN" dirty="0"/>
              <a:t> = (x - </a:t>
            </a:r>
            <a:r>
              <a:rPr lang="en-IN" dirty="0" err="1"/>
              <a:t>x_min</a:t>
            </a:r>
            <a:r>
              <a:rPr lang="en-IN" dirty="0"/>
              <a:t>) / (</a:t>
            </a:r>
            <a:r>
              <a:rPr lang="en-IN" dirty="0" err="1"/>
              <a:t>x_max</a:t>
            </a:r>
            <a:r>
              <a:rPr lang="en-IN" dirty="0"/>
              <a:t> - </a:t>
            </a:r>
            <a:r>
              <a:rPr lang="en-IN" dirty="0" err="1"/>
              <a:t>x_min</a:t>
            </a:r>
            <a:r>
              <a:rPr lang="en-IN" dirty="0"/>
              <a:t>)</a:t>
            </a:r>
          </a:p>
          <a:p>
            <a:pPr algn="just"/>
            <a:r>
              <a:rPr lang="en-IN" dirty="0"/>
              <a:t>Where x is the original value</a:t>
            </a:r>
          </a:p>
          <a:p>
            <a:pPr algn="just"/>
            <a:r>
              <a:rPr lang="en-IN" dirty="0"/>
              <a:t>              </a:t>
            </a:r>
            <a:r>
              <a:rPr lang="en-IN" dirty="0" err="1"/>
              <a:t>x_min</a:t>
            </a:r>
            <a:r>
              <a:rPr lang="en-IN" dirty="0"/>
              <a:t> : Minimum value of the feature</a:t>
            </a:r>
          </a:p>
          <a:p>
            <a:pPr algn="just"/>
            <a:r>
              <a:rPr lang="en-IN" dirty="0"/>
              <a:t>              </a:t>
            </a:r>
            <a:r>
              <a:rPr lang="en-IN" dirty="0" err="1"/>
              <a:t>x_max</a:t>
            </a:r>
            <a:r>
              <a:rPr lang="en-IN" dirty="0"/>
              <a:t>: maximum value of the feature</a:t>
            </a:r>
          </a:p>
          <a:p>
            <a:pPr algn="just"/>
            <a:r>
              <a:rPr lang="en-US" b="0" i="0" dirty="0">
                <a:solidFill>
                  <a:srgbClr val="374151"/>
                </a:solidFill>
                <a:effectLst/>
                <a:latin typeface="Söhne"/>
              </a:rPr>
              <a:t>Min-max scaling is particularly useful when the distribution of a feature is skewed or when the range of values is different for different features. It can help to improve the performance of machine learning algorithms, especially those that are sensitive to the scale of the input features, such as k-nearest neighbors and support vector machines.</a:t>
            </a:r>
          </a:p>
          <a:p>
            <a:pPr algn="just"/>
            <a:endParaRPr lang="en-IN" dirty="0"/>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370393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D5CF-ABB8-8FD2-38FE-3B2A3AC0ED29}"/>
              </a:ext>
            </a:extLst>
          </p:cNvPr>
          <p:cNvSpPr>
            <a:spLocks noGrp="1"/>
          </p:cNvSpPr>
          <p:nvPr>
            <p:ph type="title"/>
          </p:nvPr>
        </p:nvSpPr>
        <p:spPr/>
        <p:txBody>
          <a:bodyPr/>
          <a:lstStyle/>
          <a:p>
            <a:r>
              <a:rPr lang="en-US" dirty="0"/>
              <a:t>Chapter Contents</a:t>
            </a:r>
            <a:endParaRPr lang="en-IN" dirty="0"/>
          </a:p>
        </p:txBody>
      </p:sp>
      <p:sp>
        <p:nvSpPr>
          <p:cNvPr id="3" name="Content Placeholder 2">
            <a:extLst>
              <a:ext uri="{FF2B5EF4-FFF2-40B4-BE49-F238E27FC236}">
                <a16:creationId xmlns:a16="http://schemas.microsoft.com/office/drawing/2014/main" id="{955D8C01-E7DA-54E1-872D-A7BD594EE518}"/>
              </a:ext>
            </a:extLst>
          </p:cNvPr>
          <p:cNvSpPr>
            <a:spLocks noGrp="1"/>
          </p:cNvSpPr>
          <p:nvPr>
            <p:ph idx="1"/>
          </p:nvPr>
        </p:nvSpPr>
        <p:spPr/>
        <p:txBody>
          <a:bodyPr>
            <a:normAutofit/>
          </a:bodyPr>
          <a:lstStyle/>
          <a:p>
            <a:pPr>
              <a:buFont typeface="Wingdings" panose="05000000000000000000" pitchFamily="2" charset="2"/>
              <a:buChar char="§"/>
            </a:pPr>
            <a:r>
              <a:rPr lang="en-IN" dirty="0"/>
              <a:t>Data cleaning</a:t>
            </a:r>
          </a:p>
          <a:p>
            <a:pPr>
              <a:buFont typeface="Wingdings" panose="05000000000000000000" pitchFamily="2" charset="2"/>
              <a:buChar char="§"/>
            </a:pPr>
            <a:r>
              <a:rPr lang="en-IN" dirty="0"/>
              <a:t>Handling text and categorical attributes</a:t>
            </a:r>
          </a:p>
          <a:p>
            <a:pPr>
              <a:buFont typeface="Wingdings" panose="05000000000000000000" pitchFamily="2" charset="2"/>
              <a:buChar char="§"/>
            </a:pPr>
            <a:r>
              <a:rPr lang="en-IN" dirty="0"/>
              <a:t>Auto encoding</a:t>
            </a:r>
          </a:p>
          <a:p>
            <a:pPr>
              <a:buFont typeface="Wingdings" panose="05000000000000000000" pitchFamily="2" charset="2"/>
              <a:buChar char="§"/>
            </a:pPr>
            <a:r>
              <a:rPr lang="en-IN" dirty="0"/>
              <a:t>Label encoding</a:t>
            </a:r>
          </a:p>
          <a:p>
            <a:pPr>
              <a:buFont typeface="Wingdings" panose="05000000000000000000" pitchFamily="2" charset="2"/>
              <a:buChar char="§"/>
            </a:pPr>
            <a:r>
              <a:rPr lang="en-IN" dirty="0"/>
              <a:t>Custom transformers</a:t>
            </a:r>
          </a:p>
          <a:p>
            <a:pPr>
              <a:buFont typeface="Wingdings" panose="05000000000000000000" pitchFamily="2" charset="2"/>
              <a:buChar char="§"/>
            </a:pPr>
            <a:r>
              <a:rPr lang="en-IN" dirty="0"/>
              <a:t>Feature scaling</a:t>
            </a:r>
          </a:p>
          <a:p>
            <a:pPr>
              <a:buFont typeface="Wingdings" panose="05000000000000000000" pitchFamily="2" charset="2"/>
              <a:buChar char="§"/>
            </a:pPr>
            <a:r>
              <a:rPr lang="en-IN" dirty="0"/>
              <a:t>Transformation pipelines</a:t>
            </a:r>
          </a:p>
          <a:p>
            <a:pPr>
              <a:buFont typeface="Wingdings" panose="05000000000000000000" pitchFamily="2" charset="2"/>
              <a:buChar char="§"/>
            </a:pPr>
            <a:r>
              <a:rPr lang="en-IN" dirty="0"/>
              <a:t>Cross validation</a:t>
            </a:r>
          </a:p>
          <a:p>
            <a:pPr>
              <a:buFont typeface="Wingdings" panose="05000000000000000000" pitchFamily="2" charset="2"/>
              <a:buChar char="§"/>
            </a:pPr>
            <a:r>
              <a:rPr lang="en-IN" dirty="0"/>
              <a:t>Tuning a model using </a:t>
            </a:r>
            <a:r>
              <a:rPr lang="en-IN" dirty="0" err="1"/>
              <a:t>GridSearchcv</a:t>
            </a:r>
            <a:r>
              <a:rPr lang="en-IN" dirty="0"/>
              <a:t>, </a:t>
            </a:r>
            <a:r>
              <a:rPr lang="en-IN" dirty="0" err="1"/>
              <a:t>RandomizedSearchCV</a:t>
            </a:r>
            <a:r>
              <a:rPr lang="en-IN" dirty="0"/>
              <a:t> Ensemble methods</a:t>
            </a:r>
          </a:p>
        </p:txBody>
      </p:sp>
    </p:spTree>
    <p:extLst>
      <p:ext uri="{BB962C8B-B14F-4D97-AF65-F5344CB8AC3E}">
        <p14:creationId xmlns:p14="http://schemas.microsoft.com/office/powerpoint/2010/main" val="390709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5EE-AB81-6BA0-746E-9BE53C6E3D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742D52-CE0A-15B0-EFD8-D54A12798B34}"/>
              </a:ext>
            </a:extLst>
          </p:cNvPr>
          <p:cNvSpPr>
            <a:spLocks noGrp="1"/>
          </p:cNvSpPr>
          <p:nvPr>
            <p:ph idx="1"/>
          </p:nvPr>
        </p:nvSpPr>
        <p:spPr/>
        <p:txBody>
          <a:bodyPr>
            <a:normAutofit/>
          </a:bodyPr>
          <a:lstStyle/>
          <a:p>
            <a:pPr>
              <a:spcBef>
                <a:spcPts val="0"/>
              </a:spcBef>
              <a:spcAft>
                <a:spcPts val="0"/>
              </a:spcAft>
            </a:pPr>
            <a:r>
              <a:rPr lang="en-IN" dirty="0"/>
              <a:t>from </a:t>
            </a:r>
            <a:r>
              <a:rPr lang="en-IN" dirty="0" err="1"/>
              <a:t>sklearn.preprocessing</a:t>
            </a:r>
            <a:r>
              <a:rPr lang="en-IN" dirty="0"/>
              <a:t> import </a:t>
            </a:r>
            <a:r>
              <a:rPr lang="en-IN" dirty="0" err="1"/>
              <a:t>MinMaxScaler</a:t>
            </a:r>
            <a:endParaRPr lang="en-IN" dirty="0"/>
          </a:p>
          <a:p>
            <a:pPr>
              <a:spcBef>
                <a:spcPts val="0"/>
              </a:spcBef>
              <a:spcAft>
                <a:spcPts val="0"/>
              </a:spcAft>
            </a:pPr>
            <a:r>
              <a:rPr lang="en-IN" dirty="0"/>
              <a:t>import </a:t>
            </a:r>
            <a:r>
              <a:rPr lang="en-IN" dirty="0" err="1"/>
              <a:t>numpy</a:t>
            </a:r>
            <a:r>
              <a:rPr lang="en-IN" dirty="0"/>
              <a:t> as np</a:t>
            </a:r>
          </a:p>
          <a:p>
            <a:pPr>
              <a:spcBef>
                <a:spcPts val="0"/>
              </a:spcBef>
              <a:spcAft>
                <a:spcPts val="0"/>
              </a:spcAft>
            </a:pPr>
            <a:endParaRPr lang="en-IN" dirty="0"/>
          </a:p>
          <a:p>
            <a:pPr>
              <a:spcBef>
                <a:spcPts val="0"/>
              </a:spcBef>
              <a:spcAft>
                <a:spcPts val="0"/>
              </a:spcAft>
            </a:pPr>
            <a:r>
              <a:rPr lang="en-IN" dirty="0"/>
              <a:t># create a sample dataset</a:t>
            </a:r>
          </a:p>
          <a:p>
            <a:pPr>
              <a:spcBef>
                <a:spcPts val="0"/>
              </a:spcBef>
              <a:spcAft>
                <a:spcPts val="0"/>
              </a:spcAft>
            </a:pPr>
            <a:r>
              <a:rPr lang="en-IN" dirty="0"/>
              <a:t>X = </a:t>
            </a:r>
            <a:r>
              <a:rPr lang="en-IN" dirty="0" err="1"/>
              <a:t>np.array</a:t>
            </a:r>
            <a:r>
              <a:rPr lang="en-IN" dirty="0"/>
              <a:t>([[1, 2, 3], [4, 5, 6], [7, 8, 9]])</a:t>
            </a:r>
          </a:p>
          <a:p>
            <a:pPr>
              <a:spcBef>
                <a:spcPts val="0"/>
              </a:spcBef>
              <a:spcAft>
                <a:spcPts val="0"/>
              </a:spcAft>
            </a:pPr>
            <a:endParaRPr lang="en-IN" dirty="0"/>
          </a:p>
          <a:p>
            <a:pPr>
              <a:spcBef>
                <a:spcPts val="0"/>
              </a:spcBef>
              <a:spcAft>
                <a:spcPts val="0"/>
              </a:spcAft>
            </a:pPr>
            <a:r>
              <a:rPr lang="en-IN" dirty="0"/>
              <a:t># create a </a:t>
            </a:r>
            <a:r>
              <a:rPr lang="en-IN" dirty="0" err="1"/>
              <a:t>MinMaxScaler</a:t>
            </a:r>
            <a:r>
              <a:rPr lang="en-IN" dirty="0"/>
              <a:t> object</a:t>
            </a:r>
          </a:p>
          <a:p>
            <a:pPr>
              <a:spcBef>
                <a:spcPts val="0"/>
              </a:spcBef>
              <a:spcAft>
                <a:spcPts val="0"/>
              </a:spcAft>
            </a:pPr>
            <a:r>
              <a:rPr lang="en-IN" dirty="0"/>
              <a:t>scaler = </a:t>
            </a:r>
            <a:r>
              <a:rPr lang="en-IN" dirty="0" err="1"/>
              <a:t>MinMaxScaler</a:t>
            </a:r>
            <a:r>
              <a:rPr lang="en-IN" dirty="0"/>
              <a:t>()</a:t>
            </a:r>
          </a:p>
          <a:p>
            <a:pPr>
              <a:spcBef>
                <a:spcPts val="0"/>
              </a:spcBef>
              <a:spcAft>
                <a:spcPts val="0"/>
              </a:spcAft>
            </a:pPr>
            <a:endParaRPr lang="en-IN" dirty="0"/>
          </a:p>
          <a:p>
            <a:pPr>
              <a:spcBef>
                <a:spcPts val="0"/>
              </a:spcBef>
              <a:spcAft>
                <a:spcPts val="0"/>
              </a:spcAft>
            </a:pPr>
            <a:r>
              <a:rPr lang="en-IN" dirty="0"/>
              <a:t># fit and transform the data</a:t>
            </a:r>
          </a:p>
          <a:p>
            <a:pPr>
              <a:spcBef>
                <a:spcPts val="0"/>
              </a:spcBef>
              <a:spcAft>
                <a:spcPts val="0"/>
              </a:spcAft>
            </a:pPr>
            <a:r>
              <a:rPr lang="en-IN" dirty="0" err="1"/>
              <a:t>X_scaled</a:t>
            </a:r>
            <a:r>
              <a:rPr lang="en-IN" dirty="0"/>
              <a:t> = </a:t>
            </a:r>
            <a:r>
              <a:rPr lang="en-IN" dirty="0" err="1"/>
              <a:t>scaler.fit_transform</a:t>
            </a:r>
            <a:r>
              <a:rPr lang="en-IN" dirty="0"/>
              <a:t>(X)</a:t>
            </a:r>
          </a:p>
          <a:p>
            <a:pPr>
              <a:spcBef>
                <a:spcPts val="0"/>
              </a:spcBef>
              <a:spcAft>
                <a:spcPts val="0"/>
              </a:spcAft>
            </a:pPr>
            <a:endParaRPr lang="en-IN" dirty="0"/>
          </a:p>
          <a:p>
            <a:pPr>
              <a:spcBef>
                <a:spcPts val="0"/>
              </a:spcBef>
              <a:spcAft>
                <a:spcPts val="0"/>
              </a:spcAft>
            </a:pPr>
            <a:r>
              <a:rPr lang="en-IN" dirty="0"/>
              <a:t>print(</a:t>
            </a:r>
            <a:r>
              <a:rPr lang="en-IN" dirty="0" err="1"/>
              <a:t>X_scaled</a:t>
            </a:r>
            <a:r>
              <a:rPr lang="en-IN" dirty="0"/>
              <a:t>)</a:t>
            </a:r>
          </a:p>
          <a:p>
            <a:pPr>
              <a:spcBef>
                <a:spcPts val="0"/>
              </a:spcBef>
              <a:spcAft>
                <a:spcPts val="0"/>
              </a:spcAft>
            </a:pPr>
            <a:endParaRPr lang="en-IN" dirty="0"/>
          </a:p>
        </p:txBody>
      </p:sp>
    </p:spTree>
    <p:extLst>
      <p:ext uri="{BB962C8B-B14F-4D97-AF65-F5344CB8AC3E}">
        <p14:creationId xmlns:p14="http://schemas.microsoft.com/office/powerpoint/2010/main" val="410784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2EC8-8B10-6F4D-0758-539C6A7BFD60}"/>
              </a:ext>
            </a:extLst>
          </p:cNvPr>
          <p:cNvSpPr>
            <a:spLocks noGrp="1"/>
          </p:cNvSpPr>
          <p:nvPr>
            <p:ph type="title"/>
          </p:nvPr>
        </p:nvSpPr>
        <p:spPr/>
        <p:txBody>
          <a:bodyPr/>
          <a:lstStyle/>
          <a:p>
            <a:r>
              <a:rPr lang="en-IN" dirty="0"/>
              <a:t>Standardization</a:t>
            </a:r>
          </a:p>
        </p:txBody>
      </p:sp>
      <p:sp>
        <p:nvSpPr>
          <p:cNvPr id="3" name="Content Placeholder 2">
            <a:extLst>
              <a:ext uri="{FF2B5EF4-FFF2-40B4-BE49-F238E27FC236}">
                <a16:creationId xmlns:a16="http://schemas.microsoft.com/office/drawing/2014/main" id="{36091383-8144-ACEF-F0E9-36E6C1DB917D}"/>
              </a:ext>
            </a:extLst>
          </p:cNvPr>
          <p:cNvSpPr>
            <a:spLocks noGrp="1"/>
          </p:cNvSpPr>
          <p:nvPr>
            <p:ph idx="1"/>
          </p:nvPr>
        </p:nvSpPr>
        <p:spPr/>
        <p:txBody>
          <a:bodyPr/>
          <a:lstStyle/>
          <a:p>
            <a:pPr algn="just"/>
            <a:r>
              <a:rPr lang="en-US" b="0" i="0" dirty="0">
                <a:solidFill>
                  <a:srgbClr val="374151"/>
                </a:solidFill>
                <a:effectLst/>
                <a:latin typeface="Söhne"/>
              </a:rPr>
              <a:t>Standardization scaling, also known as Z-score normalization or standard scaling, is a data preprocessing technique used in machine learning to transform the features of a dataset so that they have zero mean and unit variance.</a:t>
            </a:r>
          </a:p>
          <a:p>
            <a:pPr algn="just"/>
            <a:r>
              <a:rPr lang="en-US" b="0" i="0" dirty="0">
                <a:solidFill>
                  <a:srgbClr val="374151"/>
                </a:solidFill>
                <a:effectLst/>
                <a:latin typeface="Söhne"/>
              </a:rPr>
              <a:t>The standardization formula for a feature x is as follows:</a:t>
            </a:r>
            <a:endParaRPr lang="en-US" dirty="0">
              <a:solidFill>
                <a:srgbClr val="374151"/>
              </a:solidFill>
              <a:latin typeface="Söhne"/>
            </a:endParaRPr>
          </a:p>
          <a:p>
            <a:pPr algn="just"/>
            <a:r>
              <a:rPr lang="en-US" dirty="0" err="1"/>
              <a:t>x_scaled</a:t>
            </a:r>
            <a:r>
              <a:rPr lang="en-US" dirty="0"/>
              <a:t> = (x - mean) / </a:t>
            </a:r>
            <a:r>
              <a:rPr lang="en-US" dirty="0" err="1"/>
              <a:t>standard_deviation</a:t>
            </a:r>
            <a:endParaRPr lang="en-US" dirty="0"/>
          </a:p>
          <a:p>
            <a:pPr algn="just"/>
            <a:r>
              <a:rPr lang="en-IN" dirty="0"/>
              <a:t>Where </a:t>
            </a:r>
          </a:p>
          <a:p>
            <a:pPr algn="just"/>
            <a:r>
              <a:rPr lang="en-IN" dirty="0"/>
              <a:t>         x: the original feature value</a:t>
            </a:r>
          </a:p>
          <a:p>
            <a:pPr algn="just"/>
            <a:r>
              <a:rPr lang="en-IN" dirty="0"/>
              <a:t>         mean: is the mean of the feature </a:t>
            </a:r>
          </a:p>
          <a:p>
            <a:pPr algn="just"/>
            <a:r>
              <a:rPr lang="en-IN" dirty="0"/>
              <a:t>          </a:t>
            </a:r>
            <a:r>
              <a:rPr lang="en-IN" dirty="0" err="1"/>
              <a:t>Standard_deviation</a:t>
            </a:r>
            <a:r>
              <a:rPr lang="en-IN" dirty="0"/>
              <a:t>: is the </a:t>
            </a:r>
            <a:r>
              <a:rPr lang="en-IN" dirty="0" err="1"/>
              <a:t>standard_deviation</a:t>
            </a:r>
            <a:r>
              <a:rPr lang="en-IN" dirty="0"/>
              <a:t> of the feature</a:t>
            </a:r>
          </a:p>
          <a:p>
            <a:pPr algn="just"/>
            <a:endParaRPr lang="en-IN" dirty="0"/>
          </a:p>
        </p:txBody>
      </p:sp>
    </p:spTree>
    <p:extLst>
      <p:ext uri="{BB962C8B-B14F-4D97-AF65-F5344CB8AC3E}">
        <p14:creationId xmlns:p14="http://schemas.microsoft.com/office/powerpoint/2010/main" val="1892520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F14B42-4A3C-4A0D-C4E4-F9972F2DE3CE}"/>
              </a:ext>
            </a:extLst>
          </p:cNvPr>
          <p:cNvSpPr txBox="1"/>
          <p:nvPr/>
        </p:nvSpPr>
        <p:spPr>
          <a:xfrm>
            <a:off x="566057" y="345558"/>
            <a:ext cx="11136086" cy="5632311"/>
          </a:xfrm>
          <a:prstGeom prst="rect">
            <a:avLst/>
          </a:prstGeom>
          <a:noFill/>
        </p:spPr>
        <p:txBody>
          <a:bodyPr wrap="square">
            <a:spAutoFit/>
          </a:bodyPr>
          <a:lstStyle/>
          <a:p>
            <a:pPr>
              <a:spcBef>
                <a:spcPts val="0"/>
              </a:spcBef>
              <a:spcAft>
                <a:spcPts val="0"/>
              </a:spcAft>
            </a:pPr>
            <a:r>
              <a:rPr lang="en-IN" sz="2000" dirty="0"/>
              <a:t>import pandas as pd</a:t>
            </a:r>
          </a:p>
          <a:p>
            <a:pPr>
              <a:spcBef>
                <a:spcPts val="0"/>
              </a:spcBef>
              <a:spcAft>
                <a:spcPts val="0"/>
              </a:spcAft>
            </a:pPr>
            <a:r>
              <a:rPr lang="en-IN" sz="2000" dirty="0"/>
              <a:t>from </a:t>
            </a:r>
            <a:r>
              <a:rPr lang="en-IN" sz="2000" dirty="0" err="1"/>
              <a:t>sklearn.preprocessing</a:t>
            </a:r>
            <a:r>
              <a:rPr lang="en-IN" sz="2000" dirty="0"/>
              <a:t> import </a:t>
            </a:r>
            <a:r>
              <a:rPr lang="en-IN" sz="2000" dirty="0" err="1"/>
              <a:t>StandardScaler</a:t>
            </a:r>
            <a:endParaRPr lang="en-IN" sz="2000" dirty="0"/>
          </a:p>
          <a:p>
            <a:pPr>
              <a:spcBef>
                <a:spcPts val="0"/>
              </a:spcBef>
              <a:spcAft>
                <a:spcPts val="0"/>
              </a:spcAft>
            </a:pPr>
            <a:endParaRPr lang="en-IN" sz="2000" dirty="0"/>
          </a:p>
          <a:p>
            <a:pPr>
              <a:spcBef>
                <a:spcPts val="0"/>
              </a:spcBef>
              <a:spcAft>
                <a:spcPts val="0"/>
              </a:spcAft>
            </a:pPr>
            <a:r>
              <a:rPr lang="en-IN" sz="2000" dirty="0"/>
              <a:t># load the data into a pandas </a:t>
            </a:r>
            <a:r>
              <a:rPr lang="en-IN" sz="2000" dirty="0" err="1"/>
              <a:t>DataFrame</a:t>
            </a:r>
            <a:endParaRPr lang="en-IN" sz="2000" dirty="0"/>
          </a:p>
          <a:p>
            <a:pPr>
              <a:spcBef>
                <a:spcPts val="0"/>
              </a:spcBef>
              <a:spcAft>
                <a:spcPts val="0"/>
              </a:spcAft>
            </a:pPr>
            <a:r>
              <a:rPr lang="en-IN" sz="2000" dirty="0" err="1"/>
              <a:t>df</a:t>
            </a:r>
            <a:r>
              <a:rPr lang="en-IN" sz="2000" dirty="0"/>
              <a:t> = </a:t>
            </a:r>
            <a:r>
              <a:rPr lang="en-IN" sz="2000" dirty="0" err="1"/>
              <a:t>pd.read_csv</a:t>
            </a:r>
            <a:r>
              <a:rPr lang="en-IN" sz="2000" dirty="0"/>
              <a:t>('your_data_file.csv')</a:t>
            </a:r>
          </a:p>
          <a:p>
            <a:pPr>
              <a:spcBef>
                <a:spcPts val="0"/>
              </a:spcBef>
              <a:spcAft>
                <a:spcPts val="0"/>
              </a:spcAft>
            </a:pPr>
            <a:endParaRPr lang="en-IN" sz="2000" dirty="0"/>
          </a:p>
          <a:p>
            <a:pPr>
              <a:spcBef>
                <a:spcPts val="0"/>
              </a:spcBef>
              <a:spcAft>
                <a:spcPts val="0"/>
              </a:spcAft>
            </a:pPr>
            <a:r>
              <a:rPr lang="en-IN" sz="2000" dirty="0"/>
              <a:t># extract the feature columns you want to scale</a:t>
            </a:r>
          </a:p>
          <a:p>
            <a:pPr>
              <a:spcBef>
                <a:spcPts val="0"/>
              </a:spcBef>
              <a:spcAft>
                <a:spcPts val="0"/>
              </a:spcAft>
            </a:pPr>
            <a:r>
              <a:rPr lang="en-IN" sz="2000" dirty="0" err="1"/>
              <a:t>feature_cols</a:t>
            </a:r>
            <a:r>
              <a:rPr lang="en-IN" sz="2000" dirty="0"/>
              <a:t> = ['col1', 'col2', 'col3']</a:t>
            </a:r>
          </a:p>
          <a:p>
            <a:pPr>
              <a:spcBef>
                <a:spcPts val="0"/>
              </a:spcBef>
              <a:spcAft>
                <a:spcPts val="0"/>
              </a:spcAft>
            </a:pPr>
            <a:endParaRPr lang="en-IN" sz="2000" dirty="0"/>
          </a:p>
          <a:p>
            <a:pPr>
              <a:spcBef>
                <a:spcPts val="0"/>
              </a:spcBef>
              <a:spcAft>
                <a:spcPts val="0"/>
              </a:spcAft>
            </a:pPr>
            <a:r>
              <a:rPr lang="en-IN" sz="2000" dirty="0"/>
              <a:t># create a </a:t>
            </a:r>
            <a:r>
              <a:rPr lang="en-IN" sz="2000" dirty="0" err="1"/>
              <a:t>StandardScaler</a:t>
            </a:r>
            <a:r>
              <a:rPr lang="en-IN" sz="2000" dirty="0"/>
              <a:t> object</a:t>
            </a:r>
          </a:p>
          <a:p>
            <a:pPr>
              <a:spcBef>
                <a:spcPts val="0"/>
              </a:spcBef>
              <a:spcAft>
                <a:spcPts val="0"/>
              </a:spcAft>
            </a:pPr>
            <a:r>
              <a:rPr lang="en-IN" sz="2000" dirty="0"/>
              <a:t>scaler = </a:t>
            </a:r>
            <a:r>
              <a:rPr lang="en-IN" sz="2000" dirty="0" err="1"/>
              <a:t>StandardScaler</a:t>
            </a:r>
            <a:r>
              <a:rPr lang="en-IN" sz="2000" dirty="0"/>
              <a:t>()</a:t>
            </a:r>
          </a:p>
          <a:p>
            <a:pPr>
              <a:spcBef>
                <a:spcPts val="0"/>
              </a:spcBef>
              <a:spcAft>
                <a:spcPts val="0"/>
              </a:spcAft>
            </a:pPr>
            <a:endParaRPr lang="en-IN" sz="2000" dirty="0"/>
          </a:p>
          <a:p>
            <a:pPr>
              <a:spcBef>
                <a:spcPts val="0"/>
              </a:spcBef>
              <a:spcAft>
                <a:spcPts val="0"/>
              </a:spcAft>
            </a:pPr>
            <a:r>
              <a:rPr lang="en-IN" sz="2000" dirty="0"/>
              <a:t># fit and transform the selected features</a:t>
            </a:r>
          </a:p>
          <a:p>
            <a:pPr>
              <a:spcBef>
                <a:spcPts val="0"/>
              </a:spcBef>
              <a:spcAft>
                <a:spcPts val="0"/>
              </a:spcAft>
            </a:pPr>
            <a:r>
              <a:rPr lang="en-IN" sz="2000" dirty="0" err="1"/>
              <a:t>df</a:t>
            </a:r>
            <a:r>
              <a:rPr lang="en-IN" sz="2000" dirty="0"/>
              <a:t>[</a:t>
            </a:r>
            <a:r>
              <a:rPr lang="en-IN" sz="2000" dirty="0" err="1"/>
              <a:t>feature_cols</a:t>
            </a:r>
            <a:r>
              <a:rPr lang="en-IN" sz="2000" dirty="0"/>
              <a:t>] = </a:t>
            </a:r>
            <a:r>
              <a:rPr lang="en-IN" sz="2000" dirty="0" err="1"/>
              <a:t>scaler.fit_transform</a:t>
            </a:r>
            <a:r>
              <a:rPr lang="en-IN" sz="2000" dirty="0"/>
              <a:t>(</a:t>
            </a:r>
            <a:r>
              <a:rPr lang="en-IN" sz="2000" dirty="0" err="1"/>
              <a:t>df</a:t>
            </a:r>
            <a:r>
              <a:rPr lang="en-IN" sz="2000" dirty="0"/>
              <a:t>[</a:t>
            </a:r>
            <a:r>
              <a:rPr lang="en-IN" sz="2000" dirty="0" err="1"/>
              <a:t>feature_cols</a:t>
            </a:r>
            <a:r>
              <a:rPr lang="en-IN" sz="2000" dirty="0"/>
              <a:t>])</a:t>
            </a:r>
          </a:p>
          <a:p>
            <a:pPr>
              <a:spcBef>
                <a:spcPts val="0"/>
              </a:spcBef>
              <a:spcAft>
                <a:spcPts val="0"/>
              </a:spcAft>
            </a:pPr>
            <a:endParaRPr lang="en-IN" sz="2000" dirty="0"/>
          </a:p>
          <a:p>
            <a:pPr>
              <a:spcBef>
                <a:spcPts val="0"/>
              </a:spcBef>
              <a:spcAft>
                <a:spcPts val="0"/>
              </a:spcAft>
            </a:pPr>
            <a:r>
              <a:rPr lang="en-IN" sz="2000" dirty="0"/>
              <a:t># save the scaled </a:t>
            </a:r>
            <a:r>
              <a:rPr lang="en-IN" sz="2000" dirty="0" err="1"/>
              <a:t>DataFrame</a:t>
            </a:r>
            <a:r>
              <a:rPr lang="en-IN" sz="2000" dirty="0"/>
              <a:t> to a new CSV file</a:t>
            </a:r>
          </a:p>
          <a:p>
            <a:pPr>
              <a:spcBef>
                <a:spcPts val="0"/>
              </a:spcBef>
              <a:spcAft>
                <a:spcPts val="0"/>
              </a:spcAft>
            </a:pPr>
            <a:r>
              <a:rPr lang="en-IN" sz="2000" dirty="0" err="1"/>
              <a:t>df.to_csv</a:t>
            </a:r>
            <a:r>
              <a:rPr lang="en-IN" sz="2000" dirty="0"/>
              <a:t>('standardized_data_file.csv', index=False)</a:t>
            </a:r>
          </a:p>
          <a:p>
            <a:pPr>
              <a:spcBef>
                <a:spcPts val="0"/>
              </a:spcBef>
              <a:spcAft>
                <a:spcPts val="0"/>
              </a:spcAft>
            </a:pPr>
            <a:endParaRPr lang="en-IN" sz="2000" dirty="0"/>
          </a:p>
        </p:txBody>
      </p:sp>
    </p:spTree>
    <p:extLst>
      <p:ext uri="{BB962C8B-B14F-4D97-AF65-F5344CB8AC3E}">
        <p14:creationId xmlns:p14="http://schemas.microsoft.com/office/powerpoint/2010/main" val="385890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7C9AD7-60E9-8F7B-CCEE-4E73D1D8BB25}"/>
              </a:ext>
            </a:extLst>
          </p:cNvPr>
          <p:cNvSpPr>
            <a:spLocks noGrp="1"/>
          </p:cNvSpPr>
          <p:nvPr>
            <p:ph type="title"/>
          </p:nvPr>
        </p:nvSpPr>
        <p:spPr/>
        <p:txBody>
          <a:bodyPr/>
          <a:lstStyle/>
          <a:p>
            <a:r>
              <a:rPr lang="en-IN" dirty="0"/>
              <a:t>Transformation pipelines</a:t>
            </a:r>
          </a:p>
        </p:txBody>
      </p:sp>
      <p:sp>
        <p:nvSpPr>
          <p:cNvPr id="5" name="Content Placeholder 4">
            <a:extLst>
              <a:ext uri="{FF2B5EF4-FFF2-40B4-BE49-F238E27FC236}">
                <a16:creationId xmlns:a16="http://schemas.microsoft.com/office/drawing/2014/main" id="{52494B58-9580-7F5D-2BBF-69DA13F02205}"/>
              </a:ext>
            </a:extLst>
          </p:cNvPr>
          <p:cNvSpPr>
            <a:spLocks noGrp="1"/>
          </p:cNvSpPr>
          <p:nvPr>
            <p:ph idx="1"/>
          </p:nvPr>
        </p:nvSpPr>
        <p:spPr/>
        <p:txBody>
          <a:bodyPr>
            <a:normAutofit fontScale="85000" lnSpcReduction="20000"/>
          </a:bodyPr>
          <a:lstStyle/>
          <a:p>
            <a:pPr algn="just"/>
            <a:r>
              <a:rPr lang="en-US" b="0" i="0" dirty="0">
                <a:solidFill>
                  <a:srgbClr val="374151"/>
                </a:solidFill>
                <a:effectLst/>
                <a:latin typeface="Söhne"/>
              </a:rPr>
              <a:t>Data transformers are a set of techniques used in data preprocessing to transform raw data into a format that is suitable for machine learning algorithms. These techniques can include tasks such as scaling, encoding, feature selection, and feature engineering. Transformer pipelines are a way of combining multiple data transformers into a single pipeline that can be applied to input data.</a:t>
            </a:r>
          </a:p>
          <a:p>
            <a:pPr algn="just"/>
            <a:r>
              <a:rPr lang="en-US" b="0" i="0" dirty="0">
                <a:solidFill>
                  <a:srgbClr val="374151"/>
                </a:solidFill>
                <a:effectLst/>
                <a:latin typeface="Söhne"/>
              </a:rPr>
              <a:t>The process of data transformers typically involves the following steps:</a:t>
            </a:r>
          </a:p>
          <a:p>
            <a:pPr algn="just">
              <a:buFont typeface="+mj-lt"/>
              <a:buAutoNum type="arabicPeriod"/>
            </a:pPr>
            <a:r>
              <a:rPr lang="en-US" b="1" i="0" dirty="0">
                <a:solidFill>
                  <a:srgbClr val="374151"/>
                </a:solidFill>
                <a:effectLst/>
                <a:latin typeface="Söhne"/>
              </a:rPr>
              <a:t>Data cleaning: </a:t>
            </a:r>
            <a:r>
              <a:rPr lang="en-US" b="0" i="0" dirty="0">
                <a:solidFill>
                  <a:srgbClr val="374151"/>
                </a:solidFill>
                <a:effectLst/>
                <a:latin typeface="Söhne"/>
              </a:rPr>
              <a:t>This step involves removing any missing or erroneous data, such as incomplete or inconsistent records.</a:t>
            </a:r>
          </a:p>
          <a:p>
            <a:pPr algn="just">
              <a:buFont typeface="+mj-lt"/>
              <a:buAutoNum type="arabicPeriod"/>
            </a:pPr>
            <a:r>
              <a:rPr lang="en-US" b="1" i="0" dirty="0">
                <a:solidFill>
                  <a:srgbClr val="374151"/>
                </a:solidFill>
                <a:effectLst/>
                <a:latin typeface="Söhne"/>
              </a:rPr>
              <a:t>Data scaling: </a:t>
            </a:r>
            <a:r>
              <a:rPr lang="en-US" b="0" i="0" dirty="0">
                <a:solidFill>
                  <a:srgbClr val="374151"/>
                </a:solidFill>
                <a:effectLst/>
                <a:latin typeface="Söhne"/>
              </a:rPr>
              <a:t>This step involves scaling numerical data to a common range, such as between 0 and 1, to avoid numerical instability.</a:t>
            </a:r>
          </a:p>
          <a:p>
            <a:pPr algn="just">
              <a:buFont typeface="+mj-lt"/>
              <a:buAutoNum type="arabicPeriod"/>
            </a:pPr>
            <a:r>
              <a:rPr lang="en-US" b="1" i="0" dirty="0">
                <a:solidFill>
                  <a:srgbClr val="374151"/>
                </a:solidFill>
                <a:effectLst/>
                <a:latin typeface="Söhne"/>
              </a:rPr>
              <a:t>Data encoding: </a:t>
            </a:r>
            <a:r>
              <a:rPr lang="en-US" b="0" i="0" dirty="0">
                <a:solidFill>
                  <a:srgbClr val="374151"/>
                </a:solidFill>
                <a:effectLst/>
                <a:latin typeface="Söhne"/>
              </a:rPr>
              <a:t>This step involves converting categorical variables into numerical variables, such as using one-hot encoding or label encoding.</a:t>
            </a:r>
          </a:p>
          <a:p>
            <a:pPr algn="just">
              <a:buFont typeface="+mj-lt"/>
              <a:buAutoNum type="arabicPeriod"/>
            </a:pPr>
            <a:r>
              <a:rPr lang="en-US" b="1" i="0" dirty="0">
                <a:solidFill>
                  <a:srgbClr val="374151"/>
                </a:solidFill>
                <a:effectLst/>
                <a:latin typeface="Söhne"/>
              </a:rPr>
              <a:t>Feature selection: </a:t>
            </a:r>
            <a:r>
              <a:rPr lang="en-US" b="0" i="0" dirty="0">
                <a:solidFill>
                  <a:srgbClr val="374151"/>
                </a:solidFill>
                <a:effectLst/>
                <a:latin typeface="Söhne"/>
              </a:rPr>
              <a:t>This step involves selecting the most relevant features for the task at hand, such as using correlation analysis or principal component analysis.</a:t>
            </a:r>
          </a:p>
          <a:p>
            <a:pPr algn="just">
              <a:buFont typeface="+mj-lt"/>
              <a:buAutoNum type="arabicPeriod"/>
            </a:pPr>
            <a:r>
              <a:rPr lang="en-US" b="1" i="0" dirty="0">
                <a:solidFill>
                  <a:srgbClr val="374151"/>
                </a:solidFill>
                <a:effectLst/>
                <a:latin typeface="Söhne"/>
              </a:rPr>
              <a:t>Feature engineering: </a:t>
            </a:r>
            <a:r>
              <a:rPr lang="en-US" b="0" i="0" dirty="0">
                <a:solidFill>
                  <a:srgbClr val="374151"/>
                </a:solidFill>
                <a:effectLst/>
                <a:latin typeface="Söhne"/>
              </a:rPr>
              <a:t>This step involves creating new features from the existing data, such as using polynomial features or creating interaction terms.</a:t>
            </a:r>
          </a:p>
          <a:p>
            <a:pPr algn="just"/>
            <a:endParaRPr lang="en-IN" dirty="0"/>
          </a:p>
        </p:txBody>
      </p:sp>
    </p:spTree>
    <p:extLst>
      <p:ext uri="{BB962C8B-B14F-4D97-AF65-F5344CB8AC3E}">
        <p14:creationId xmlns:p14="http://schemas.microsoft.com/office/powerpoint/2010/main" val="3185408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AFBE5-FC30-17C0-C5D6-B37C43E4F5C7}"/>
              </a:ext>
            </a:extLst>
          </p:cNvPr>
          <p:cNvSpPr>
            <a:spLocks noGrp="1"/>
          </p:cNvSpPr>
          <p:nvPr>
            <p:ph idx="4294967295"/>
          </p:nvPr>
        </p:nvSpPr>
        <p:spPr>
          <a:xfrm>
            <a:off x="1066800" y="201613"/>
            <a:ext cx="10058400" cy="908050"/>
          </a:xfrm>
        </p:spPr>
        <p:txBody>
          <a:bodyPr>
            <a:normAutofit/>
          </a:bodyPr>
          <a:lstStyle/>
          <a:p>
            <a:pPr algn="ctr"/>
            <a:r>
              <a:rPr lang="en-IN" sz="4000" dirty="0"/>
              <a:t>Pipeline –Data transformer</a:t>
            </a:r>
          </a:p>
        </p:txBody>
      </p:sp>
      <p:sp>
        <p:nvSpPr>
          <p:cNvPr id="7" name="TextBox 6">
            <a:extLst>
              <a:ext uri="{FF2B5EF4-FFF2-40B4-BE49-F238E27FC236}">
                <a16:creationId xmlns:a16="http://schemas.microsoft.com/office/drawing/2014/main" id="{D9314FFE-8DD2-BAC7-B21E-6714CF787462}"/>
              </a:ext>
            </a:extLst>
          </p:cNvPr>
          <p:cNvSpPr txBox="1"/>
          <p:nvPr/>
        </p:nvSpPr>
        <p:spPr>
          <a:xfrm>
            <a:off x="1066800" y="1109663"/>
            <a:ext cx="6096000" cy="5078313"/>
          </a:xfrm>
          <a:prstGeom prst="rect">
            <a:avLst/>
          </a:prstGeom>
          <a:noFill/>
        </p:spPr>
        <p:txBody>
          <a:bodyPr wrap="square">
            <a:spAutoFit/>
          </a:bodyPr>
          <a:lstStyle/>
          <a:p>
            <a:r>
              <a:rPr lang="en-IN" dirty="0"/>
              <a:t>from </a:t>
            </a:r>
            <a:r>
              <a:rPr lang="en-IN" dirty="0" err="1"/>
              <a:t>sklearn.pipeline</a:t>
            </a:r>
            <a:r>
              <a:rPr lang="en-IN" dirty="0"/>
              <a:t> import Pipeline</a:t>
            </a:r>
          </a:p>
          <a:p>
            <a:r>
              <a:rPr lang="en-IN" dirty="0"/>
              <a:t>from </a:t>
            </a:r>
            <a:r>
              <a:rPr lang="en-IN" dirty="0" err="1"/>
              <a:t>sklearn.preprocessing</a:t>
            </a:r>
            <a:r>
              <a:rPr lang="en-IN" dirty="0"/>
              <a:t> import </a:t>
            </a:r>
            <a:r>
              <a:rPr lang="en-IN" dirty="0" err="1"/>
              <a:t>StandardScaler</a:t>
            </a:r>
            <a:r>
              <a:rPr lang="en-IN" dirty="0"/>
              <a:t>, </a:t>
            </a:r>
            <a:r>
              <a:rPr lang="en-IN" dirty="0" err="1"/>
              <a:t>OneHotEncoder</a:t>
            </a:r>
            <a:r>
              <a:rPr lang="en-IN" dirty="0"/>
              <a:t>, </a:t>
            </a:r>
            <a:r>
              <a:rPr lang="en-IN" dirty="0" err="1"/>
              <a:t>PolynomialFeatures</a:t>
            </a:r>
            <a:endParaRPr lang="en-IN" dirty="0"/>
          </a:p>
          <a:p>
            <a:r>
              <a:rPr lang="en-IN" dirty="0"/>
              <a:t>from </a:t>
            </a:r>
            <a:r>
              <a:rPr lang="en-IN" dirty="0" err="1"/>
              <a:t>sklearn.feature_selection</a:t>
            </a:r>
            <a:r>
              <a:rPr lang="en-IN" dirty="0"/>
              <a:t> import </a:t>
            </a:r>
            <a:r>
              <a:rPr lang="en-IN" dirty="0" err="1"/>
              <a:t>SelectKBest</a:t>
            </a:r>
            <a:r>
              <a:rPr lang="en-IN" dirty="0"/>
              <a:t>, </a:t>
            </a:r>
            <a:r>
              <a:rPr lang="en-IN" dirty="0" err="1"/>
              <a:t>f_classif</a:t>
            </a:r>
            <a:endParaRPr lang="en-IN" dirty="0"/>
          </a:p>
          <a:p>
            <a:endParaRPr lang="en-IN" dirty="0"/>
          </a:p>
          <a:p>
            <a:r>
              <a:rPr lang="en-IN" dirty="0"/>
              <a:t># Define the pipeline with each transformer in sequence</a:t>
            </a:r>
          </a:p>
          <a:p>
            <a:r>
              <a:rPr lang="en-IN" dirty="0"/>
              <a:t>pipeline = Pipeline([</a:t>
            </a:r>
          </a:p>
          <a:p>
            <a:r>
              <a:rPr lang="en-IN" dirty="0"/>
              <a:t>    ('scaler', </a:t>
            </a:r>
            <a:r>
              <a:rPr lang="en-IN" dirty="0" err="1"/>
              <a:t>StandardScaler</a:t>
            </a:r>
            <a:r>
              <a:rPr lang="en-IN" dirty="0"/>
              <a:t>()),</a:t>
            </a:r>
          </a:p>
          <a:p>
            <a:r>
              <a:rPr lang="en-IN" dirty="0"/>
              <a:t>    ('encoder', </a:t>
            </a:r>
            <a:r>
              <a:rPr lang="en-IN" dirty="0" err="1"/>
              <a:t>OneHotEncoder</a:t>
            </a:r>
            <a:r>
              <a:rPr lang="en-IN" dirty="0"/>
              <a:t>()),</a:t>
            </a:r>
          </a:p>
          <a:p>
            <a:r>
              <a:rPr lang="en-IN" dirty="0"/>
              <a:t>    ('selector', </a:t>
            </a:r>
            <a:r>
              <a:rPr lang="en-IN" dirty="0" err="1"/>
              <a:t>SelectKBest</a:t>
            </a:r>
            <a:r>
              <a:rPr lang="en-IN" dirty="0"/>
              <a:t>(</a:t>
            </a:r>
            <a:r>
              <a:rPr lang="en-IN" dirty="0" err="1"/>
              <a:t>score_func</a:t>
            </a:r>
            <a:r>
              <a:rPr lang="en-IN" dirty="0"/>
              <a:t>=</a:t>
            </a:r>
            <a:r>
              <a:rPr lang="en-IN" dirty="0" err="1"/>
              <a:t>f_classif</a:t>
            </a:r>
            <a:r>
              <a:rPr lang="en-IN" dirty="0"/>
              <a:t>, k=10)),</a:t>
            </a:r>
          </a:p>
          <a:p>
            <a:r>
              <a:rPr lang="en-IN" dirty="0"/>
              <a:t>    ('poly', </a:t>
            </a:r>
            <a:r>
              <a:rPr lang="en-IN" dirty="0" err="1"/>
              <a:t>PolynomialFeatures</a:t>
            </a:r>
            <a:r>
              <a:rPr lang="en-IN" dirty="0"/>
              <a:t>(degree=2))</a:t>
            </a:r>
          </a:p>
          <a:p>
            <a:r>
              <a:rPr lang="en-IN" dirty="0"/>
              <a:t>])</a:t>
            </a:r>
          </a:p>
          <a:p>
            <a:endParaRPr lang="en-IN" dirty="0"/>
          </a:p>
          <a:p>
            <a:r>
              <a:rPr lang="en-IN" dirty="0"/>
              <a:t># Fit the pipeline on training data</a:t>
            </a:r>
          </a:p>
          <a:p>
            <a:r>
              <a:rPr lang="en-IN" dirty="0" err="1"/>
              <a:t>X_train_transformed</a:t>
            </a:r>
            <a:r>
              <a:rPr lang="en-IN" dirty="0"/>
              <a:t> = </a:t>
            </a:r>
            <a:r>
              <a:rPr lang="en-IN" dirty="0" err="1"/>
              <a:t>pipeline.fit_transform</a:t>
            </a:r>
            <a:r>
              <a:rPr lang="en-IN" dirty="0"/>
              <a:t>(</a:t>
            </a:r>
            <a:r>
              <a:rPr lang="en-IN" dirty="0" err="1"/>
              <a:t>X_train</a:t>
            </a:r>
            <a:r>
              <a:rPr lang="en-IN" dirty="0"/>
              <a:t>, </a:t>
            </a:r>
            <a:r>
              <a:rPr lang="en-IN" dirty="0" err="1"/>
              <a:t>y_train</a:t>
            </a:r>
            <a:r>
              <a:rPr lang="en-IN" dirty="0"/>
              <a:t>)</a:t>
            </a:r>
          </a:p>
          <a:p>
            <a:endParaRPr lang="en-IN" dirty="0"/>
          </a:p>
          <a:p>
            <a:r>
              <a:rPr lang="en-IN" dirty="0"/>
              <a:t># Use the pipeline to </a:t>
            </a:r>
            <a:r>
              <a:rPr lang="en-IN" dirty="0" err="1"/>
              <a:t>preprocess</a:t>
            </a:r>
            <a:r>
              <a:rPr lang="en-IN" dirty="0"/>
              <a:t> new data</a:t>
            </a:r>
          </a:p>
          <a:p>
            <a:r>
              <a:rPr lang="en-IN" dirty="0" err="1"/>
              <a:t>X_test_transformed</a:t>
            </a:r>
            <a:r>
              <a:rPr lang="en-IN" dirty="0"/>
              <a:t> = </a:t>
            </a:r>
            <a:r>
              <a:rPr lang="en-IN" dirty="0" err="1"/>
              <a:t>pipeline.transform</a:t>
            </a:r>
            <a:r>
              <a:rPr lang="en-IN" dirty="0"/>
              <a:t>(</a:t>
            </a:r>
            <a:r>
              <a:rPr lang="en-IN" dirty="0" err="1"/>
              <a:t>X_test</a:t>
            </a:r>
            <a:r>
              <a:rPr lang="en-IN" dirty="0"/>
              <a:t>)</a:t>
            </a:r>
          </a:p>
        </p:txBody>
      </p:sp>
      <p:pic>
        <p:nvPicPr>
          <p:cNvPr id="9" name="Picture 8">
            <a:extLst>
              <a:ext uri="{FF2B5EF4-FFF2-40B4-BE49-F238E27FC236}">
                <a16:creationId xmlns:a16="http://schemas.microsoft.com/office/drawing/2014/main" id="{611CD86B-47EE-6845-72DE-9469ED57BEAB}"/>
              </a:ext>
            </a:extLst>
          </p:cNvPr>
          <p:cNvPicPr>
            <a:picLocks noChangeAspect="1"/>
          </p:cNvPicPr>
          <p:nvPr/>
        </p:nvPicPr>
        <p:blipFill>
          <a:blip r:embed="rId2"/>
          <a:stretch>
            <a:fillRect/>
          </a:stretch>
        </p:blipFill>
        <p:spPr>
          <a:xfrm>
            <a:off x="6691737" y="985989"/>
            <a:ext cx="5010407" cy="4250039"/>
          </a:xfrm>
          <a:prstGeom prst="rect">
            <a:avLst/>
          </a:prstGeom>
        </p:spPr>
      </p:pic>
    </p:spTree>
    <p:extLst>
      <p:ext uri="{BB962C8B-B14F-4D97-AF65-F5344CB8AC3E}">
        <p14:creationId xmlns:p14="http://schemas.microsoft.com/office/powerpoint/2010/main" val="90029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F58E-5727-B225-C69A-0BF21F6D5BAF}"/>
              </a:ext>
            </a:extLst>
          </p:cNvPr>
          <p:cNvSpPr>
            <a:spLocks noGrp="1"/>
          </p:cNvSpPr>
          <p:nvPr>
            <p:ph type="title"/>
          </p:nvPr>
        </p:nvSpPr>
        <p:spPr/>
        <p:txBody>
          <a:bodyPr/>
          <a:lstStyle/>
          <a:p>
            <a:pPr algn="ctr"/>
            <a:r>
              <a:rPr lang="en-IN" dirty="0"/>
              <a:t>Cross validation</a:t>
            </a:r>
          </a:p>
        </p:txBody>
      </p:sp>
      <p:sp>
        <p:nvSpPr>
          <p:cNvPr id="3" name="Content Placeholder 2">
            <a:extLst>
              <a:ext uri="{FF2B5EF4-FFF2-40B4-BE49-F238E27FC236}">
                <a16:creationId xmlns:a16="http://schemas.microsoft.com/office/drawing/2014/main" id="{4FC889F7-D1B6-645A-5933-A9AAA50FA30E}"/>
              </a:ext>
            </a:extLst>
          </p:cNvPr>
          <p:cNvSpPr>
            <a:spLocks noGrp="1"/>
          </p:cNvSpPr>
          <p:nvPr>
            <p:ph idx="1"/>
          </p:nvPr>
        </p:nvSpPr>
        <p:spPr/>
        <p:txBody>
          <a:bodyPr>
            <a:normAutofit/>
          </a:bodyPr>
          <a:lstStyle/>
          <a:p>
            <a:pPr algn="just"/>
            <a:r>
              <a:rPr lang="en-US" b="0" i="0" dirty="0">
                <a:solidFill>
                  <a:srgbClr val="374151"/>
                </a:solidFill>
                <a:effectLst/>
                <a:latin typeface="Söhne"/>
              </a:rPr>
              <a:t>Cross-validation is a common technique used for evaluating machine learning models. It involves dividing a dataset into multiple subsets, or "folds," and training the model on each fold while using the remaining folds for validation</a:t>
            </a:r>
          </a:p>
          <a:p>
            <a:pPr algn="just"/>
            <a:r>
              <a:rPr lang="en-US" b="0" i="0" dirty="0">
                <a:solidFill>
                  <a:srgbClr val="374151"/>
                </a:solidFill>
                <a:effectLst/>
                <a:latin typeface="Söhne"/>
              </a:rPr>
              <a:t>The process is repeated for each fold, and the results are averaged to produce a final evaluation of the model's performance.</a:t>
            </a:r>
            <a:endParaRPr lang="en-US" dirty="0">
              <a:solidFill>
                <a:srgbClr val="374151"/>
              </a:solidFill>
              <a:latin typeface="Söhne"/>
            </a:endParaRPr>
          </a:p>
          <a:p>
            <a:pPr algn="just"/>
            <a:r>
              <a:rPr lang="en-US" b="0" i="0" dirty="0">
                <a:solidFill>
                  <a:srgbClr val="374151"/>
                </a:solidFill>
                <a:effectLst/>
                <a:latin typeface="Söhne"/>
              </a:rPr>
              <a:t>Here are the steps to perform cross-validation for model evaluation:</a:t>
            </a:r>
          </a:p>
          <a:p>
            <a:pPr lvl="1" algn="just">
              <a:buFont typeface="+mj-lt"/>
              <a:buAutoNum type="arabicPeriod"/>
            </a:pPr>
            <a:r>
              <a:rPr lang="en-US" b="0" i="0" dirty="0">
                <a:solidFill>
                  <a:srgbClr val="374151"/>
                </a:solidFill>
                <a:effectLst/>
                <a:latin typeface="Söhne"/>
              </a:rPr>
              <a:t>Split the dataset into k-folds, where k is typically 5 or 10.</a:t>
            </a:r>
          </a:p>
          <a:p>
            <a:pPr lvl="1" algn="just">
              <a:buFont typeface="+mj-lt"/>
              <a:buAutoNum type="arabicPeriod"/>
            </a:pPr>
            <a:r>
              <a:rPr lang="en-US" b="0" i="0" dirty="0">
                <a:solidFill>
                  <a:srgbClr val="374151"/>
                </a:solidFill>
                <a:effectLst/>
                <a:latin typeface="Söhne"/>
              </a:rPr>
              <a:t>For each fold </a:t>
            </a:r>
            <a:r>
              <a:rPr lang="en-US" b="0" i="0" dirty="0" err="1">
                <a:solidFill>
                  <a:srgbClr val="374151"/>
                </a:solidFill>
                <a:effectLst/>
                <a:latin typeface="Söhne"/>
              </a:rPr>
              <a:t>i</a:t>
            </a:r>
            <a:r>
              <a:rPr lang="en-US" b="0" i="0" dirty="0">
                <a:solidFill>
                  <a:srgbClr val="374151"/>
                </a:solidFill>
                <a:effectLst/>
                <a:latin typeface="Söhne"/>
              </a:rPr>
              <a:t>, train the model on all the other folds except for </a:t>
            </a:r>
            <a:r>
              <a:rPr lang="en-US" b="0" i="0" dirty="0" err="1">
                <a:solidFill>
                  <a:srgbClr val="374151"/>
                </a:solidFill>
                <a:effectLst/>
                <a:latin typeface="Söhne"/>
              </a:rPr>
              <a:t>i</a:t>
            </a:r>
            <a:r>
              <a:rPr lang="en-US" b="0" i="0" dirty="0">
                <a:solidFill>
                  <a:srgbClr val="374151"/>
                </a:solidFill>
                <a:effectLst/>
                <a:latin typeface="Söhne"/>
              </a:rPr>
              <a:t>.</a:t>
            </a:r>
          </a:p>
          <a:p>
            <a:pPr lvl="1" algn="just">
              <a:buFont typeface="+mj-lt"/>
              <a:buAutoNum type="arabicPeriod"/>
            </a:pPr>
            <a:r>
              <a:rPr lang="en-US" b="0" i="0" dirty="0">
                <a:solidFill>
                  <a:srgbClr val="374151"/>
                </a:solidFill>
                <a:effectLst/>
                <a:latin typeface="Söhne"/>
              </a:rPr>
              <a:t>Evaluate the model on the remaining fold </a:t>
            </a:r>
            <a:r>
              <a:rPr lang="en-US" b="0" i="0" dirty="0" err="1">
                <a:solidFill>
                  <a:srgbClr val="374151"/>
                </a:solidFill>
                <a:effectLst/>
                <a:latin typeface="Söhne"/>
              </a:rPr>
              <a:t>i</a:t>
            </a:r>
            <a:r>
              <a:rPr lang="en-US" b="0" i="0" dirty="0">
                <a:solidFill>
                  <a:srgbClr val="374151"/>
                </a:solidFill>
                <a:effectLst/>
                <a:latin typeface="Söhne"/>
              </a:rPr>
              <a:t>.</a:t>
            </a:r>
          </a:p>
          <a:p>
            <a:pPr lvl="1" algn="just">
              <a:buFont typeface="+mj-lt"/>
              <a:buAutoNum type="arabicPeriod"/>
            </a:pPr>
            <a:r>
              <a:rPr lang="en-US" b="0" i="0" dirty="0">
                <a:solidFill>
                  <a:srgbClr val="374151"/>
                </a:solidFill>
                <a:effectLst/>
                <a:latin typeface="Söhne"/>
              </a:rPr>
              <a:t>Repeat steps 2-3 for all k folds.</a:t>
            </a:r>
          </a:p>
          <a:p>
            <a:pPr lvl="1" algn="just">
              <a:buFont typeface="+mj-lt"/>
              <a:buAutoNum type="arabicPeriod"/>
            </a:pPr>
            <a:r>
              <a:rPr lang="en-US" b="0" i="0" dirty="0">
                <a:solidFill>
                  <a:srgbClr val="374151"/>
                </a:solidFill>
                <a:effectLst/>
                <a:latin typeface="Söhne"/>
              </a:rPr>
              <a:t>Calculate the average performance across all k evaluations to obtain a final estimate of the model's performance.</a:t>
            </a:r>
          </a:p>
          <a:p>
            <a:pPr algn="just"/>
            <a:endParaRPr lang="en-IN" dirty="0"/>
          </a:p>
        </p:txBody>
      </p:sp>
    </p:spTree>
    <p:extLst>
      <p:ext uri="{BB962C8B-B14F-4D97-AF65-F5344CB8AC3E}">
        <p14:creationId xmlns:p14="http://schemas.microsoft.com/office/powerpoint/2010/main" val="135961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911450-05CD-3973-B0BE-9A7F0C95E5AD}"/>
              </a:ext>
            </a:extLst>
          </p:cNvPr>
          <p:cNvSpPr txBox="1"/>
          <p:nvPr/>
        </p:nvSpPr>
        <p:spPr>
          <a:xfrm>
            <a:off x="609600" y="465301"/>
            <a:ext cx="6096000" cy="5078313"/>
          </a:xfrm>
          <a:prstGeom prst="rect">
            <a:avLst/>
          </a:prstGeom>
          <a:noFill/>
        </p:spPr>
        <p:txBody>
          <a:bodyPr wrap="square">
            <a:spAutoFit/>
          </a:bodyPr>
          <a:lstStyle/>
          <a:p>
            <a:r>
              <a:rPr lang="en-IN" dirty="0"/>
              <a:t>from </a:t>
            </a:r>
            <a:r>
              <a:rPr lang="en-IN" dirty="0" err="1"/>
              <a:t>sklearn.model_selection</a:t>
            </a:r>
            <a:r>
              <a:rPr lang="en-IN" dirty="0"/>
              <a:t> import </a:t>
            </a:r>
            <a:r>
              <a:rPr lang="en-IN" dirty="0" err="1"/>
              <a:t>cross_val_score</a:t>
            </a:r>
            <a:endParaRPr lang="en-IN" dirty="0"/>
          </a:p>
          <a:p>
            <a:r>
              <a:rPr lang="en-IN" dirty="0"/>
              <a:t>from </a:t>
            </a:r>
            <a:r>
              <a:rPr lang="en-IN" dirty="0" err="1"/>
              <a:t>sklearn.tree</a:t>
            </a:r>
            <a:r>
              <a:rPr lang="en-IN" dirty="0"/>
              <a:t> import </a:t>
            </a:r>
            <a:r>
              <a:rPr lang="en-IN" dirty="0" err="1"/>
              <a:t>DecisionTreeClassifier</a:t>
            </a:r>
            <a:endParaRPr lang="en-IN" dirty="0"/>
          </a:p>
          <a:p>
            <a:r>
              <a:rPr lang="en-IN" dirty="0"/>
              <a:t>from </a:t>
            </a:r>
            <a:r>
              <a:rPr lang="en-IN" dirty="0" err="1"/>
              <a:t>sklearn.datasets</a:t>
            </a:r>
            <a:r>
              <a:rPr lang="en-IN" dirty="0"/>
              <a:t> import </a:t>
            </a:r>
            <a:r>
              <a:rPr lang="en-IN" dirty="0" err="1"/>
              <a:t>load_iris</a:t>
            </a:r>
            <a:endParaRPr lang="en-IN" dirty="0"/>
          </a:p>
          <a:p>
            <a:endParaRPr lang="en-IN" dirty="0"/>
          </a:p>
          <a:p>
            <a:r>
              <a:rPr lang="en-IN" dirty="0"/>
              <a:t># Load iris dataset</a:t>
            </a:r>
          </a:p>
          <a:p>
            <a:r>
              <a:rPr lang="en-IN" dirty="0"/>
              <a:t>iris = </a:t>
            </a:r>
            <a:r>
              <a:rPr lang="en-IN" dirty="0" err="1"/>
              <a:t>load_iris</a:t>
            </a:r>
            <a:r>
              <a:rPr lang="en-IN" dirty="0"/>
              <a:t>()</a:t>
            </a:r>
          </a:p>
          <a:p>
            <a:r>
              <a:rPr lang="en-IN" dirty="0"/>
              <a:t>X = </a:t>
            </a:r>
            <a:r>
              <a:rPr lang="en-IN" dirty="0" err="1"/>
              <a:t>iris.data</a:t>
            </a:r>
            <a:endParaRPr lang="en-IN" dirty="0"/>
          </a:p>
          <a:p>
            <a:r>
              <a:rPr lang="en-IN" dirty="0"/>
              <a:t>y = </a:t>
            </a:r>
            <a:r>
              <a:rPr lang="en-IN" dirty="0" err="1"/>
              <a:t>iris.target</a:t>
            </a:r>
            <a:endParaRPr lang="en-IN" dirty="0"/>
          </a:p>
          <a:p>
            <a:endParaRPr lang="en-IN" dirty="0"/>
          </a:p>
          <a:p>
            <a:r>
              <a:rPr lang="en-IN" dirty="0"/>
              <a:t># Create a decision tree classifier</a:t>
            </a:r>
          </a:p>
          <a:p>
            <a:r>
              <a:rPr lang="en-IN" dirty="0" err="1"/>
              <a:t>clf</a:t>
            </a:r>
            <a:r>
              <a:rPr lang="en-IN" dirty="0"/>
              <a:t> = </a:t>
            </a:r>
            <a:r>
              <a:rPr lang="en-IN" dirty="0" err="1"/>
              <a:t>DecisionTreeClassifier</a:t>
            </a:r>
            <a:r>
              <a:rPr lang="en-IN" dirty="0"/>
              <a:t>()</a:t>
            </a:r>
          </a:p>
          <a:p>
            <a:endParaRPr lang="en-IN" dirty="0"/>
          </a:p>
          <a:p>
            <a:r>
              <a:rPr lang="en-IN" dirty="0"/>
              <a:t># Perform 5-fold cross-validation and compute the mean accuracy</a:t>
            </a:r>
          </a:p>
          <a:p>
            <a:r>
              <a:rPr lang="en-IN" dirty="0"/>
              <a:t>scores = </a:t>
            </a:r>
            <a:r>
              <a:rPr lang="en-IN" dirty="0" err="1"/>
              <a:t>cross_val_score</a:t>
            </a:r>
            <a:r>
              <a:rPr lang="en-IN" dirty="0"/>
              <a:t>(</a:t>
            </a:r>
            <a:r>
              <a:rPr lang="en-IN" dirty="0" err="1"/>
              <a:t>clf</a:t>
            </a:r>
            <a:r>
              <a:rPr lang="en-IN" dirty="0"/>
              <a:t>, X, y, cv=5)</a:t>
            </a:r>
          </a:p>
          <a:p>
            <a:r>
              <a:rPr lang="en-IN" dirty="0" err="1"/>
              <a:t>mean_accuracy</a:t>
            </a:r>
            <a:r>
              <a:rPr lang="en-IN" dirty="0"/>
              <a:t> = </a:t>
            </a:r>
            <a:r>
              <a:rPr lang="en-IN" dirty="0" err="1"/>
              <a:t>scores.mean</a:t>
            </a:r>
            <a:r>
              <a:rPr lang="en-IN" dirty="0"/>
              <a:t>()</a:t>
            </a:r>
          </a:p>
          <a:p>
            <a:endParaRPr lang="en-IN" dirty="0"/>
          </a:p>
          <a:p>
            <a:r>
              <a:rPr lang="en-IN" dirty="0"/>
              <a:t>print("Mean accuracy:", </a:t>
            </a:r>
            <a:r>
              <a:rPr lang="en-IN" dirty="0" err="1"/>
              <a:t>mean_accuracy</a:t>
            </a:r>
            <a:r>
              <a:rPr lang="en-IN" dirty="0"/>
              <a:t>)</a:t>
            </a:r>
          </a:p>
        </p:txBody>
      </p:sp>
      <p:sp>
        <p:nvSpPr>
          <p:cNvPr id="7" name="TextBox 6">
            <a:extLst>
              <a:ext uri="{FF2B5EF4-FFF2-40B4-BE49-F238E27FC236}">
                <a16:creationId xmlns:a16="http://schemas.microsoft.com/office/drawing/2014/main" id="{324ACB13-0814-21C9-9597-A01437DF7994}"/>
              </a:ext>
            </a:extLst>
          </p:cNvPr>
          <p:cNvSpPr txBox="1"/>
          <p:nvPr/>
        </p:nvSpPr>
        <p:spPr>
          <a:xfrm>
            <a:off x="5682343" y="1314386"/>
            <a:ext cx="6096000" cy="2031325"/>
          </a:xfrm>
          <a:prstGeom prst="rect">
            <a:avLst/>
          </a:prstGeom>
          <a:noFill/>
        </p:spPr>
        <p:txBody>
          <a:bodyPr wrap="square">
            <a:spAutoFit/>
          </a:bodyPr>
          <a:lstStyle/>
          <a:p>
            <a:r>
              <a:rPr lang="en-US" b="0" i="0" dirty="0">
                <a:solidFill>
                  <a:srgbClr val="374151"/>
                </a:solidFill>
                <a:effectLst/>
                <a:latin typeface="Söhne"/>
              </a:rPr>
              <a:t>In this example, we loaded the iris dataset and created a </a:t>
            </a:r>
            <a:r>
              <a:rPr lang="en-US" b="0" i="0" dirty="0" err="1">
                <a:solidFill>
                  <a:srgbClr val="374151"/>
                </a:solidFill>
                <a:effectLst/>
                <a:latin typeface="Söhne"/>
              </a:rPr>
              <a:t>DecisionTreeClassifier</a:t>
            </a:r>
            <a:r>
              <a:rPr lang="en-US" b="0" i="0" dirty="0">
                <a:solidFill>
                  <a:srgbClr val="374151"/>
                </a:solidFill>
                <a:effectLst/>
                <a:latin typeface="Söhne"/>
              </a:rPr>
              <a:t> model. We then used the </a:t>
            </a:r>
            <a:r>
              <a:rPr lang="en-US" b="0" i="0" dirty="0" err="1">
                <a:solidFill>
                  <a:srgbClr val="374151"/>
                </a:solidFill>
                <a:effectLst/>
                <a:latin typeface="Söhne"/>
              </a:rPr>
              <a:t>cross_val_score</a:t>
            </a:r>
            <a:r>
              <a:rPr lang="en-US" b="0" i="0" dirty="0">
                <a:solidFill>
                  <a:srgbClr val="374151"/>
                </a:solidFill>
                <a:effectLst/>
                <a:latin typeface="Söhne"/>
              </a:rPr>
              <a:t> function to perform 5-fold cross-validation, passing in the model, the dataset, and the number of folds (cv=5). The function returns an array of scores, one for each fold, which we then averaged to obtain the mean accuracy across all folds.</a:t>
            </a:r>
            <a:endParaRPr lang="en-IN" dirty="0"/>
          </a:p>
        </p:txBody>
      </p:sp>
    </p:spTree>
    <p:extLst>
      <p:ext uri="{BB962C8B-B14F-4D97-AF65-F5344CB8AC3E}">
        <p14:creationId xmlns:p14="http://schemas.microsoft.com/office/powerpoint/2010/main" val="887352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B90F4-A1EF-B811-E5D7-D8407D26D3AF}"/>
              </a:ext>
            </a:extLst>
          </p:cNvPr>
          <p:cNvSpPr>
            <a:spLocks noGrp="1"/>
          </p:cNvSpPr>
          <p:nvPr>
            <p:ph type="title"/>
          </p:nvPr>
        </p:nvSpPr>
        <p:spPr/>
        <p:txBody>
          <a:bodyPr/>
          <a:lstStyle/>
          <a:p>
            <a:pPr algn="ctr"/>
            <a:r>
              <a:rPr lang="en-IN" dirty="0"/>
              <a:t>Tuning a Model</a:t>
            </a:r>
          </a:p>
        </p:txBody>
      </p:sp>
      <p:sp>
        <p:nvSpPr>
          <p:cNvPr id="5" name="Content Placeholder 4">
            <a:extLst>
              <a:ext uri="{FF2B5EF4-FFF2-40B4-BE49-F238E27FC236}">
                <a16:creationId xmlns:a16="http://schemas.microsoft.com/office/drawing/2014/main" id="{8C6732AA-DAE7-F154-2481-C31FB09EDA7C}"/>
              </a:ext>
            </a:extLst>
          </p:cNvPr>
          <p:cNvSpPr>
            <a:spLocks noGrp="1"/>
          </p:cNvSpPr>
          <p:nvPr>
            <p:ph idx="1"/>
          </p:nvPr>
        </p:nvSpPr>
        <p:spPr/>
        <p:txBody>
          <a:bodyPr/>
          <a:lstStyle/>
          <a:p>
            <a:pPr algn="just"/>
            <a:r>
              <a:rPr lang="en-US" b="0" i="0" dirty="0">
                <a:solidFill>
                  <a:srgbClr val="374151"/>
                </a:solidFill>
                <a:effectLst/>
                <a:latin typeface="Söhne"/>
              </a:rPr>
              <a:t>Model tuning is the process of selecting the best hyperparameters for a machine learning model to improve its performance on a given task. Hyperparameters are parameters that are not learned during the training process, but rather are set by the user before training. </a:t>
            </a:r>
          </a:p>
          <a:p>
            <a:pPr algn="just"/>
            <a:r>
              <a:rPr lang="en-US" b="0" i="0" dirty="0">
                <a:solidFill>
                  <a:srgbClr val="374151"/>
                </a:solidFill>
                <a:effectLst/>
                <a:latin typeface="Söhne"/>
              </a:rPr>
              <a:t>Examples of hyperparameters include the learning rate of a neural network, the number of trees in a random forest, or the regularization parameter in a linear regression model.</a:t>
            </a:r>
            <a:endParaRPr lang="en-US" dirty="0">
              <a:solidFill>
                <a:srgbClr val="374151"/>
              </a:solidFill>
              <a:latin typeface="Söhne"/>
            </a:endParaRPr>
          </a:p>
          <a:p>
            <a:pPr algn="just"/>
            <a:r>
              <a:rPr lang="en-US" b="0" i="0" dirty="0">
                <a:solidFill>
                  <a:srgbClr val="374151"/>
                </a:solidFill>
                <a:effectLst/>
                <a:latin typeface="Söhne"/>
              </a:rPr>
              <a:t>GridSearchCV is a popular method for hyperparameter tuning that involves systematically searching through a specified grid of hyperparameters and evaluating the model's performance on a validation set for each combination of hyperparameters</a:t>
            </a:r>
          </a:p>
          <a:p>
            <a:pPr algn="just"/>
            <a:r>
              <a:rPr lang="en-US" b="0" i="0" dirty="0">
                <a:solidFill>
                  <a:srgbClr val="374151"/>
                </a:solidFill>
                <a:effectLst/>
                <a:latin typeface="Söhne"/>
              </a:rPr>
              <a:t>The algorithm then selects the hyperparameters that produced the best performance, based on a specified scoring metric.</a:t>
            </a:r>
            <a:endParaRPr lang="en-IN" dirty="0"/>
          </a:p>
        </p:txBody>
      </p:sp>
    </p:spTree>
    <p:extLst>
      <p:ext uri="{BB962C8B-B14F-4D97-AF65-F5344CB8AC3E}">
        <p14:creationId xmlns:p14="http://schemas.microsoft.com/office/powerpoint/2010/main" val="352861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65DA-0E19-368D-A46B-E34227654464}"/>
              </a:ext>
            </a:extLst>
          </p:cNvPr>
          <p:cNvSpPr>
            <a:spLocks noGrp="1"/>
          </p:cNvSpPr>
          <p:nvPr>
            <p:ph type="title" idx="4294967295"/>
          </p:nvPr>
        </p:nvSpPr>
        <p:spPr>
          <a:xfrm>
            <a:off x="2133600" y="287338"/>
            <a:ext cx="10058400" cy="1449387"/>
          </a:xfrm>
        </p:spPr>
        <p:txBody>
          <a:bodyPr/>
          <a:lstStyle/>
          <a:p>
            <a:r>
              <a:rPr lang="en-IN" dirty="0" err="1"/>
              <a:t>Gridsearchcv</a:t>
            </a:r>
            <a:r>
              <a:rPr lang="en-IN" dirty="0"/>
              <a:t>-hyperparameter tuning</a:t>
            </a:r>
          </a:p>
        </p:txBody>
      </p:sp>
      <p:sp>
        <p:nvSpPr>
          <p:cNvPr id="3" name="Content Placeholder 2">
            <a:extLst>
              <a:ext uri="{FF2B5EF4-FFF2-40B4-BE49-F238E27FC236}">
                <a16:creationId xmlns:a16="http://schemas.microsoft.com/office/drawing/2014/main" id="{FB18DA52-D4F0-ECA6-3D69-340DCA0A64A5}"/>
              </a:ext>
            </a:extLst>
          </p:cNvPr>
          <p:cNvSpPr>
            <a:spLocks noGrp="1"/>
          </p:cNvSpPr>
          <p:nvPr>
            <p:ph idx="4294967295"/>
          </p:nvPr>
        </p:nvSpPr>
        <p:spPr>
          <a:xfrm>
            <a:off x="707571" y="1736724"/>
            <a:ext cx="9764485" cy="4522562"/>
          </a:xfrm>
        </p:spPr>
        <p:txBody>
          <a:bodyPr>
            <a:normAutofit fontScale="92500" lnSpcReduction="20000"/>
          </a:bodyPr>
          <a:lstStyle/>
          <a:p>
            <a:pPr>
              <a:spcBef>
                <a:spcPts val="0"/>
              </a:spcBef>
              <a:spcAft>
                <a:spcPts val="0"/>
              </a:spcAft>
            </a:pPr>
            <a:r>
              <a:rPr lang="en-IN" sz="1600" dirty="0"/>
              <a:t>from </a:t>
            </a:r>
            <a:r>
              <a:rPr lang="en-IN" sz="1600" dirty="0" err="1"/>
              <a:t>sklearn.model_selection</a:t>
            </a:r>
            <a:r>
              <a:rPr lang="en-IN" sz="1600" dirty="0"/>
              <a:t> import GridSearchCV</a:t>
            </a:r>
          </a:p>
          <a:p>
            <a:pPr>
              <a:spcBef>
                <a:spcPts val="0"/>
              </a:spcBef>
              <a:spcAft>
                <a:spcPts val="0"/>
              </a:spcAft>
            </a:pPr>
            <a:r>
              <a:rPr lang="en-IN" sz="1600" dirty="0"/>
              <a:t>from </a:t>
            </a:r>
            <a:r>
              <a:rPr lang="en-IN" sz="1600" dirty="0" err="1"/>
              <a:t>sklearn.tree</a:t>
            </a:r>
            <a:r>
              <a:rPr lang="en-IN" sz="1600" dirty="0"/>
              <a:t> import </a:t>
            </a:r>
            <a:r>
              <a:rPr lang="en-IN" sz="1600" dirty="0" err="1"/>
              <a:t>DecisionTreeClassifier</a:t>
            </a:r>
            <a:endParaRPr lang="en-IN" sz="1600" dirty="0"/>
          </a:p>
          <a:p>
            <a:pPr>
              <a:spcBef>
                <a:spcPts val="0"/>
              </a:spcBef>
              <a:spcAft>
                <a:spcPts val="0"/>
              </a:spcAft>
            </a:pPr>
            <a:r>
              <a:rPr lang="en-IN" sz="1600" dirty="0"/>
              <a:t>from </a:t>
            </a:r>
            <a:r>
              <a:rPr lang="en-IN" sz="1600" dirty="0" err="1"/>
              <a:t>sklearn.datasets</a:t>
            </a:r>
            <a:r>
              <a:rPr lang="en-IN" sz="1600" dirty="0"/>
              <a:t> import </a:t>
            </a:r>
            <a:r>
              <a:rPr lang="en-IN" sz="1600" dirty="0" err="1"/>
              <a:t>load_iris</a:t>
            </a:r>
            <a:endParaRPr lang="en-IN" sz="1600" dirty="0"/>
          </a:p>
          <a:p>
            <a:pPr>
              <a:spcBef>
                <a:spcPts val="0"/>
              </a:spcBef>
              <a:spcAft>
                <a:spcPts val="0"/>
              </a:spcAft>
            </a:pPr>
            <a:endParaRPr lang="en-IN" sz="1600" dirty="0"/>
          </a:p>
          <a:p>
            <a:pPr>
              <a:spcBef>
                <a:spcPts val="0"/>
              </a:spcBef>
              <a:spcAft>
                <a:spcPts val="0"/>
              </a:spcAft>
            </a:pPr>
            <a:r>
              <a:rPr lang="en-IN" sz="1600" dirty="0"/>
              <a:t># Load iris dataset</a:t>
            </a:r>
          </a:p>
          <a:p>
            <a:pPr>
              <a:spcBef>
                <a:spcPts val="0"/>
              </a:spcBef>
              <a:spcAft>
                <a:spcPts val="0"/>
              </a:spcAft>
            </a:pPr>
            <a:r>
              <a:rPr lang="en-IN" sz="1600" dirty="0"/>
              <a:t>iris = </a:t>
            </a:r>
            <a:r>
              <a:rPr lang="en-IN" sz="1600" dirty="0" err="1"/>
              <a:t>load_iris</a:t>
            </a:r>
            <a:r>
              <a:rPr lang="en-IN" sz="1600" dirty="0"/>
              <a:t>()</a:t>
            </a:r>
          </a:p>
          <a:p>
            <a:pPr>
              <a:spcBef>
                <a:spcPts val="0"/>
              </a:spcBef>
              <a:spcAft>
                <a:spcPts val="0"/>
              </a:spcAft>
            </a:pPr>
            <a:r>
              <a:rPr lang="en-IN" sz="1600" dirty="0"/>
              <a:t>X = </a:t>
            </a:r>
            <a:r>
              <a:rPr lang="en-IN" sz="1600" dirty="0" err="1"/>
              <a:t>iris.data</a:t>
            </a:r>
            <a:endParaRPr lang="en-IN" sz="1600" dirty="0"/>
          </a:p>
          <a:p>
            <a:pPr>
              <a:spcBef>
                <a:spcPts val="0"/>
              </a:spcBef>
              <a:spcAft>
                <a:spcPts val="0"/>
              </a:spcAft>
            </a:pPr>
            <a:r>
              <a:rPr lang="en-IN" sz="1600" dirty="0"/>
              <a:t>y = </a:t>
            </a:r>
            <a:r>
              <a:rPr lang="en-IN" sz="1600" dirty="0" err="1"/>
              <a:t>iris.target</a:t>
            </a:r>
            <a:endParaRPr lang="en-IN" sz="1600" dirty="0"/>
          </a:p>
          <a:p>
            <a:pPr>
              <a:spcBef>
                <a:spcPts val="0"/>
              </a:spcBef>
              <a:spcAft>
                <a:spcPts val="0"/>
              </a:spcAft>
            </a:pPr>
            <a:endParaRPr lang="en-IN" sz="1600" dirty="0"/>
          </a:p>
          <a:p>
            <a:pPr>
              <a:spcBef>
                <a:spcPts val="0"/>
              </a:spcBef>
              <a:spcAft>
                <a:spcPts val="0"/>
              </a:spcAft>
            </a:pPr>
            <a:r>
              <a:rPr lang="en-IN" sz="1600" dirty="0"/>
              <a:t># Create a Decision Tree classifier</a:t>
            </a:r>
          </a:p>
          <a:p>
            <a:pPr>
              <a:spcBef>
                <a:spcPts val="0"/>
              </a:spcBef>
              <a:spcAft>
                <a:spcPts val="0"/>
              </a:spcAft>
            </a:pPr>
            <a:r>
              <a:rPr lang="en-IN" sz="1600" dirty="0" err="1"/>
              <a:t>dtc</a:t>
            </a:r>
            <a:r>
              <a:rPr lang="en-IN" sz="1600" dirty="0"/>
              <a:t> = </a:t>
            </a:r>
            <a:r>
              <a:rPr lang="en-IN" sz="1600" dirty="0" err="1"/>
              <a:t>DecisionTreeClassifier</a:t>
            </a:r>
            <a:r>
              <a:rPr lang="en-IN" sz="1600" dirty="0"/>
              <a:t>()</a:t>
            </a:r>
          </a:p>
          <a:p>
            <a:pPr>
              <a:spcBef>
                <a:spcPts val="0"/>
              </a:spcBef>
              <a:spcAft>
                <a:spcPts val="0"/>
              </a:spcAft>
            </a:pPr>
            <a:endParaRPr lang="en-IN" sz="1600" dirty="0"/>
          </a:p>
          <a:p>
            <a:pPr>
              <a:spcBef>
                <a:spcPts val="0"/>
              </a:spcBef>
              <a:spcAft>
                <a:spcPts val="0"/>
              </a:spcAft>
            </a:pPr>
            <a:r>
              <a:rPr lang="en-IN" sz="1600" dirty="0"/>
              <a:t># Define the hyperparameter grid to search over</a:t>
            </a:r>
          </a:p>
          <a:p>
            <a:pPr>
              <a:spcBef>
                <a:spcPts val="0"/>
              </a:spcBef>
              <a:spcAft>
                <a:spcPts val="0"/>
              </a:spcAft>
            </a:pPr>
            <a:r>
              <a:rPr lang="en-IN" sz="1600" dirty="0" err="1"/>
              <a:t>param_grid</a:t>
            </a:r>
            <a:r>
              <a:rPr lang="en-IN" sz="1600" dirty="0"/>
              <a:t> = {'criterion': ['</a:t>
            </a:r>
            <a:r>
              <a:rPr lang="en-IN" sz="1600" dirty="0" err="1"/>
              <a:t>gini</a:t>
            </a:r>
            <a:r>
              <a:rPr lang="en-IN" sz="1600" dirty="0"/>
              <a:t>', 'entropy'], </a:t>
            </a:r>
          </a:p>
          <a:p>
            <a:pPr>
              <a:spcBef>
                <a:spcPts val="0"/>
              </a:spcBef>
              <a:spcAft>
                <a:spcPts val="0"/>
              </a:spcAft>
            </a:pPr>
            <a:r>
              <a:rPr lang="en-IN" sz="1600" dirty="0"/>
              <a:t>              '</a:t>
            </a:r>
            <a:r>
              <a:rPr lang="en-IN" sz="1600" dirty="0" err="1"/>
              <a:t>max_depth</a:t>
            </a:r>
            <a:r>
              <a:rPr lang="en-IN" sz="1600" dirty="0"/>
              <a:t>': [3, 4, 5, 6],</a:t>
            </a:r>
          </a:p>
          <a:p>
            <a:pPr>
              <a:spcBef>
                <a:spcPts val="0"/>
              </a:spcBef>
              <a:spcAft>
                <a:spcPts val="0"/>
              </a:spcAft>
            </a:pPr>
            <a:r>
              <a:rPr lang="en-IN" sz="1600" dirty="0"/>
              <a:t>              '</a:t>
            </a:r>
            <a:r>
              <a:rPr lang="en-IN" sz="1600" dirty="0" err="1"/>
              <a:t>min_samples_split</a:t>
            </a:r>
            <a:r>
              <a:rPr lang="en-IN" sz="1600" dirty="0"/>
              <a:t>': [2, 3, 4, 5],</a:t>
            </a:r>
          </a:p>
          <a:p>
            <a:pPr>
              <a:spcBef>
                <a:spcPts val="0"/>
              </a:spcBef>
              <a:spcAft>
                <a:spcPts val="0"/>
              </a:spcAft>
            </a:pPr>
            <a:r>
              <a:rPr lang="en-IN" sz="1600" dirty="0"/>
              <a:t>              '</a:t>
            </a:r>
            <a:r>
              <a:rPr lang="en-IN" sz="1600" dirty="0" err="1"/>
              <a:t>min_samples_leaf</a:t>
            </a:r>
            <a:r>
              <a:rPr lang="en-IN" sz="1600" dirty="0"/>
              <a:t>': [1, 2, 3, 4]}</a:t>
            </a:r>
          </a:p>
          <a:p>
            <a:pPr>
              <a:spcBef>
                <a:spcPts val="0"/>
              </a:spcBef>
              <a:spcAft>
                <a:spcPts val="0"/>
              </a:spcAft>
            </a:pPr>
            <a:endParaRPr lang="en-IN" sz="1600" dirty="0"/>
          </a:p>
          <a:p>
            <a:pPr>
              <a:spcBef>
                <a:spcPts val="0"/>
              </a:spcBef>
              <a:spcAft>
                <a:spcPts val="0"/>
              </a:spcAft>
            </a:pPr>
            <a:r>
              <a:rPr lang="en-IN" sz="1600" dirty="0"/>
              <a:t># Perform grid search with 5-fold cross-validation and the accuracy score as the scoring metric</a:t>
            </a:r>
          </a:p>
          <a:p>
            <a:pPr>
              <a:spcBef>
                <a:spcPts val="0"/>
              </a:spcBef>
              <a:spcAft>
                <a:spcPts val="0"/>
              </a:spcAft>
            </a:pPr>
            <a:r>
              <a:rPr lang="en-IN" sz="1600" dirty="0" err="1"/>
              <a:t>grid_search</a:t>
            </a:r>
            <a:r>
              <a:rPr lang="en-IN" sz="1600" dirty="0"/>
              <a:t> = GridSearchCV(</a:t>
            </a:r>
            <a:r>
              <a:rPr lang="en-IN" sz="1600" dirty="0" err="1"/>
              <a:t>dtc</a:t>
            </a:r>
            <a:r>
              <a:rPr lang="en-IN" sz="1600" dirty="0"/>
              <a:t>, </a:t>
            </a:r>
            <a:r>
              <a:rPr lang="en-IN" sz="1600" dirty="0" err="1"/>
              <a:t>param_grid</a:t>
            </a:r>
            <a:r>
              <a:rPr lang="en-IN" sz="1600" dirty="0"/>
              <a:t>, cv=5, scoring='accuracy')</a:t>
            </a:r>
          </a:p>
          <a:p>
            <a:pPr>
              <a:spcBef>
                <a:spcPts val="0"/>
              </a:spcBef>
              <a:spcAft>
                <a:spcPts val="0"/>
              </a:spcAft>
            </a:pPr>
            <a:r>
              <a:rPr lang="en-IN" sz="1600" dirty="0" err="1"/>
              <a:t>grid_search.fit</a:t>
            </a:r>
            <a:r>
              <a:rPr lang="en-IN" sz="1600" dirty="0"/>
              <a:t>(X, y)</a:t>
            </a:r>
          </a:p>
          <a:p>
            <a:pPr>
              <a:spcBef>
                <a:spcPts val="0"/>
              </a:spcBef>
              <a:spcAft>
                <a:spcPts val="0"/>
              </a:spcAft>
            </a:pPr>
            <a:endParaRPr lang="en-IN" sz="1600" dirty="0"/>
          </a:p>
          <a:p>
            <a:pPr>
              <a:spcBef>
                <a:spcPts val="0"/>
              </a:spcBef>
              <a:spcAft>
                <a:spcPts val="0"/>
              </a:spcAft>
            </a:pPr>
            <a:r>
              <a:rPr lang="en-IN" sz="1600" dirty="0"/>
              <a:t># Print the best hyperparameters and the corresponding accuracy score</a:t>
            </a:r>
          </a:p>
          <a:p>
            <a:pPr>
              <a:spcBef>
                <a:spcPts val="0"/>
              </a:spcBef>
              <a:spcAft>
                <a:spcPts val="0"/>
              </a:spcAft>
            </a:pPr>
            <a:r>
              <a:rPr lang="en-IN" sz="1600" dirty="0"/>
              <a:t>print("Best hyperparameters:", </a:t>
            </a:r>
            <a:r>
              <a:rPr lang="en-IN" sz="1600" dirty="0" err="1"/>
              <a:t>grid_search.best_params</a:t>
            </a:r>
            <a:r>
              <a:rPr lang="en-IN" sz="1600" dirty="0"/>
              <a:t>_)</a:t>
            </a:r>
          </a:p>
          <a:p>
            <a:pPr>
              <a:spcBef>
                <a:spcPts val="0"/>
              </a:spcBef>
              <a:spcAft>
                <a:spcPts val="0"/>
              </a:spcAft>
            </a:pPr>
            <a:r>
              <a:rPr lang="en-IN" sz="1600" dirty="0"/>
              <a:t>print("Best accuracy score:", </a:t>
            </a:r>
            <a:r>
              <a:rPr lang="en-IN" sz="1600" dirty="0" err="1"/>
              <a:t>grid_search.best_score</a:t>
            </a:r>
            <a:r>
              <a:rPr lang="en-IN" sz="1600" dirty="0"/>
              <a:t>_)</a:t>
            </a:r>
          </a:p>
          <a:p>
            <a:pPr>
              <a:spcBef>
                <a:spcPts val="0"/>
              </a:spcBef>
              <a:spcAft>
                <a:spcPts val="0"/>
              </a:spcAft>
            </a:pPr>
            <a:endParaRPr lang="en-IN" sz="1600" dirty="0"/>
          </a:p>
        </p:txBody>
      </p:sp>
    </p:spTree>
    <p:extLst>
      <p:ext uri="{BB962C8B-B14F-4D97-AF65-F5344CB8AC3E}">
        <p14:creationId xmlns:p14="http://schemas.microsoft.com/office/powerpoint/2010/main" val="4014525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6285-2F84-0C72-9A04-1A6D9DD83894}"/>
              </a:ext>
            </a:extLst>
          </p:cNvPr>
          <p:cNvSpPr>
            <a:spLocks noGrp="1"/>
          </p:cNvSpPr>
          <p:nvPr>
            <p:ph type="title"/>
          </p:nvPr>
        </p:nvSpPr>
        <p:spPr/>
        <p:txBody>
          <a:bodyPr/>
          <a:lstStyle/>
          <a:p>
            <a:r>
              <a:rPr lang="en-IN" dirty="0" err="1"/>
              <a:t>Randomizedsearchcv</a:t>
            </a:r>
            <a:endParaRPr lang="en-IN" dirty="0"/>
          </a:p>
        </p:txBody>
      </p:sp>
      <p:sp>
        <p:nvSpPr>
          <p:cNvPr id="3" name="Content Placeholder 2">
            <a:extLst>
              <a:ext uri="{FF2B5EF4-FFF2-40B4-BE49-F238E27FC236}">
                <a16:creationId xmlns:a16="http://schemas.microsoft.com/office/drawing/2014/main" id="{9FABE406-5802-8623-D795-4131CAD9D0F1}"/>
              </a:ext>
            </a:extLst>
          </p:cNvPr>
          <p:cNvSpPr>
            <a:spLocks noGrp="1"/>
          </p:cNvSpPr>
          <p:nvPr>
            <p:ph idx="1"/>
          </p:nvPr>
        </p:nvSpPr>
        <p:spPr/>
        <p:txBody>
          <a:bodyPr>
            <a:normAutofit lnSpcReduction="10000"/>
          </a:bodyPr>
          <a:lstStyle/>
          <a:p>
            <a:pPr algn="just"/>
            <a:r>
              <a:rPr lang="en-US" dirty="0"/>
              <a:t>The grid search approach is fine when you are exploring relatively few combinations, like in the previous example, but when the hyperparameter search space is large, it is often preferable to use </a:t>
            </a:r>
            <a:r>
              <a:rPr lang="en-US" dirty="0" err="1"/>
              <a:t>RandomizedSearchCV</a:t>
            </a:r>
            <a:r>
              <a:rPr lang="en-US" dirty="0"/>
              <a:t> instead.</a:t>
            </a:r>
          </a:p>
          <a:p>
            <a:pPr algn="just"/>
            <a:r>
              <a:rPr lang="en-US" dirty="0"/>
              <a:t>This class can be used in much the same way as the GridSearchCV class, but instead of trying out all possible combinations, it evaluates a given number of random combinations by selecting a random value for each hyperparameter at every iteration</a:t>
            </a:r>
          </a:p>
          <a:p>
            <a:pPr algn="just"/>
            <a:r>
              <a:rPr lang="en-US" dirty="0"/>
              <a:t>This approach has two main benefits:</a:t>
            </a:r>
          </a:p>
          <a:p>
            <a:pPr algn="just"/>
            <a:r>
              <a:rPr lang="en-US" dirty="0"/>
              <a:t>If you let the randomized search run for, say, 1,000 iterations, this approach will explore 1,000 different values for each hyperparameter (instead of just a few values per hyperparameter with the grid search approach). </a:t>
            </a:r>
          </a:p>
          <a:p>
            <a:pPr algn="just"/>
            <a:r>
              <a:rPr lang="en-US" dirty="0"/>
              <a:t>You have more control over the computing budget you want to allocate to hyper‐ parameter search, simply by setting the number of iterations</a:t>
            </a:r>
            <a:endParaRPr lang="en-IN" dirty="0"/>
          </a:p>
        </p:txBody>
      </p:sp>
    </p:spTree>
    <p:extLst>
      <p:ext uri="{BB962C8B-B14F-4D97-AF65-F5344CB8AC3E}">
        <p14:creationId xmlns:p14="http://schemas.microsoft.com/office/powerpoint/2010/main" val="365899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30D0-650F-3456-0AAC-160FD45C8A55}"/>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C16F391E-C797-DF0E-E540-AB39ADCDF203}"/>
              </a:ext>
            </a:extLst>
          </p:cNvPr>
          <p:cNvSpPr>
            <a:spLocks noGrp="1"/>
          </p:cNvSpPr>
          <p:nvPr>
            <p:ph idx="1"/>
          </p:nvPr>
        </p:nvSpPr>
        <p:spPr>
          <a:xfrm>
            <a:off x="1097280" y="1845734"/>
            <a:ext cx="10058400" cy="4402666"/>
          </a:xfrm>
        </p:spPr>
        <p:txBody>
          <a:bodyPr>
            <a:normAutofit lnSpcReduction="10000"/>
          </a:bodyPr>
          <a:lstStyle/>
          <a:p>
            <a:pPr algn="just">
              <a:buFont typeface="Wingdings" panose="05000000000000000000" pitchFamily="2" charset="2"/>
              <a:buChar char="§"/>
            </a:pPr>
            <a:r>
              <a:rPr lang="en-US" b="0" i="0" dirty="0">
                <a:solidFill>
                  <a:srgbClr val="374151"/>
                </a:solidFill>
                <a:effectLst/>
                <a:latin typeface="Söhne"/>
              </a:rPr>
              <a:t>Data cleaning is an important step in machine learning, where the goal is to improve the quality of data that is being used for training a model. The process of data cleaning involves removing or correcting errors, inconsistencies, and outliers in the data, as well as dealing with missing values.</a:t>
            </a:r>
          </a:p>
          <a:p>
            <a:pPr lvl="1" algn="just">
              <a:buFont typeface="+mj-lt"/>
              <a:buAutoNum type="arabicPeriod"/>
            </a:pPr>
            <a:r>
              <a:rPr lang="en-US" b="1" i="0" dirty="0">
                <a:solidFill>
                  <a:srgbClr val="374151"/>
                </a:solidFill>
                <a:effectLst/>
                <a:latin typeface="Söhne"/>
              </a:rPr>
              <a:t>Handling missing values: </a:t>
            </a:r>
            <a:r>
              <a:rPr lang="en-US" b="0" i="0" dirty="0">
                <a:solidFill>
                  <a:srgbClr val="374151"/>
                </a:solidFill>
                <a:effectLst/>
                <a:latin typeface="Söhne"/>
              </a:rPr>
              <a:t>One of the most common problems in real-world datasets is missing data. The presence of missing data can affect the accuracy of the model. There are different methods to handle missing values, such as imputation, deletion, or using models that can handle missing data.</a:t>
            </a:r>
          </a:p>
          <a:p>
            <a:pPr lvl="1" algn="just">
              <a:buFont typeface="+mj-lt"/>
              <a:buAutoNum type="arabicPeriod"/>
            </a:pPr>
            <a:r>
              <a:rPr lang="en-US" b="1" i="0" dirty="0">
                <a:solidFill>
                  <a:srgbClr val="374151"/>
                </a:solidFill>
                <a:effectLst/>
                <a:latin typeface="Söhne"/>
              </a:rPr>
              <a:t>Removing duplicates: </a:t>
            </a:r>
            <a:r>
              <a:rPr lang="en-US" b="0" i="0" dirty="0">
                <a:solidFill>
                  <a:srgbClr val="374151"/>
                </a:solidFill>
                <a:effectLst/>
                <a:latin typeface="Söhne"/>
              </a:rPr>
              <a:t>Duplicate records can create bias and reduce the performance of the model. It is important to identify and remove any duplicate records from the dataset.</a:t>
            </a:r>
          </a:p>
          <a:p>
            <a:pPr lvl="1" algn="just">
              <a:buFont typeface="+mj-lt"/>
              <a:buAutoNum type="arabicPeriod"/>
            </a:pPr>
            <a:r>
              <a:rPr lang="en-US" b="1" i="0" dirty="0">
                <a:solidFill>
                  <a:srgbClr val="374151"/>
                </a:solidFill>
                <a:effectLst/>
                <a:latin typeface="Söhne"/>
              </a:rPr>
              <a:t>Removing outliers: </a:t>
            </a:r>
            <a:r>
              <a:rPr lang="en-US" b="0" i="0" dirty="0">
                <a:solidFill>
                  <a:srgbClr val="374151"/>
                </a:solidFill>
                <a:effectLst/>
                <a:latin typeface="Söhne"/>
              </a:rPr>
              <a:t>Outliers are data points that lie far away from the majority of the data points. They can negatively impact the performance of the model. It is important to identify and remove outliers or use models that are robust to outliers.</a:t>
            </a:r>
          </a:p>
          <a:p>
            <a:pPr lvl="1" algn="just">
              <a:buFont typeface="+mj-lt"/>
              <a:buAutoNum type="arabicPeriod"/>
            </a:pPr>
            <a:r>
              <a:rPr lang="en-US" b="1" i="0" dirty="0">
                <a:solidFill>
                  <a:srgbClr val="374151"/>
                </a:solidFill>
                <a:effectLst/>
                <a:latin typeface="Söhne"/>
              </a:rPr>
              <a:t>Encoding categorical data: </a:t>
            </a:r>
            <a:r>
              <a:rPr lang="en-US" b="0" i="0" dirty="0">
                <a:solidFill>
                  <a:srgbClr val="374151"/>
                </a:solidFill>
                <a:effectLst/>
                <a:latin typeface="Söhne"/>
              </a:rPr>
              <a:t>Machine learning models work with numerical data, so categorical data must be encoded before it can be used. One-hot encoding or label encoding are common techniques to encode categorical data.</a:t>
            </a:r>
          </a:p>
          <a:p>
            <a:pPr lvl="1" algn="just">
              <a:buFont typeface="+mj-lt"/>
              <a:buAutoNum type="arabicPeriod"/>
            </a:pPr>
            <a:r>
              <a:rPr lang="en-US" b="1" i="0" dirty="0">
                <a:solidFill>
                  <a:srgbClr val="374151"/>
                </a:solidFill>
                <a:effectLst/>
                <a:latin typeface="Söhne"/>
              </a:rPr>
              <a:t>Handling inconsistencies: </a:t>
            </a:r>
            <a:r>
              <a:rPr lang="en-US" b="0" i="0" dirty="0">
                <a:solidFill>
                  <a:srgbClr val="374151"/>
                </a:solidFill>
                <a:effectLst/>
                <a:latin typeface="Söhne"/>
              </a:rPr>
              <a:t>Inconsistencies in the data can arise from human error or system errors. It is important to identify and correct any inconsistencies in the data before using it to train the model.</a:t>
            </a: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2521846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02622A-3CFC-E92D-BCFA-59872EF17721}"/>
              </a:ext>
            </a:extLst>
          </p:cNvPr>
          <p:cNvSpPr txBox="1"/>
          <p:nvPr/>
        </p:nvSpPr>
        <p:spPr>
          <a:xfrm>
            <a:off x="174171" y="76200"/>
            <a:ext cx="11223172" cy="6217087"/>
          </a:xfrm>
          <a:prstGeom prst="rect">
            <a:avLst/>
          </a:prstGeom>
          <a:noFill/>
        </p:spPr>
        <p:txBody>
          <a:bodyPr wrap="square">
            <a:spAutoFit/>
          </a:bodyPr>
          <a:lstStyle/>
          <a:p>
            <a:r>
              <a:rPr lang="en-IN" sz="1600" dirty="0"/>
              <a:t>from </a:t>
            </a:r>
            <a:r>
              <a:rPr lang="en-IN" sz="1600" dirty="0" err="1"/>
              <a:t>sklearn.model_selection</a:t>
            </a:r>
            <a:r>
              <a:rPr lang="en-IN" sz="1600" dirty="0"/>
              <a:t> import </a:t>
            </a:r>
            <a:r>
              <a:rPr lang="en-IN" sz="1600" dirty="0" err="1"/>
              <a:t>RandomizedSearchCV</a:t>
            </a:r>
            <a:endParaRPr lang="en-IN" sz="1600" dirty="0"/>
          </a:p>
          <a:p>
            <a:r>
              <a:rPr lang="en-IN" sz="1600" dirty="0"/>
              <a:t>from </a:t>
            </a:r>
            <a:r>
              <a:rPr lang="en-IN" sz="1600" dirty="0" err="1"/>
              <a:t>sklearn.ensemble</a:t>
            </a:r>
            <a:r>
              <a:rPr lang="en-IN" sz="1600" dirty="0"/>
              <a:t> import </a:t>
            </a:r>
            <a:r>
              <a:rPr lang="en-IN" sz="1600" dirty="0" err="1"/>
              <a:t>RandomForestClassifier</a:t>
            </a:r>
            <a:endParaRPr lang="en-IN" sz="1600" dirty="0"/>
          </a:p>
          <a:p>
            <a:r>
              <a:rPr lang="en-IN" sz="1600" dirty="0"/>
              <a:t>from </a:t>
            </a:r>
            <a:r>
              <a:rPr lang="en-IN" sz="1600" dirty="0" err="1"/>
              <a:t>sklearn.datasets</a:t>
            </a:r>
            <a:r>
              <a:rPr lang="en-IN" sz="1600" dirty="0"/>
              <a:t> import </a:t>
            </a:r>
            <a:r>
              <a:rPr lang="en-IN" sz="1600" dirty="0" err="1"/>
              <a:t>load_iris</a:t>
            </a:r>
            <a:endParaRPr lang="en-IN" sz="1600" dirty="0"/>
          </a:p>
          <a:p>
            <a:r>
              <a:rPr lang="en-IN" sz="1600" dirty="0"/>
              <a:t>import </a:t>
            </a:r>
            <a:r>
              <a:rPr lang="en-IN" sz="1600" dirty="0" err="1"/>
              <a:t>numpy</a:t>
            </a:r>
            <a:r>
              <a:rPr lang="en-IN" sz="1600" dirty="0"/>
              <a:t> as np</a:t>
            </a:r>
          </a:p>
          <a:p>
            <a:r>
              <a:rPr lang="en-IN" sz="1600" dirty="0"/>
              <a:t># Load iris dataset</a:t>
            </a:r>
          </a:p>
          <a:p>
            <a:r>
              <a:rPr lang="en-IN" sz="1600" dirty="0"/>
              <a:t>iris = </a:t>
            </a:r>
            <a:r>
              <a:rPr lang="en-IN" sz="1600" dirty="0" err="1"/>
              <a:t>load_iris</a:t>
            </a:r>
            <a:r>
              <a:rPr lang="en-IN" sz="1600" dirty="0"/>
              <a:t>()</a:t>
            </a:r>
          </a:p>
          <a:p>
            <a:r>
              <a:rPr lang="en-IN" sz="1600" dirty="0"/>
              <a:t>X = </a:t>
            </a:r>
            <a:r>
              <a:rPr lang="en-IN" sz="1600" dirty="0" err="1"/>
              <a:t>iris.data</a:t>
            </a:r>
            <a:endParaRPr lang="en-IN" sz="1600" dirty="0"/>
          </a:p>
          <a:p>
            <a:r>
              <a:rPr lang="en-IN" sz="1600" dirty="0"/>
              <a:t>y = </a:t>
            </a:r>
            <a:r>
              <a:rPr lang="en-IN" sz="1600" dirty="0" err="1"/>
              <a:t>iris.target</a:t>
            </a:r>
            <a:endParaRPr lang="en-IN" sz="1600" dirty="0"/>
          </a:p>
          <a:p>
            <a:r>
              <a:rPr lang="en-IN" sz="1600" dirty="0"/>
              <a:t># Create a Random Forest classifier</a:t>
            </a:r>
          </a:p>
          <a:p>
            <a:r>
              <a:rPr lang="en-IN" sz="1600" dirty="0" err="1"/>
              <a:t>rfc</a:t>
            </a:r>
            <a:r>
              <a:rPr lang="en-IN" sz="1600" dirty="0"/>
              <a:t> = </a:t>
            </a:r>
            <a:r>
              <a:rPr lang="en-IN" sz="1600" dirty="0" err="1"/>
              <a:t>RandomForestClassifier</a:t>
            </a:r>
            <a:r>
              <a:rPr lang="en-IN" sz="1600" dirty="0"/>
              <a:t>()</a:t>
            </a:r>
          </a:p>
          <a:p>
            <a:r>
              <a:rPr lang="en-IN" sz="1600" dirty="0"/>
              <a:t># Define the hyperparameter distribution to sample from</a:t>
            </a:r>
          </a:p>
          <a:p>
            <a:r>
              <a:rPr lang="en-IN" sz="1600" dirty="0" err="1"/>
              <a:t>param_dist</a:t>
            </a:r>
            <a:r>
              <a:rPr lang="en-IN" sz="1600" dirty="0"/>
              <a:t> = {'</a:t>
            </a:r>
            <a:r>
              <a:rPr lang="en-IN" sz="1600" dirty="0" err="1"/>
              <a:t>n_estimators</a:t>
            </a:r>
            <a:r>
              <a:rPr lang="en-IN" sz="1600" dirty="0"/>
              <a:t>': [100, 200, 300, 400, 500],</a:t>
            </a:r>
          </a:p>
          <a:p>
            <a:r>
              <a:rPr lang="en-IN" sz="1600" dirty="0"/>
              <a:t>              '</a:t>
            </a:r>
            <a:r>
              <a:rPr lang="en-IN" sz="1600" dirty="0" err="1"/>
              <a:t>max_depth</a:t>
            </a:r>
            <a:r>
              <a:rPr lang="en-IN" sz="1600" dirty="0"/>
              <a:t>': [3, 5, 7, 9, 11, 13, 15, None],</a:t>
            </a:r>
          </a:p>
          <a:p>
            <a:r>
              <a:rPr lang="en-IN" sz="1600" dirty="0"/>
              <a:t>              '</a:t>
            </a:r>
            <a:r>
              <a:rPr lang="en-IN" sz="1600" dirty="0" err="1"/>
              <a:t>min_samples_split</a:t>
            </a:r>
            <a:r>
              <a:rPr lang="en-IN" sz="1600" dirty="0"/>
              <a:t>': [2, 3, 4, 5, 6, 7, 8, 9, 10],</a:t>
            </a:r>
          </a:p>
          <a:p>
            <a:r>
              <a:rPr lang="en-IN" sz="1600" dirty="0"/>
              <a:t>              '</a:t>
            </a:r>
            <a:r>
              <a:rPr lang="en-IN" sz="1600" dirty="0" err="1"/>
              <a:t>min_samples_leaf</a:t>
            </a:r>
            <a:r>
              <a:rPr lang="en-IN" sz="1600" dirty="0"/>
              <a:t>': [1, 2, 3, 4, 5, 6, 7, 8, 9, 10],</a:t>
            </a:r>
          </a:p>
          <a:p>
            <a:r>
              <a:rPr lang="en-IN" sz="1600" dirty="0"/>
              <a:t>              'bootstrap': [True, False],</a:t>
            </a:r>
          </a:p>
          <a:p>
            <a:r>
              <a:rPr lang="en-IN" sz="1600" dirty="0"/>
              <a:t>              'criterion': ['</a:t>
            </a:r>
            <a:r>
              <a:rPr lang="en-IN" sz="1600" dirty="0" err="1"/>
              <a:t>gini</a:t>
            </a:r>
            <a:r>
              <a:rPr lang="en-IN" sz="1600" dirty="0"/>
              <a:t>', 'entropy']}</a:t>
            </a:r>
          </a:p>
          <a:p>
            <a:r>
              <a:rPr lang="en-IN" sz="1600" dirty="0"/>
              <a:t># Perform randomized search with 5-fold cross-validation and the accuracy score as the scoring metric</a:t>
            </a:r>
          </a:p>
          <a:p>
            <a:r>
              <a:rPr lang="en-IN" sz="1600" dirty="0" err="1"/>
              <a:t>random_search</a:t>
            </a:r>
            <a:r>
              <a:rPr lang="en-IN" sz="1600" dirty="0"/>
              <a:t> = </a:t>
            </a:r>
            <a:r>
              <a:rPr lang="en-IN" sz="1600" dirty="0" err="1"/>
              <a:t>RandomizedSearchCV</a:t>
            </a:r>
            <a:r>
              <a:rPr lang="en-IN" sz="1600" dirty="0"/>
              <a:t>(</a:t>
            </a:r>
            <a:r>
              <a:rPr lang="en-IN" sz="1600" dirty="0" err="1"/>
              <a:t>rfc</a:t>
            </a:r>
            <a:r>
              <a:rPr lang="en-IN" sz="1600" dirty="0"/>
              <a:t>, </a:t>
            </a:r>
            <a:r>
              <a:rPr lang="en-IN" sz="1600" dirty="0" err="1"/>
              <a:t>param_distributions</a:t>
            </a:r>
            <a:r>
              <a:rPr lang="en-IN" sz="1600" dirty="0"/>
              <a:t>=</a:t>
            </a:r>
            <a:r>
              <a:rPr lang="en-IN" sz="1600" dirty="0" err="1"/>
              <a:t>param_dist</a:t>
            </a:r>
            <a:r>
              <a:rPr lang="en-IN" sz="1600" dirty="0"/>
              <a:t>, </a:t>
            </a:r>
            <a:r>
              <a:rPr lang="en-IN" sz="1600" dirty="0" err="1"/>
              <a:t>n_iter</a:t>
            </a:r>
            <a:r>
              <a:rPr lang="en-IN" sz="1600" dirty="0"/>
              <a:t>=100, cv=5, scoring='accuracy', </a:t>
            </a:r>
            <a:r>
              <a:rPr lang="en-IN" sz="1600" dirty="0" err="1"/>
              <a:t>random_state</a:t>
            </a:r>
            <a:r>
              <a:rPr lang="en-IN" sz="1600" dirty="0"/>
              <a:t>=42)</a:t>
            </a:r>
          </a:p>
          <a:p>
            <a:r>
              <a:rPr lang="en-IN" sz="1600" dirty="0" err="1"/>
              <a:t>random_search.fit</a:t>
            </a:r>
            <a:r>
              <a:rPr lang="en-IN" sz="1600" dirty="0"/>
              <a:t>(X, y)</a:t>
            </a:r>
          </a:p>
          <a:p>
            <a:r>
              <a:rPr lang="en-IN" sz="1600" dirty="0"/>
              <a:t># Print the best hyperparameters and the corresponding accuracy score</a:t>
            </a:r>
          </a:p>
          <a:p>
            <a:r>
              <a:rPr lang="en-IN" sz="1600" dirty="0"/>
              <a:t>print("Best hyperparameters:", </a:t>
            </a:r>
            <a:r>
              <a:rPr lang="en-IN" sz="1600" dirty="0" err="1"/>
              <a:t>random_search.best_params</a:t>
            </a:r>
            <a:r>
              <a:rPr lang="en-IN" sz="1600" dirty="0"/>
              <a:t>_)</a:t>
            </a:r>
          </a:p>
          <a:p>
            <a:r>
              <a:rPr lang="en-IN" sz="1600" dirty="0"/>
              <a:t>print("Best accuracy score:", </a:t>
            </a:r>
            <a:r>
              <a:rPr lang="en-IN" sz="1600" dirty="0" err="1"/>
              <a:t>random_search.best_score</a:t>
            </a:r>
            <a:r>
              <a:rPr lang="en-IN" sz="1600" dirty="0"/>
              <a:t>_)</a:t>
            </a:r>
          </a:p>
        </p:txBody>
      </p:sp>
    </p:spTree>
    <p:extLst>
      <p:ext uri="{BB962C8B-B14F-4D97-AF65-F5344CB8AC3E}">
        <p14:creationId xmlns:p14="http://schemas.microsoft.com/office/powerpoint/2010/main" val="2304545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556F-0B38-69CF-BDE1-400EA813419E}"/>
              </a:ext>
            </a:extLst>
          </p:cNvPr>
          <p:cNvSpPr>
            <a:spLocks noGrp="1"/>
          </p:cNvSpPr>
          <p:nvPr>
            <p:ph type="title"/>
          </p:nvPr>
        </p:nvSpPr>
        <p:spPr/>
        <p:txBody>
          <a:bodyPr/>
          <a:lstStyle/>
          <a:p>
            <a:r>
              <a:rPr lang="en-IN" dirty="0"/>
              <a:t>Ensemble methods</a:t>
            </a:r>
          </a:p>
        </p:txBody>
      </p:sp>
      <p:sp>
        <p:nvSpPr>
          <p:cNvPr id="3" name="Content Placeholder 2">
            <a:extLst>
              <a:ext uri="{FF2B5EF4-FFF2-40B4-BE49-F238E27FC236}">
                <a16:creationId xmlns:a16="http://schemas.microsoft.com/office/drawing/2014/main" id="{B14898D6-2989-5C5D-D731-242464EE27F8}"/>
              </a:ext>
            </a:extLst>
          </p:cNvPr>
          <p:cNvSpPr>
            <a:spLocks noGrp="1"/>
          </p:cNvSpPr>
          <p:nvPr>
            <p:ph idx="1"/>
          </p:nvPr>
        </p:nvSpPr>
        <p:spPr/>
        <p:txBody>
          <a:bodyPr/>
          <a:lstStyle/>
          <a:p>
            <a:pPr algn="just"/>
            <a:r>
              <a:rPr lang="en-US" b="0" i="0" dirty="0">
                <a:solidFill>
                  <a:srgbClr val="374151"/>
                </a:solidFill>
                <a:effectLst/>
                <a:latin typeface="Söhne"/>
              </a:rPr>
              <a:t>One of the advantages of ensemble methods is that they can often produce better results than a single model, especially if the individual models in the ensemble are diverse and complementary to each other.</a:t>
            </a:r>
          </a:p>
          <a:p>
            <a:pPr algn="just"/>
            <a:r>
              <a:rPr lang="en-US" dirty="0">
                <a:solidFill>
                  <a:srgbClr val="374151"/>
                </a:solidFill>
                <a:latin typeface="Söhne"/>
              </a:rPr>
              <a:t>Steps:</a:t>
            </a:r>
          </a:p>
          <a:p>
            <a:pPr algn="just">
              <a:buFont typeface="+mj-lt"/>
              <a:buAutoNum type="arabicPeriod"/>
            </a:pPr>
            <a:r>
              <a:rPr lang="en-US" b="0" i="0" dirty="0">
                <a:solidFill>
                  <a:srgbClr val="374151"/>
                </a:solidFill>
                <a:effectLst/>
                <a:latin typeface="Söhne"/>
              </a:rPr>
              <a:t>Choose the type of ensemble method that you want to use. Some common types of ensemble methods include:</a:t>
            </a:r>
          </a:p>
          <a:p>
            <a:pPr marL="742950" lvl="1" indent="-285750" algn="just">
              <a:buFont typeface="+mj-lt"/>
              <a:buAutoNum type="arabicPeriod"/>
            </a:pPr>
            <a:r>
              <a:rPr lang="en-US" b="0" i="0" dirty="0">
                <a:solidFill>
                  <a:srgbClr val="374151"/>
                </a:solidFill>
                <a:effectLst/>
                <a:latin typeface="Söhne"/>
              </a:rPr>
              <a:t>Bagging: Build multiple models independently on random subsets of the training data and aggregate their predictions.</a:t>
            </a:r>
          </a:p>
          <a:p>
            <a:pPr marL="742950" lvl="1" indent="-285750" algn="just">
              <a:buFont typeface="+mj-lt"/>
              <a:buAutoNum type="arabicPeriod"/>
            </a:pPr>
            <a:r>
              <a:rPr lang="en-US" b="0" i="0" dirty="0">
                <a:solidFill>
                  <a:srgbClr val="374151"/>
                </a:solidFill>
                <a:effectLst/>
                <a:latin typeface="Söhne"/>
              </a:rPr>
              <a:t>Boosting: Build models sequentially on the training data, with each subsequent model focusing on the samples that the previous models misclassified.</a:t>
            </a:r>
          </a:p>
          <a:p>
            <a:pPr marL="742950" lvl="1" indent="-285750" algn="just">
              <a:buFont typeface="+mj-lt"/>
              <a:buAutoNum type="arabicPeriod"/>
            </a:pPr>
            <a:r>
              <a:rPr lang="en-US" b="0" i="0" dirty="0">
                <a:solidFill>
                  <a:srgbClr val="374151"/>
                </a:solidFill>
                <a:effectLst/>
                <a:latin typeface="Söhne"/>
              </a:rPr>
              <a:t>Stacking: Build multiple models independently on the training data and use their predictions as input to a higher-level model.</a:t>
            </a:r>
          </a:p>
          <a:p>
            <a:pPr algn="just"/>
            <a:endParaRPr lang="en-IN" dirty="0"/>
          </a:p>
        </p:txBody>
      </p:sp>
    </p:spTree>
    <p:extLst>
      <p:ext uri="{BB962C8B-B14F-4D97-AF65-F5344CB8AC3E}">
        <p14:creationId xmlns:p14="http://schemas.microsoft.com/office/powerpoint/2010/main" val="1255471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C1A32-BB4F-58BB-74FB-0E59B3043248}"/>
              </a:ext>
            </a:extLst>
          </p:cNvPr>
          <p:cNvSpPr>
            <a:spLocks noGrp="1"/>
          </p:cNvSpPr>
          <p:nvPr>
            <p:ph idx="4294967295"/>
          </p:nvPr>
        </p:nvSpPr>
        <p:spPr>
          <a:xfrm>
            <a:off x="283027" y="213406"/>
            <a:ext cx="11027229" cy="5621337"/>
          </a:xfrm>
        </p:spPr>
        <p:txBody>
          <a:bodyPr>
            <a:normAutofit fontScale="92500" lnSpcReduction="20000"/>
          </a:bodyPr>
          <a:lstStyle/>
          <a:p>
            <a:pPr algn="just">
              <a:buFont typeface="+mj-lt"/>
              <a:buAutoNum type="arabicPeriod"/>
            </a:pPr>
            <a:r>
              <a:rPr lang="en-US" sz="2400" b="0" i="0" dirty="0">
                <a:solidFill>
                  <a:srgbClr val="374151"/>
                </a:solidFill>
                <a:effectLst/>
                <a:latin typeface="Söhne"/>
              </a:rPr>
              <a:t>Select a base model that you want to use as a building block for the ensemble. For example, you could choose a Decision Tree classifier as your base model.</a:t>
            </a:r>
          </a:p>
          <a:p>
            <a:pPr algn="just">
              <a:buFont typeface="+mj-lt"/>
              <a:buAutoNum type="arabicPeriod"/>
            </a:pPr>
            <a:r>
              <a:rPr lang="en-US" sz="2400" b="0" i="0" dirty="0">
                <a:solidFill>
                  <a:srgbClr val="374151"/>
                </a:solidFill>
                <a:effectLst/>
                <a:latin typeface="Söhne"/>
              </a:rPr>
              <a:t>Define the hyperparameters that you want to tune for the base model. For example, you could tune the </a:t>
            </a:r>
            <a:r>
              <a:rPr lang="en-US" sz="2400" b="0" i="0" dirty="0" err="1">
                <a:solidFill>
                  <a:srgbClr val="374151"/>
                </a:solidFill>
                <a:effectLst/>
                <a:latin typeface="Söhne"/>
              </a:rPr>
              <a:t>max_depth</a:t>
            </a:r>
            <a:r>
              <a:rPr lang="en-US" sz="2400" b="0" i="0" dirty="0">
                <a:solidFill>
                  <a:srgbClr val="374151"/>
                </a:solidFill>
                <a:effectLst/>
                <a:latin typeface="Söhne"/>
              </a:rPr>
              <a:t>, </a:t>
            </a:r>
            <a:r>
              <a:rPr lang="en-US" sz="2400" b="0" i="0" dirty="0" err="1">
                <a:solidFill>
                  <a:srgbClr val="374151"/>
                </a:solidFill>
                <a:effectLst/>
                <a:latin typeface="Söhne"/>
              </a:rPr>
              <a:t>min_samples_split</a:t>
            </a:r>
            <a:r>
              <a:rPr lang="en-US" sz="2400" b="0" i="0" dirty="0">
                <a:solidFill>
                  <a:srgbClr val="374151"/>
                </a:solidFill>
                <a:effectLst/>
                <a:latin typeface="Söhne"/>
              </a:rPr>
              <a:t>, and </a:t>
            </a:r>
            <a:r>
              <a:rPr lang="en-US" sz="2400" b="0" i="0" dirty="0" err="1">
                <a:solidFill>
                  <a:srgbClr val="374151"/>
                </a:solidFill>
                <a:effectLst/>
                <a:latin typeface="Söhne"/>
              </a:rPr>
              <a:t>min_samples_leaf</a:t>
            </a:r>
            <a:r>
              <a:rPr lang="en-US" sz="2400" b="0" i="0" dirty="0">
                <a:solidFill>
                  <a:srgbClr val="374151"/>
                </a:solidFill>
                <a:effectLst/>
                <a:latin typeface="Söhne"/>
              </a:rPr>
              <a:t> hyperparameters.</a:t>
            </a:r>
          </a:p>
          <a:p>
            <a:pPr algn="just">
              <a:buFont typeface="+mj-lt"/>
              <a:buAutoNum type="arabicPeriod"/>
            </a:pPr>
            <a:r>
              <a:rPr lang="en-US" sz="2400" b="0" i="0" dirty="0">
                <a:solidFill>
                  <a:srgbClr val="374151"/>
                </a:solidFill>
                <a:effectLst/>
                <a:latin typeface="Söhne"/>
              </a:rPr>
              <a:t>Use GridSearchCV or </a:t>
            </a:r>
            <a:r>
              <a:rPr lang="en-US" sz="2400" b="0" i="0" dirty="0" err="1">
                <a:solidFill>
                  <a:srgbClr val="374151"/>
                </a:solidFill>
                <a:effectLst/>
                <a:latin typeface="Söhne"/>
              </a:rPr>
              <a:t>RandomizedSearchCV</a:t>
            </a:r>
            <a:r>
              <a:rPr lang="en-US" sz="2400" b="0" i="0" dirty="0">
                <a:solidFill>
                  <a:srgbClr val="374151"/>
                </a:solidFill>
                <a:effectLst/>
                <a:latin typeface="Söhne"/>
              </a:rPr>
              <a:t> to search over the hyperparameters for the base model, using cross-validation to evaluate the performance of each hyperparameter setting.</a:t>
            </a:r>
          </a:p>
          <a:p>
            <a:pPr algn="just">
              <a:buFont typeface="+mj-lt"/>
              <a:buAutoNum type="arabicPeriod"/>
            </a:pPr>
            <a:r>
              <a:rPr lang="en-US" sz="2400" b="0" i="0" dirty="0">
                <a:solidFill>
                  <a:srgbClr val="374151"/>
                </a:solidFill>
                <a:effectLst/>
                <a:latin typeface="Söhne"/>
              </a:rPr>
              <a:t>Once you have found the best hyperparameters for the base model, use them to train the base model on the full training data.</a:t>
            </a:r>
          </a:p>
          <a:p>
            <a:pPr algn="just">
              <a:buFont typeface="+mj-lt"/>
              <a:buAutoNum type="arabicPeriod"/>
            </a:pPr>
            <a:r>
              <a:rPr lang="en-US" sz="2400" b="0" i="0" dirty="0">
                <a:solidFill>
                  <a:srgbClr val="374151"/>
                </a:solidFill>
                <a:effectLst/>
                <a:latin typeface="Söhne"/>
              </a:rPr>
              <a:t>Use the trained base model to build the ensemble. For example, if you are using bagging, you could train multiple instances of the base model on random subsets of the training data, and then aggregate their predictions by taking the majority vote.</a:t>
            </a:r>
          </a:p>
          <a:p>
            <a:pPr algn="just">
              <a:buFont typeface="+mj-lt"/>
              <a:buAutoNum type="arabicPeriod"/>
            </a:pPr>
            <a:r>
              <a:rPr lang="en-US" sz="2400" b="0" i="0" dirty="0">
                <a:solidFill>
                  <a:srgbClr val="374151"/>
                </a:solidFill>
                <a:effectLst/>
                <a:latin typeface="Söhne"/>
              </a:rPr>
              <a:t>Use GridSearchCV or </a:t>
            </a:r>
            <a:r>
              <a:rPr lang="en-US" sz="2400" b="0" i="0" dirty="0" err="1">
                <a:solidFill>
                  <a:srgbClr val="374151"/>
                </a:solidFill>
                <a:effectLst/>
                <a:latin typeface="Söhne"/>
              </a:rPr>
              <a:t>RandomizedSearchCV</a:t>
            </a:r>
            <a:r>
              <a:rPr lang="en-US" sz="2400" b="0" i="0" dirty="0">
                <a:solidFill>
                  <a:srgbClr val="374151"/>
                </a:solidFill>
                <a:effectLst/>
                <a:latin typeface="Söhne"/>
              </a:rPr>
              <a:t> to search over the hyperparameters for the ensemble method, using cross-validation to evaluate the performance of each hyperparameter setting.</a:t>
            </a:r>
          </a:p>
          <a:p>
            <a:pPr algn="just">
              <a:buFont typeface="+mj-lt"/>
              <a:buAutoNum type="arabicPeriod"/>
            </a:pPr>
            <a:r>
              <a:rPr lang="en-US" sz="2400" b="0" i="0" dirty="0">
                <a:solidFill>
                  <a:srgbClr val="374151"/>
                </a:solidFill>
                <a:effectLst/>
                <a:latin typeface="Söhne"/>
              </a:rPr>
              <a:t>Once you have found the best hyperparameters for the ensemble method, use them to train the final ensemble on the full training data.</a:t>
            </a:r>
          </a:p>
          <a:p>
            <a:pPr algn="just">
              <a:buFont typeface="+mj-lt"/>
              <a:buAutoNum type="arabicPeriod"/>
            </a:pPr>
            <a:r>
              <a:rPr lang="en-US" sz="2400" b="0" i="0" dirty="0">
                <a:solidFill>
                  <a:srgbClr val="374151"/>
                </a:solidFill>
                <a:effectLst/>
                <a:latin typeface="Söhne"/>
              </a:rPr>
              <a:t>Evaluate the performance of the final ensemble on a holdout dataset to estimate its generalization performance.</a:t>
            </a:r>
          </a:p>
          <a:p>
            <a:pPr algn="just"/>
            <a:endParaRPr lang="en-IN" sz="2400" dirty="0"/>
          </a:p>
        </p:txBody>
      </p:sp>
    </p:spTree>
    <p:extLst>
      <p:ext uri="{BB962C8B-B14F-4D97-AF65-F5344CB8AC3E}">
        <p14:creationId xmlns:p14="http://schemas.microsoft.com/office/powerpoint/2010/main" val="1435010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E47BB-355B-EB08-27D2-FF99A78EF8BD}"/>
              </a:ext>
            </a:extLst>
          </p:cNvPr>
          <p:cNvSpPr txBox="1"/>
          <p:nvPr/>
        </p:nvSpPr>
        <p:spPr>
          <a:xfrm>
            <a:off x="402771" y="151179"/>
            <a:ext cx="11016343" cy="5693866"/>
          </a:xfrm>
          <a:prstGeom prst="rect">
            <a:avLst/>
          </a:prstGeom>
          <a:noFill/>
        </p:spPr>
        <p:txBody>
          <a:bodyPr wrap="square">
            <a:spAutoFit/>
          </a:bodyPr>
          <a:lstStyle/>
          <a:p>
            <a:pPr algn="just"/>
            <a:r>
              <a:rPr lang="en-IN" sz="1400" dirty="0"/>
              <a:t>from </a:t>
            </a:r>
            <a:r>
              <a:rPr lang="en-IN" sz="1400" dirty="0" err="1"/>
              <a:t>sklearn.ensemble</a:t>
            </a:r>
            <a:r>
              <a:rPr lang="en-IN" sz="1400" dirty="0"/>
              <a:t> import </a:t>
            </a:r>
            <a:r>
              <a:rPr lang="en-IN" sz="1400" dirty="0" err="1"/>
              <a:t>RandomForestClassifier</a:t>
            </a:r>
            <a:endParaRPr lang="en-IN" sz="1400" dirty="0"/>
          </a:p>
          <a:p>
            <a:pPr algn="just"/>
            <a:r>
              <a:rPr lang="en-IN" sz="1400" dirty="0"/>
              <a:t>from </a:t>
            </a:r>
            <a:r>
              <a:rPr lang="en-IN" sz="1400" dirty="0" err="1"/>
              <a:t>sklearn.model_selection</a:t>
            </a:r>
            <a:r>
              <a:rPr lang="en-IN" sz="1400" dirty="0"/>
              <a:t> import GridSearchCV, </a:t>
            </a:r>
            <a:r>
              <a:rPr lang="en-IN" sz="1400" dirty="0" err="1"/>
              <a:t>cross_val_score</a:t>
            </a:r>
            <a:endParaRPr lang="en-IN" sz="1400" dirty="0"/>
          </a:p>
          <a:p>
            <a:pPr algn="just"/>
            <a:r>
              <a:rPr lang="en-IN" sz="1400" dirty="0"/>
              <a:t>from </a:t>
            </a:r>
            <a:r>
              <a:rPr lang="en-IN" sz="1400" dirty="0" err="1"/>
              <a:t>sklearn.datasets</a:t>
            </a:r>
            <a:r>
              <a:rPr lang="en-IN" sz="1400" dirty="0"/>
              <a:t> import </a:t>
            </a:r>
            <a:r>
              <a:rPr lang="en-IN" sz="1400" dirty="0" err="1"/>
              <a:t>make_classification</a:t>
            </a:r>
            <a:endParaRPr lang="en-IN" sz="1400" dirty="0"/>
          </a:p>
          <a:p>
            <a:pPr algn="just"/>
            <a:endParaRPr lang="en-IN" sz="1400" dirty="0"/>
          </a:p>
          <a:p>
            <a:pPr algn="just"/>
            <a:r>
              <a:rPr lang="en-IN" sz="1400" dirty="0"/>
              <a:t># Generate a toy dataset</a:t>
            </a:r>
          </a:p>
          <a:p>
            <a:pPr algn="just"/>
            <a:r>
              <a:rPr lang="en-IN" sz="1400" dirty="0"/>
              <a:t>X, y = </a:t>
            </a:r>
            <a:r>
              <a:rPr lang="en-IN" sz="1400" dirty="0" err="1"/>
              <a:t>make_classification</a:t>
            </a:r>
            <a:r>
              <a:rPr lang="en-IN" sz="1400" dirty="0"/>
              <a:t>(</a:t>
            </a:r>
            <a:r>
              <a:rPr lang="en-IN" sz="1400" dirty="0" err="1"/>
              <a:t>n_samples</a:t>
            </a:r>
            <a:r>
              <a:rPr lang="en-IN" sz="1400" dirty="0"/>
              <a:t>=1000, </a:t>
            </a:r>
            <a:r>
              <a:rPr lang="en-IN" sz="1400" dirty="0" err="1"/>
              <a:t>n_features</a:t>
            </a:r>
            <a:r>
              <a:rPr lang="en-IN" sz="1400" dirty="0"/>
              <a:t>=10, </a:t>
            </a:r>
            <a:r>
              <a:rPr lang="en-IN" sz="1400" dirty="0" err="1"/>
              <a:t>n_informative</a:t>
            </a:r>
            <a:r>
              <a:rPr lang="en-IN" sz="1400" dirty="0"/>
              <a:t>=5, </a:t>
            </a:r>
            <a:r>
              <a:rPr lang="en-IN" sz="1400" dirty="0" err="1"/>
              <a:t>random_state</a:t>
            </a:r>
            <a:r>
              <a:rPr lang="en-IN" sz="1400" dirty="0"/>
              <a:t>=42)</a:t>
            </a:r>
          </a:p>
          <a:p>
            <a:pPr algn="just"/>
            <a:endParaRPr lang="en-IN" sz="1400" dirty="0"/>
          </a:p>
          <a:p>
            <a:pPr algn="just"/>
            <a:r>
              <a:rPr lang="en-IN" sz="1400" dirty="0"/>
              <a:t># Define the hyperparameter grid to search over</a:t>
            </a:r>
          </a:p>
          <a:p>
            <a:pPr algn="just"/>
            <a:r>
              <a:rPr lang="en-IN" sz="1400" dirty="0" err="1"/>
              <a:t>param_grid</a:t>
            </a:r>
            <a:r>
              <a:rPr lang="en-IN" sz="1400" dirty="0"/>
              <a:t> = {</a:t>
            </a:r>
          </a:p>
          <a:p>
            <a:pPr algn="just"/>
            <a:r>
              <a:rPr lang="en-IN" sz="1400" dirty="0"/>
              <a:t>    '</a:t>
            </a:r>
            <a:r>
              <a:rPr lang="en-IN" sz="1400" dirty="0" err="1"/>
              <a:t>n_estimators</a:t>
            </a:r>
            <a:r>
              <a:rPr lang="en-IN" sz="1400" dirty="0"/>
              <a:t>': [100, 200, 300],</a:t>
            </a:r>
          </a:p>
          <a:p>
            <a:pPr algn="just"/>
            <a:r>
              <a:rPr lang="en-IN" sz="1400" dirty="0"/>
              <a:t>    '</a:t>
            </a:r>
            <a:r>
              <a:rPr lang="en-IN" sz="1400" dirty="0" err="1"/>
              <a:t>max_depth</a:t>
            </a:r>
            <a:r>
              <a:rPr lang="en-IN" sz="1400" dirty="0"/>
              <a:t>': [5, 10, None],</a:t>
            </a:r>
          </a:p>
          <a:p>
            <a:pPr algn="just"/>
            <a:r>
              <a:rPr lang="en-IN" sz="1400" dirty="0"/>
              <a:t>    '</a:t>
            </a:r>
            <a:r>
              <a:rPr lang="en-IN" sz="1400" dirty="0" err="1"/>
              <a:t>max_features</a:t>
            </a:r>
            <a:r>
              <a:rPr lang="en-IN" sz="1400" dirty="0"/>
              <a:t>': ['sqrt', 'log2', 0.5],</a:t>
            </a:r>
          </a:p>
          <a:p>
            <a:pPr algn="just"/>
            <a:r>
              <a:rPr lang="en-IN" sz="1400" dirty="0"/>
              <a:t>    '</a:t>
            </a:r>
            <a:r>
              <a:rPr lang="en-IN" sz="1400" dirty="0" err="1"/>
              <a:t>min_samples_split</a:t>
            </a:r>
            <a:r>
              <a:rPr lang="en-IN" sz="1400" dirty="0"/>
              <a:t>': [2, 5, 10],</a:t>
            </a:r>
          </a:p>
          <a:p>
            <a:pPr algn="just"/>
            <a:r>
              <a:rPr lang="en-IN" sz="1400" dirty="0"/>
              <a:t>    '</a:t>
            </a:r>
            <a:r>
              <a:rPr lang="en-IN" sz="1400" dirty="0" err="1"/>
              <a:t>min_samples_leaf</a:t>
            </a:r>
            <a:r>
              <a:rPr lang="en-IN" sz="1400" dirty="0"/>
              <a:t>': [1, 2, 4]</a:t>
            </a:r>
          </a:p>
          <a:p>
            <a:pPr algn="just"/>
            <a:r>
              <a:rPr lang="en-IN" sz="1400" dirty="0"/>
              <a:t>}</a:t>
            </a:r>
          </a:p>
          <a:p>
            <a:pPr algn="just"/>
            <a:endParaRPr lang="en-IN" sz="1400" dirty="0"/>
          </a:p>
          <a:p>
            <a:pPr algn="just"/>
            <a:r>
              <a:rPr lang="en-IN" sz="1400" dirty="0"/>
              <a:t># Create a random forest classifier</a:t>
            </a:r>
          </a:p>
          <a:p>
            <a:pPr algn="just"/>
            <a:r>
              <a:rPr lang="en-IN" sz="1400" dirty="0"/>
              <a:t>rf = </a:t>
            </a:r>
            <a:r>
              <a:rPr lang="en-IN" sz="1400" dirty="0" err="1"/>
              <a:t>RandomForestClassifier</a:t>
            </a:r>
            <a:r>
              <a:rPr lang="en-IN" sz="1400" dirty="0"/>
              <a:t>(</a:t>
            </a:r>
            <a:r>
              <a:rPr lang="en-IN" sz="1400" dirty="0" err="1"/>
              <a:t>random_state</a:t>
            </a:r>
            <a:r>
              <a:rPr lang="en-IN" sz="1400" dirty="0"/>
              <a:t>=</a:t>
            </a:r>
            <a:r>
              <a:rPr lang="en-IN" sz="1050" dirty="0"/>
              <a:t>42</a:t>
            </a:r>
            <a:r>
              <a:rPr lang="en-IN" sz="1400" dirty="0"/>
              <a:t>)</a:t>
            </a:r>
          </a:p>
          <a:p>
            <a:pPr algn="just"/>
            <a:endParaRPr lang="en-IN" sz="1400" dirty="0"/>
          </a:p>
          <a:p>
            <a:pPr algn="just"/>
            <a:r>
              <a:rPr lang="en-IN" sz="1400" dirty="0"/>
              <a:t># Perform grid search with 5-fold cross-validation</a:t>
            </a:r>
          </a:p>
          <a:p>
            <a:pPr algn="just"/>
            <a:r>
              <a:rPr lang="en-IN" sz="1400" dirty="0" err="1"/>
              <a:t>grid_search</a:t>
            </a:r>
            <a:r>
              <a:rPr lang="en-IN" sz="1400" dirty="0"/>
              <a:t> = GridSearchCV(estimator=rf, </a:t>
            </a:r>
            <a:r>
              <a:rPr lang="en-IN" sz="1400" dirty="0" err="1"/>
              <a:t>param_grid</a:t>
            </a:r>
            <a:r>
              <a:rPr lang="en-IN" sz="1400" dirty="0"/>
              <a:t>=</a:t>
            </a:r>
            <a:r>
              <a:rPr lang="en-IN" sz="1400" dirty="0" err="1"/>
              <a:t>param_grid</a:t>
            </a:r>
            <a:r>
              <a:rPr lang="en-IN" sz="1400" dirty="0"/>
              <a:t>, cv=5, scoring='accuracy')</a:t>
            </a:r>
          </a:p>
          <a:p>
            <a:pPr algn="just"/>
            <a:r>
              <a:rPr lang="en-IN" sz="1400" dirty="0" err="1"/>
              <a:t>grid_search.fit</a:t>
            </a:r>
            <a:r>
              <a:rPr lang="en-IN" sz="1400" dirty="0"/>
              <a:t>(X, y)</a:t>
            </a:r>
          </a:p>
          <a:p>
            <a:pPr algn="just"/>
            <a:endParaRPr lang="en-IN" sz="1400" dirty="0"/>
          </a:p>
          <a:p>
            <a:pPr algn="just"/>
            <a:r>
              <a:rPr lang="en-IN" sz="1400" dirty="0"/>
              <a:t># Print the best hyperparameters and corresponding score</a:t>
            </a:r>
          </a:p>
          <a:p>
            <a:pPr algn="just"/>
            <a:r>
              <a:rPr lang="en-IN" sz="1400" dirty="0"/>
              <a:t>print(</a:t>
            </a:r>
            <a:r>
              <a:rPr lang="en-IN" sz="1400" dirty="0" err="1"/>
              <a:t>f"Best</a:t>
            </a:r>
            <a:r>
              <a:rPr lang="en-IN" sz="1400" dirty="0"/>
              <a:t> hyperparameters: {</a:t>
            </a:r>
            <a:r>
              <a:rPr lang="en-IN" sz="1400" dirty="0" err="1"/>
              <a:t>grid_search.best_params</a:t>
            </a:r>
            <a:r>
              <a:rPr lang="en-IN" sz="1400" dirty="0"/>
              <a:t>_}")</a:t>
            </a:r>
          </a:p>
          <a:p>
            <a:pPr algn="just"/>
            <a:r>
              <a:rPr lang="en-IN" sz="1400" dirty="0"/>
              <a:t>print(</a:t>
            </a:r>
            <a:r>
              <a:rPr lang="en-IN" sz="1400" dirty="0" err="1"/>
              <a:t>f"Best</a:t>
            </a:r>
            <a:r>
              <a:rPr lang="en-IN" sz="1400" dirty="0"/>
              <a:t> score: {</a:t>
            </a:r>
            <a:r>
              <a:rPr lang="en-IN" sz="1400" dirty="0" err="1"/>
              <a:t>grid_search.best_score</a:t>
            </a:r>
            <a:r>
              <a:rPr lang="en-IN" sz="1400" dirty="0"/>
              <a:t>_}")</a:t>
            </a:r>
          </a:p>
        </p:txBody>
      </p:sp>
    </p:spTree>
    <p:extLst>
      <p:ext uri="{BB962C8B-B14F-4D97-AF65-F5344CB8AC3E}">
        <p14:creationId xmlns:p14="http://schemas.microsoft.com/office/powerpoint/2010/main" val="35090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FCE2-6369-7149-5186-CF5B3E8F3562}"/>
              </a:ext>
            </a:extLst>
          </p:cNvPr>
          <p:cNvSpPr>
            <a:spLocks noGrp="1"/>
          </p:cNvSpPr>
          <p:nvPr>
            <p:ph type="title"/>
          </p:nvPr>
        </p:nvSpPr>
        <p:spPr/>
        <p:txBody>
          <a:bodyPr/>
          <a:lstStyle/>
          <a:p>
            <a:pPr algn="ctr"/>
            <a:r>
              <a:rPr lang="en-IN" dirty="0"/>
              <a:t>Chapter 2: Shallow Algorithms</a:t>
            </a:r>
          </a:p>
        </p:txBody>
      </p:sp>
    </p:spTree>
    <p:extLst>
      <p:ext uri="{BB962C8B-B14F-4D97-AF65-F5344CB8AC3E}">
        <p14:creationId xmlns:p14="http://schemas.microsoft.com/office/powerpoint/2010/main" val="391269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1CC649-F567-2769-F51F-E890D8C49823}"/>
              </a:ext>
            </a:extLst>
          </p:cNvPr>
          <p:cNvSpPr>
            <a:spLocks noGrp="1"/>
          </p:cNvSpPr>
          <p:nvPr>
            <p:ph type="title"/>
          </p:nvPr>
        </p:nvSpPr>
        <p:spPr/>
        <p:txBody>
          <a:bodyPr/>
          <a:lstStyle/>
          <a:p>
            <a:r>
              <a:rPr lang="en-IN" dirty="0"/>
              <a:t>Contents</a:t>
            </a:r>
          </a:p>
        </p:txBody>
      </p:sp>
      <p:sp>
        <p:nvSpPr>
          <p:cNvPr id="7" name="Content Placeholder 6">
            <a:extLst>
              <a:ext uri="{FF2B5EF4-FFF2-40B4-BE49-F238E27FC236}">
                <a16:creationId xmlns:a16="http://schemas.microsoft.com/office/drawing/2014/main" id="{300ADC08-272E-A91A-9038-82CF62B317AA}"/>
              </a:ext>
            </a:extLst>
          </p:cNvPr>
          <p:cNvSpPr>
            <a:spLocks noGrp="1"/>
          </p:cNvSpPr>
          <p:nvPr>
            <p:ph idx="1"/>
          </p:nvPr>
        </p:nvSpPr>
        <p:spPr/>
        <p:txBody>
          <a:bodyPr/>
          <a:lstStyle/>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Logistic regression</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Estimating Probabilities</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Training and cost function</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Decision boundaries</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SoftMax regression</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Non-linear SVM classification: </a:t>
            </a:r>
            <a:r>
              <a:rPr lang="en-US" dirty="0">
                <a:effectLst/>
                <a:latin typeface="Times New Roman" panose="02020603050405020304" pitchFamily="18" charset="0"/>
                <a:ea typeface="Times New Roman" panose="02020603050405020304" pitchFamily="18" charset="0"/>
              </a:rPr>
              <a:t>Polynomial kernel</a:t>
            </a:r>
            <a:endParaRPr lang="en-US"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ea typeface="Times New Roman" panose="02020603050405020304" pitchFamily="18" charset="0"/>
              </a:rPr>
              <a:t> A</a:t>
            </a:r>
            <a:r>
              <a:rPr lang="en-US" sz="1800" dirty="0">
                <a:effectLst/>
                <a:latin typeface="Times New Roman" panose="02020603050405020304" pitchFamily="18" charset="0"/>
                <a:ea typeface="Times New Roman" panose="02020603050405020304" pitchFamily="18" charset="0"/>
              </a:rPr>
              <a:t>dding similarity feature</a:t>
            </a:r>
          </a:p>
          <a:p>
            <a:pPr>
              <a:buFont typeface="Wingdings" panose="05000000000000000000" pitchFamily="2" charset="2"/>
              <a:buChar char="§"/>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RBF Kernel</a:t>
            </a:r>
            <a:endParaRPr lang="en-IN"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SVM Regression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52813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F900-B3ED-01C6-C544-6B73A04CDD18}"/>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F240A24A-BB41-E0BA-C1AF-4DDCA6284DF0}"/>
              </a:ext>
            </a:extLst>
          </p:cNvPr>
          <p:cNvSpPr>
            <a:spLocks noGrp="1"/>
          </p:cNvSpPr>
          <p:nvPr>
            <p:ph idx="1"/>
          </p:nvPr>
        </p:nvSpPr>
        <p:spPr/>
        <p:txBody>
          <a:bodyPr/>
          <a:lstStyle/>
          <a:p>
            <a:pPr algn="just">
              <a:buFont typeface="Wingdings" panose="05000000000000000000" pitchFamily="2" charset="2"/>
              <a:buChar char="§"/>
            </a:pPr>
            <a:r>
              <a:rPr lang="en-US" dirty="0"/>
              <a:t> Logistic Regression (also called Logit Regression) is commonly used to estimate the probability that an instance belongs to a particular class (e.g., what is the probability that this email is spam?). If the estimated probability is greater than 50%, then the model predicts that the instance belongs to that class (called the positive class, labeled “1”), or else it predicts that it does not (i.e., it belongs to the negative class, labeled “0”). This makes it a binary classifier.</a:t>
            </a:r>
          </a:p>
          <a:p>
            <a:pPr marL="0" indent="0" algn="just">
              <a:buNone/>
            </a:pPr>
            <a:r>
              <a:rPr lang="en-US" b="1" dirty="0"/>
              <a:t>Estimating Probabilities:</a:t>
            </a:r>
          </a:p>
          <a:p>
            <a:pPr marL="0" indent="0" algn="just">
              <a:buNone/>
            </a:pPr>
            <a:r>
              <a:rPr lang="en-US" dirty="0"/>
              <a:t>A Logistic Regression model computes a weighted sum of the input features (plus a bias term), but instead of outputting the result directly like the Linear Regression model does, it outputs the logistic of this result</a:t>
            </a:r>
          </a:p>
          <a:p>
            <a:pPr marL="0" indent="0" algn="just">
              <a:buNone/>
            </a:pPr>
            <a:endParaRPr lang="en-IN" b="1" dirty="0"/>
          </a:p>
        </p:txBody>
      </p:sp>
      <p:pic>
        <p:nvPicPr>
          <p:cNvPr id="5" name="Picture 4">
            <a:extLst>
              <a:ext uri="{FF2B5EF4-FFF2-40B4-BE49-F238E27FC236}">
                <a16:creationId xmlns:a16="http://schemas.microsoft.com/office/drawing/2014/main" id="{E7FBD829-72C9-979D-9A69-22A5FFAB2F87}"/>
              </a:ext>
            </a:extLst>
          </p:cNvPr>
          <p:cNvPicPr>
            <a:picLocks noChangeAspect="1"/>
          </p:cNvPicPr>
          <p:nvPr/>
        </p:nvPicPr>
        <p:blipFill>
          <a:blip r:embed="rId2"/>
          <a:stretch>
            <a:fillRect/>
          </a:stretch>
        </p:blipFill>
        <p:spPr>
          <a:xfrm>
            <a:off x="2605276" y="5088606"/>
            <a:ext cx="3490723" cy="1008097"/>
          </a:xfrm>
          <a:prstGeom prst="rect">
            <a:avLst/>
          </a:prstGeom>
        </p:spPr>
      </p:pic>
      <p:sp>
        <p:nvSpPr>
          <p:cNvPr id="6" name="TextBox 5">
            <a:extLst>
              <a:ext uri="{FF2B5EF4-FFF2-40B4-BE49-F238E27FC236}">
                <a16:creationId xmlns:a16="http://schemas.microsoft.com/office/drawing/2014/main" id="{3363FE37-EE11-3C49-32E5-C974AF6A26A2}"/>
              </a:ext>
            </a:extLst>
          </p:cNvPr>
          <p:cNvSpPr txBox="1"/>
          <p:nvPr/>
        </p:nvSpPr>
        <p:spPr>
          <a:xfrm>
            <a:off x="6248399" y="5223322"/>
            <a:ext cx="4093029" cy="369332"/>
          </a:xfrm>
          <a:prstGeom prst="rect">
            <a:avLst/>
          </a:prstGeom>
          <a:noFill/>
        </p:spPr>
        <p:txBody>
          <a:bodyPr wrap="square" rtlCol="0">
            <a:spAutoFit/>
          </a:bodyPr>
          <a:lstStyle/>
          <a:p>
            <a:r>
              <a:rPr lang="en-IN" dirty="0">
                <a:sym typeface="Wingdings" panose="05000000000000000000" pitchFamily="2" charset="2"/>
              </a:rPr>
              <a:t> Equation for Logistic regression</a:t>
            </a:r>
            <a:endParaRPr lang="en-IN" dirty="0"/>
          </a:p>
        </p:txBody>
      </p:sp>
    </p:spTree>
    <p:extLst>
      <p:ext uri="{BB962C8B-B14F-4D97-AF65-F5344CB8AC3E}">
        <p14:creationId xmlns:p14="http://schemas.microsoft.com/office/powerpoint/2010/main" val="1804747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69D5-E7CC-72C9-D60F-97A7DD90A245}"/>
              </a:ext>
            </a:extLst>
          </p:cNvPr>
          <p:cNvSpPr>
            <a:spLocks noGrp="1"/>
          </p:cNvSpPr>
          <p:nvPr>
            <p:ph type="title"/>
          </p:nvPr>
        </p:nvSpPr>
        <p:spPr/>
        <p:txBody>
          <a:bodyPr/>
          <a:lstStyle/>
          <a:p>
            <a:r>
              <a:rPr lang="en-IN" dirty="0"/>
              <a:t>Logistic regression Function</a:t>
            </a:r>
          </a:p>
        </p:txBody>
      </p:sp>
      <p:pic>
        <p:nvPicPr>
          <p:cNvPr id="5" name="Content Placeholder 4">
            <a:extLst>
              <a:ext uri="{FF2B5EF4-FFF2-40B4-BE49-F238E27FC236}">
                <a16:creationId xmlns:a16="http://schemas.microsoft.com/office/drawing/2014/main" id="{00DF5BFA-2036-00EA-E8CB-38D8692E0757}"/>
              </a:ext>
            </a:extLst>
          </p:cNvPr>
          <p:cNvPicPr>
            <a:picLocks noGrp="1" noChangeAspect="1"/>
          </p:cNvPicPr>
          <p:nvPr>
            <p:ph idx="1"/>
          </p:nvPr>
        </p:nvPicPr>
        <p:blipFill>
          <a:blip r:embed="rId2"/>
          <a:stretch>
            <a:fillRect/>
          </a:stretch>
        </p:blipFill>
        <p:spPr>
          <a:xfrm>
            <a:off x="1502229" y="2157825"/>
            <a:ext cx="8871857" cy="3261376"/>
          </a:xfrm>
        </p:spPr>
      </p:pic>
    </p:spTree>
    <p:extLst>
      <p:ext uri="{BB962C8B-B14F-4D97-AF65-F5344CB8AC3E}">
        <p14:creationId xmlns:p14="http://schemas.microsoft.com/office/powerpoint/2010/main" val="3540207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6D77-0C9D-1F9E-3313-D7403724263D}"/>
              </a:ext>
            </a:extLst>
          </p:cNvPr>
          <p:cNvSpPr>
            <a:spLocks noGrp="1"/>
          </p:cNvSpPr>
          <p:nvPr>
            <p:ph type="title"/>
          </p:nvPr>
        </p:nvSpPr>
        <p:spPr/>
        <p:txBody>
          <a:bodyPr/>
          <a:lstStyle/>
          <a:p>
            <a:r>
              <a:rPr lang="en-IN" dirty="0"/>
              <a:t>Training and Cost Function</a:t>
            </a:r>
          </a:p>
        </p:txBody>
      </p:sp>
      <p:sp>
        <p:nvSpPr>
          <p:cNvPr id="3" name="Content Placeholder 2">
            <a:extLst>
              <a:ext uri="{FF2B5EF4-FFF2-40B4-BE49-F238E27FC236}">
                <a16:creationId xmlns:a16="http://schemas.microsoft.com/office/drawing/2014/main" id="{7DB3A3E0-C200-609F-8402-C3BA729ED135}"/>
              </a:ext>
            </a:extLst>
          </p:cNvPr>
          <p:cNvSpPr>
            <a:spLocks noGrp="1"/>
          </p:cNvSpPr>
          <p:nvPr>
            <p:ph idx="1"/>
          </p:nvPr>
        </p:nvSpPr>
        <p:spPr/>
        <p:txBody>
          <a:bodyPr/>
          <a:lstStyle/>
          <a:p>
            <a:pPr algn="just">
              <a:buFont typeface="Wingdings" panose="05000000000000000000" pitchFamily="2" charset="2"/>
              <a:buChar char="§"/>
            </a:pPr>
            <a:r>
              <a:rPr lang="en-US" b="0" i="0" dirty="0">
                <a:solidFill>
                  <a:srgbClr val="1F1F1F"/>
                </a:solidFill>
                <a:effectLst/>
                <a:latin typeface="Google Sans"/>
              </a:rPr>
              <a:t>The training process for logistic regression involves finding the values of the model parameters that minimize the cost function. The cost function is a measure of how well the model fits the training data.</a:t>
            </a:r>
          </a:p>
          <a:p>
            <a:pPr algn="just">
              <a:buFont typeface="Wingdings" panose="05000000000000000000" pitchFamily="2" charset="2"/>
              <a:buChar char="§"/>
            </a:pPr>
            <a:r>
              <a:rPr lang="en-US" b="0" i="0" dirty="0">
                <a:solidFill>
                  <a:srgbClr val="1F1F1F"/>
                </a:solidFill>
                <a:effectLst/>
                <a:latin typeface="Google Sans"/>
              </a:rPr>
              <a:t>The most common cost function for logistic regression is the binary cross-entropy. The binary cross-entropy is a measure of the difference between the predicted probabilities and the actual labels.</a:t>
            </a:r>
            <a:endParaRPr lang="en-US" dirty="0">
              <a:solidFill>
                <a:srgbClr val="1F1F1F"/>
              </a:solidFill>
              <a:latin typeface="Google Sans"/>
            </a:endParaRPr>
          </a:p>
          <a:p>
            <a:pPr algn="just">
              <a:buFont typeface="Wingdings" panose="05000000000000000000" pitchFamily="2" charset="2"/>
              <a:buChar char="§"/>
            </a:pPr>
            <a:r>
              <a:rPr lang="en-US" b="0" i="0" dirty="0">
                <a:solidFill>
                  <a:srgbClr val="1F1F1F"/>
                </a:solidFill>
                <a:effectLst/>
                <a:latin typeface="Google Sans"/>
              </a:rPr>
              <a:t>The goal of the training process is to find the values of the model parameters that minimize the cost function. This is done using an iterative algorithm, such as gradient descent.</a:t>
            </a:r>
          </a:p>
          <a:p>
            <a:pPr algn="just">
              <a:buFont typeface="Wingdings" panose="05000000000000000000" pitchFamily="2" charset="2"/>
              <a:buChar char="§"/>
            </a:pPr>
            <a:r>
              <a:rPr lang="en-US" b="0" i="0" dirty="0">
                <a:solidFill>
                  <a:srgbClr val="1F1F1F"/>
                </a:solidFill>
                <a:effectLst/>
                <a:latin typeface="Google Sans"/>
              </a:rPr>
              <a:t>Once the model is trained, it can be used to predict the probability of an event occurring for new data.</a:t>
            </a: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2182120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F6BD5-EA64-F237-10D8-0EC6AC5AF013}"/>
              </a:ext>
            </a:extLst>
          </p:cNvPr>
          <p:cNvSpPr>
            <a:spLocks noGrp="1"/>
          </p:cNvSpPr>
          <p:nvPr>
            <p:ph idx="4294967295"/>
          </p:nvPr>
        </p:nvSpPr>
        <p:spPr>
          <a:xfrm>
            <a:off x="533399" y="278720"/>
            <a:ext cx="11125201" cy="5860823"/>
          </a:xfrm>
        </p:spPr>
        <p:txBody>
          <a:bodyPr/>
          <a:lstStyle/>
          <a:p>
            <a:pPr algn="just"/>
            <a:r>
              <a:rPr lang="en-US" b="0" i="0" dirty="0">
                <a:solidFill>
                  <a:srgbClr val="374151"/>
                </a:solidFill>
                <a:effectLst/>
                <a:latin typeface="Söhne"/>
              </a:rPr>
              <a:t>The training process in logistic regression involves two main components: the hypothesis function and the cost function.</a:t>
            </a:r>
          </a:p>
          <a:p>
            <a:pPr marL="0" indent="0" algn="just">
              <a:buNone/>
            </a:pPr>
            <a:r>
              <a:rPr lang="en-US" dirty="0">
                <a:solidFill>
                  <a:srgbClr val="374151"/>
                </a:solidFill>
                <a:latin typeface="Söhne"/>
              </a:rPr>
              <a:t>1. </a:t>
            </a:r>
            <a:r>
              <a:rPr lang="en-US" b="1" i="0" dirty="0">
                <a:solidFill>
                  <a:srgbClr val="374151"/>
                </a:solidFill>
                <a:effectLst/>
                <a:latin typeface="Söhne"/>
              </a:rPr>
              <a:t>Hypothesis Function: </a:t>
            </a:r>
            <a:r>
              <a:rPr lang="en-US" b="0" i="0" dirty="0">
                <a:solidFill>
                  <a:srgbClr val="374151"/>
                </a:solidFill>
                <a:effectLst/>
                <a:latin typeface="Söhne"/>
              </a:rPr>
              <a:t>The hypothesis function in logistic regression models the probability of the positive class (e.g., class 1) given the input features. It uses a logistic (or sigmoid) function to squash the output between 0 and 1, representing a probability value. The hypothesis function is defined as:</a:t>
            </a:r>
          </a:p>
          <a:p>
            <a:pPr marL="0" indent="0" algn="just">
              <a:buNone/>
            </a:pPr>
            <a:r>
              <a:rPr lang="en-US" b="0" i="0" dirty="0">
                <a:solidFill>
                  <a:srgbClr val="374151"/>
                </a:solidFill>
                <a:effectLst/>
                <a:latin typeface="Söhne"/>
              </a:rPr>
              <a:t>     	</a:t>
            </a:r>
            <a:r>
              <a:rPr lang="en-US" b="0" i="0" dirty="0" err="1">
                <a:solidFill>
                  <a:srgbClr val="374151"/>
                </a:solidFill>
                <a:effectLst/>
                <a:latin typeface="Söhne"/>
              </a:rPr>
              <a:t>hθ</a:t>
            </a:r>
            <a:r>
              <a:rPr lang="en-US" b="0" i="0" dirty="0">
                <a:solidFill>
                  <a:srgbClr val="374151"/>
                </a:solidFill>
                <a:effectLst/>
                <a:latin typeface="Söhne"/>
              </a:rPr>
              <a:t>(x) = 1 / (1 + e^(-</a:t>
            </a:r>
            <a:r>
              <a:rPr lang="en-US" b="0" i="0" dirty="0" err="1">
                <a:solidFill>
                  <a:srgbClr val="374151"/>
                </a:solidFill>
                <a:effectLst/>
                <a:latin typeface="Söhne"/>
              </a:rPr>
              <a:t>θ^T</a:t>
            </a:r>
            <a:r>
              <a:rPr lang="en-US" b="0" i="0" dirty="0">
                <a:solidFill>
                  <a:srgbClr val="374151"/>
                </a:solidFill>
                <a:effectLst/>
                <a:latin typeface="Söhne"/>
              </a:rPr>
              <a:t>*x))</a:t>
            </a:r>
          </a:p>
          <a:p>
            <a:pPr marL="0" indent="0" algn="just">
              <a:buNone/>
            </a:pPr>
            <a:r>
              <a:rPr lang="en-US" b="0" i="0" dirty="0">
                <a:solidFill>
                  <a:srgbClr val="374151"/>
                </a:solidFill>
                <a:effectLst/>
                <a:latin typeface="Söhne"/>
              </a:rPr>
              <a:t>Here, </a:t>
            </a:r>
            <a:r>
              <a:rPr lang="en-US" b="0" i="0" dirty="0" err="1">
                <a:solidFill>
                  <a:srgbClr val="374151"/>
                </a:solidFill>
                <a:effectLst/>
                <a:latin typeface="Söhne"/>
              </a:rPr>
              <a:t>hθ</a:t>
            </a:r>
            <a:r>
              <a:rPr lang="en-US" b="0" i="0" dirty="0">
                <a:solidFill>
                  <a:srgbClr val="374151"/>
                </a:solidFill>
                <a:effectLst/>
                <a:latin typeface="Söhne"/>
              </a:rPr>
              <a:t>(x) is the predicted probability of the positive class, θ is a vector of model parameters (also known as weights or coefficients), and x is the vector of input features.</a:t>
            </a:r>
          </a:p>
          <a:p>
            <a:pPr marL="0" indent="0" algn="just">
              <a:buNone/>
            </a:pPr>
            <a:r>
              <a:rPr lang="en-US" b="0" i="0" dirty="0">
                <a:solidFill>
                  <a:srgbClr val="374151"/>
                </a:solidFill>
                <a:effectLst/>
                <a:latin typeface="Söhne"/>
              </a:rPr>
              <a:t>2. </a:t>
            </a:r>
            <a:r>
              <a:rPr lang="en-US" b="1" i="0" dirty="0">
                <a:solidFill>
                  <a:srgbClr val="374151"/>
                </a:solidFill>
                <a:effectLst/>
                <a:latin typeface="Söhne"/>
              </a:rPr>
              <a:t>Cost Function: </a:t>
            </a:r>
            <a:r>
              <a:rPr lang="en-US" b="0" i="0" dirty="0">
                <a:solidFill>
                  <a:srgbClr val="374151"/>
                </a:solidFill>
                <a:effectLst/>
                <a:latin typeface="Söhne"/>
              </a:rPr>
              <a:t>The cost function measures the error or discrepancy between the predicted probabilities and the actual binary labels in the training data. In logistic regression, the most commonly used cost function is the logistic loss (or binary cross-entropy) function. The cost function penalizes the model for incorrect predictions and encourages it to adjust the parameters in a way that minimizes the overall loss.</a:t>
            </a:r>
          </a:p>
          <a:p>
            <a:pPr marL="0" indent="0" algn="just">
              <a:buNone/>
            </a:pPr>
            <a:r>
              <a:rPr lang="en-US" b="0" i="0" dirty="0">
                <a:solidFill>
                  <a:srgbClr val="374151"/>
                </a:solidFill>
                <a:effectLst/>
                <a:latin typeface="Söhne"/>
              </a:rPr>
              <a:t>For a single training example (x, y), where y is the binary label, the logistic loss function is defined as:</a:t>
            </a:r>
            <a:endParaRPr lang="en-US" dirty="0">
              <a:solidFill>
                <a:srgbClr val="374151"/>
              </a:solidFill>
              <a:latin typeface="Söhne"/>
            </a:endParaRPr>
          </a:p>
          <a:p>
            <a:pPr marL="0" indent="0" algn="just">
              <a:buNone/>
            </a:pPr>
            <a:r>
              <a:rPr lang="es-ES" dirty="0">
                <a:solidFill>
                  <a:srgbClr val="374151"/>
                </a:solidFill>
                <a:latin typeface="Söhne"/>
              </a:rPr>
              <a:t>	C</a:t>
            </a:r>
            <a:r>
              <a:rPr lang="es-ES" b="0" i="0" dirty="0">
                <a:solidFill>
                  <a:srgbClr val="374151"/>
                </a:solidFill>
                <a:effectLst/>
                <a:latin typeface="Söhne"/>
              </a:rPr>
              <a:t>(θ) = -y*log(</a:t>
            </a:r>
            <a:r>
              <a:rPr lang="es-ES" b="0" i="0" dirty="0" err="1">
                <a:solidFill>
                  <a:srgbClr val="374151"/>
                </a:solidFill>
                <a:effectLst/>
                <a:latin typeface="Söhne"/>
              </a:rPr>
              <a:t>hθ</a:t>
            </a:r>
            <a:r>
              <a:rPr lang="es-ES" b="0" i="0" dirty="0">
                <a:solidFill>
                  <a:srgbClr val="374151"/>
                </a:solidFill>
                <a:effectLst/>
                <a:latin typeface="Söhne"/>
              </a:rPr>
              <a:t>(x)) - (1-y)*log(1-hθ(x))</a:t>
            </a:r>
          </a:p>
          <a:p>
            <a:pPr marL="0" indent="0" algn="just">
              <a:buNone/>
            </a:pPr>
            <a:endParaRPr lang="en-US" b="0" i="0" dirty="0">
              <a:solidFill>
                <a:srgbClr val="374151"/>
              </a:solidFill>
              <a:effectLst/>
              <a:latin typeface="Söhne"/>
            </a:endParaRPr>
          </a:p>
          <a:p>
            <a:pPr marL="0" indent="0" algn="just">
              <a:buNone/>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136938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AB22-EDB3-FD49-8DC2-028EF47539FD}"/>
              </a:ext>
            </a:extLst>
          </p:cNvPr>
          <p:cNvSpPr>
            <a:spLocks noGrp="1"/>
          </p:cNvSpPr>
          <p:nvPr>
            <p:ph type="title"/>
          </p:nvPr>
        </p:nvSpPr>
        <p:spPr/>
        <p:txBody>
          <a:bodyPr/>
          <a:lstStyle/>
          <a:p>
            <a:r>
              <a:rPr lang="en-IN" dirty="0"/>
              <a:t>Handling Missing values</a:t>
            </a:r>
          </a:p>
        </p:txBody>
      </p:sp>
      <p:sp>
        <p:nvSpPr>
          <p:cNvPr id="3" name="Content Placeholder 2">
            <a:extLst>
              <a:ext uri="{FF2B5EF4-FFF2-40B4-BE49-F238E27FC236}">
                <a16:creationId xmlns:a16="http://schemas.microsoft.com/office/drawing/2014/main" id="{0F74F6A3-E85D-2FB1-3171-E91F56612ECB}"/>
              </a:ext>
            </a:extLst>
          </p:cNvPr>
          <p:cNvSpPr>
            <a:spLocks noGrp="1"/>
          </p:cNvSpPr>
          <p:nvPr>
            <p:ph sz="half" idx="1"/>
          </p:nvPr>
        </p:nvSpPr>
        <p:spPr/>
        <p:txBody>
          <a:bodyPr>
            <a:normAutofit/>
          </a:bodyPr>
          <a:lstStyle/>
          <a:p>
            <a:pPr algn="just"/>
            <a:r>
              <a:rPr lang="en-US" b="0" i="0" dirty="0">
                <a:solidFill>
                  <a:srgbClr val="374151"/>
                </a:solidFill>
                <a:effectLst/>
                <a:latin typeface="Söhne"/>
              </a:rPr>
              <a:t>Handling missing values in a dataset involves methods for filling in the missing data so that the data can be used for analysis. Some common methods for handling missing values are:</a:t>
            </a:r>
          </a:p>
          <a:p>
            <a:pPr algn="just"/>
            <a:r>
              <a:rPr lang="en-US" b="1" i="0" dirty="0">
                <a:solidFill>
                  <a:srgbClr val="FF0000"/>
                </a:solidFill>
                <a:effectLst/>
                <a:latin typeface="Söhne"/>
              </a:rPr>
              <a:t>Deletion: </a:t>
            </a:r>
            <a:r>
              <a:rPr lang="en-US" b="0" i="0" dirty="0">
                <a:solidFill>
                  <a:srgbClr val="374151"/>
                </a:solidFill>
                <a:effectLst/>
                <a:latin typeface="Söhne"/>
              </a:rPr>
              <a:t>This method involves removing all observations with missing values. This method is simple but may lead to a significant loss of data if many observations are missing. For example, if a data set has 1000 observations, but 100 of them have missing values, then deletion would result in only 900 observations being used for analysis.</a:t>
            </a:r>
          </a:p>
          <a:p>
            <a:pPr algn="just"/>
            <a:endParaRPr lang="en-US" b="0" i="0" dirty="0">
              <a:solidFill>
                <a:srgbClr val="374151"/>
              </a:solidFill>
              <a:effectLst/>
              <a:latin typeface="Söhne"/>
            </a:endParaRPr>
          </a:p>
          <a:p>
            <a:pPr algn="just"/>
            <a:endParaRPr lang="en-IN" dirty="0"/>
          </a:p>
        </p:txBody>
      </p:sp>
      <p:pic>
        <p:nvPicPr>
          <p:cNvPr id="7" name="Content Placeholder 6">
            <a:extLst>
              <a:ext uri="{FF2B5EF4-FFF2-40B4-BE49-F238E27FC236}">
                <a16:creationId xmlns:a16="http://schemas.microsoft.com/office/drawing/2014/main" id="{7DF569EA-F399-2BBA-A257-717C42F62D9A}"/>
              </a:ext>
            </a:extLst>
          </p:cNvPr>
          <p:cNvPicPr>
            <a:picLocks noGrp="1" noChangeAspect="1"/>
          </p:cNvPicPr>
          <p:nvPr>
            <p:ph sz="half" idx="2"/>
          </p:nvPr>
        </p:nvPicPr>
        <p:blipFill>
          <a:blip r:embed="rId2"/>
          <a:stretch>
            <a:fillRect/>
          </a:stretch>
        </p:blipFill>
        <p:spPr>
          <a:xfrm>
            <a:off x="6218238" y="2973327"/>
            <a:ext cx="4937125" cy="1768596"/>
          </a:xfrm>
          <a:prstGeom prst="rect">
            <a:avLst/>
          </a:prstGeom>
        </p:spPr>
      </p:pic>
    </p:spTree>
    <p:extLst>
      <p:ext uri="{BB962C8B-B14F-4D97-AF65-F5344CB8AC3E}">
        <p14:creationId xmlns:p14="http://schemas.microsoft.com/office/powerpoint/2010/main" val="367538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3A93-48EE-A82A-4F1B-FBFB62A20044}"/>
              </a:ext>
            </a:extLst>
          </p:cNvPr>
          <p:cNvSpPr>
            <a:spLocks noGrp="1"/>
          </p:cNvSpPr>
          <p:nvPr>
            <p:ph type="title"/>
          </p:nvPr>
        </p:nvSpPr>
        <p:spPr/>
        <p:txBody>
          <a:bodyPr/>
          <a:lstStyle/>
          <a:p>
            <a:r>
              <a:rPr lang="en-IN" dirty="0"/>
              <a:t>Decision boundaries in logistic regression</a:t>
            </a:r>
          </a:p>
        </p:txBody>
      </p:sp>
      <p:sp>
        <p:nvSpPr>
          <p:cNvPr id="3" name="Content Placeholder 2">
            <a:extLst>
              <a:ext uri="{FF2B5EF4-FFF2-40B4-BE49-F238E27FC236}">
                <a16:creationId xmlns:a16="http://schemas.microsoft.com/office/drawing/2014/main" id="{5F5DE7BC-C0C0-3437-3450-384105846871}"/>
              </a:ext>
            </a:extLst>
          </p:cNvPr>
          <p:cNvSpPr>
            <a:spLocks noGrp="1"/>
          </p:cNvSpPr>
          <p:nvPr>
            <p:ph idx="1"/>
          </p:nvPr>
        </p:nvSpPr>
        <p:spPr/>
        <p:txBody>
          <a:bodyPr/>
          <a:lstStyle/>
          <a:p>
            <a:pPr algn="just"/>
            <a:r>
              <a:rPr lang="en-US" b="0" i="0" dirty="0">
                <a:solidFill>
                  <a:srgbClr val="374151"/>
                </a:solidFill>
                <a:effectLst/>
                <a:latin typeface="Söhne"/>
              </a:rPr>
              <a:t>In logistic regression, decision boundaries are the lines or surfaces that separate different classes in the input feature space. The decision boundary represents the point where the logistic regression model classifies an example as belonging to one class or another.</a:t>
            </a:r>
          </a:p>
          <a:p>
            <a:pPr algn="just"/>
            <a:r>
              <a:rPr lang="en-US" b="0" i="0" dirty="0">
                <a:solidFill>
                  <a:srgbClr val="374151"/>
                </a:solidFill>
                <a:effectLst/>
                <a:latin typeface="Söhne"/>
              </a:rPr>
              <a:t>Since logistic regression is a binary classification algorithm, it typically divides the input feature space into two regions corresponding to the two classes. The decision boundary can take different forms depending on the complexity of the data and the model's parameters.</a:t>
            </a:r>
            <a:endParaRPr lang="en-US" dirty="0">
              <a:solidFill>
                <a:srgbClr val="374151"/>
              </a:solidFill>
              <a:latin typeface="Söhne"/>
            </a:endParaRPr>
          </a:p>
          <a:p>
            <a:pPr algn="just"/>
            <a:r>
              <a:rPr lang="en-US" dirty="0"/>
              <a:t>In some cases, it may be impossible to find a single straight line that separates the classes. In such cases, non-linear decision boundaries are used.</a:t>
            </a:r>
          </a:p>
          <a:p>
            <a:pPr algn="just"/>
            <a:r>
              <a:rPr lang="en-US" dirty="0"/>
              <a:t>The process of determining decision boundaries involves a mathematical technique called optimization, which involves finding the minimum or maximum value of a given function.</a:t>
            </a:r>
          </a:p>
          <a:p>
            <a:pPr algn="just"/>
            <a:endParaRPr lang="en-IN" dirty="0"/>
          </a:p>
        </p:txBody>
      </p:sp>
    </p:spTree>
    <p:extLst>
      <p:ext uri="{BB962C8B-B14F-4D97-AF65-F5344CB8AC3E}">
        <p14:creationId xmlns:p14="http://schemas.microsoft.com/office/powerpoint/2010/main" val="606683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named-chunk-4-1.png">
            <a:extLst>
              <a:ext uri="{FF2B5EF4-FFF2-40B4-BE49-F238E27FC236}">
                <a16:creationId xmlns:a16="http://schemas.microsoft.com/office/drawing/2014/main" id="{609167F7-5535-E393-499D-BA8944BBBD62}"/>
              </a:ext>
            </a:extLst>
          </p:cNvPr>
          <p:cNvPicPr>
            <a:picLocks noChangeAspect="1"/>
          </p:cNvPicPr>
          <p:nvPr/>
        </p:nvPicPr>
        <p:blipFill>
          <a:blip r:embed="rId2"/>
          <a:stretch>
            <a:fillRect/>
          </a:stretch>
        </p:blipFill>
        <p:spPr>
          <a:xfrm>
            <a:off x="2007325" y="335280"/>
            <a:ext cx="7315200" cy="5486400"/>
          </a:xfrm>
          <a:prstGeom prst="rect">
            <a:avLst/>
          </a:prstGeom>
        </p:spPr>
      </p:pic>
    </p:spTree>
    <p:extLst>
      <p:ext uri="{BB962C8B-B14F-4D97-AF65-F5344CB8AC3E}">
        <p14:creationId xmlns:p14="http://schemas.microsoft.com/office/powerpoint/2010/main" val="1197670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8FB5-9C7E-2668-7870-3C8D8FC78327}"/>
              </a:ext>
            </a:extLst>
          </p:cNvPr>
          <p:cNvSpPr>
            <a:spLocks noGrp="1"/>
          </p:cNvSpPr>
          <p:nvPr>
            <p:ph type="title"/>
          </p:nvPr>
        </p:nvSpPr>
        <p:spPr/>
        <p:txBody>
          <a:bodyPr/>
          <a:lstStyle/>
          <a:p>
            <a:pPr algn="ctr"/>
            <a:r>
              <a:rPr lang="en-IN" dirty="0" err="1"/>
              <a:t>Softmax</a:t>
            </a:r>
            <a:r>
              <a:rPr lang="en-IN" dirty="0"/>
              <a:t> Regression/Multinominal Logistic Regression</a:t>
            </a:r>
          </a:p>
        </p:txBody>
      </p:sp>
      <p:sp>
        <p:nvSpPr>
          <p:cNvPr id="3" name="Content Placeholder 2">
            <a:extLst>
              <a:ext uri="{FF2B5EF4-FFF2-40B4-BE49-F238E27FC236}">
                <a16:creationId xmlns:a16="http://schemas.microsoft.com/office/drawing/2014/main" id="{063636FD-D2A8-E107-E09F-C94E6D3B6961}"/>
              </a:ext>
            </a:extLst>
          </p:cNvPr>
          <p:cNvSpPr>
            <a:spLocks noGrp="1"/>
          </p:cNvSpPr>
          <p:nvPr>
            <p:ph idx="1"/>
          </p:nvPr>
        </p:nvSpPr>
        <p:spPr>
          <a:xfrm>
            <a:off x="1097280" y="1900162"/>
            <a:ext cx="10058400" cy="4023360"/>
          </a:xfrm>
        </p:spPr>
        <p:txBody>
          <a:bodyPr/>
          <a:lstStyle/>
          <a:p>
            <a:pPr algn="just"/>
            <a:r>
              <a:rPr lang="en-US" dirty="0"/>
              <a:t>The Logistic Regression model can be generalized to support multiple classes directly, without having to train and combine multiple binary classifiers. This is called </a:t>
            </a:r>
            <a:r>
              <a:rPr lang="en-US" dirty="0" err="1"/>
              <a:t>Softmax</a:t>
            </a:r>
            <a:r>
              <a:rPr lang="en-US" dirty="0"/>
              <a:t> Regression, or Multinomial Logistic Regression</a:t>
            </a:r>
          </a:p>
          <a:p>
            <a:pPr algn="just"/>
            <a:r>
              <a:rPr lang="en-US" b="0" i="0" dirty="0">
                <a:solidFill>
                  <a:srgbClr val="374151"/>
                </a:solidFill>
                <a:effectLst/>
                <a:latin typeface="Söhne"/>
              </a:rPr>
              <a:t>In </a:t>
            </a:r>
            <a:r>
              <a:rPr lang="en-US" b="0" i="0" dirty="0" err="1">
                <a:solidFill>
                  <a:srgbClr val="374151"/>
                </a:solidFill>
                <a:effectLst/>
                <a:latin typeface="Söhne"/>
              </a:rPr>
              <a:t>softmax</a:t>
            </a:r>
            <a:r>
              <a:rPr lang="en-US" b="0" i="0" dirty="0">
                <a:solidFill>
                  <a:srgbClr val="374151"/>
                </a:solidFill>
                <a:effectLst/>
                <a:latin typeface="Söhne"/>
              </a:rPr>
              <a:t> regression, we aim to assign an input example to one of K possible classes, where K is greater than 2. The output of the </a:t>
            </a:r>
            <a:r>
              <a:rPr lang="en-US" b="0" i="0" dirty="0" err="1">
                <a:solidFill>
                  <a:srgbClr val="374151"/>
                </a:solidFill>
                <a:effectLst/>
                <a:latin typeface="Söhne"/>
              </a:rPr>
              <a:t>softmax</a:t>
            </a:r>
            <a:r>
              <a:rPr lang="en-US" b="0" i="0" dirty="0">
                <a:solidFill>
                  <a:srgbClr val="374151"/>
                </a:solidFill>
                <a:effectLst/>
                <a:latin typeface="Söhne"/>
              </a:rPr>
              <a:t> regression model is a probability distribution over the K classes, indicating the likelihood of the input example belonging to each class.</a:t>
            </a:r>
          </a:p>
          <a:p>
            <a:pPr algn="just"/>
            <a:r>
              <a:rPr lang="en-US" dirty="0"/>
              <a:t>The idea is quite simple: when given an instance x, the </a:t>
            </a:r>
            <a:r>
              <a:rPr lang="en-US" dirty="0" err="1"/>
              <a:t>Softmax</a:t>
            </a:r>
            <a:r>
              <a:rPr lang="en-US" dirty="0"/>
              <a:t> Regression model first computes a scores k(x) for each class k, then estimates the probability of each class by applying the </a:t>
            </a:r>
            <a:r>
              <a:rPr lang="en-US" dirty="0" err="1"/>
              <a:t>somax</a:t>
            </a:r>
            <a:r>
              <a:rPr lang="en-US" dirty="0"/>
              <a:t> function (also called the normalized exponential) to the scores</a:t>
            </a:r>
          </a:p>
          <a:p>
            <a:pPr algn="just"/>
            <a:endParaRPr lang="en-IN" dirty="0"/>
          </a:p>
        </p:txBody>
      </p:sp>
      <p:pic>
        <p:nvPicPr>
          <p:cNvPr id="5" name="Picture 4">
            <a:extLst>
              <a:ext uri="{FF2B5EF4-FFF2-40B4-BE49-F238E27FC236}">
                <a16:creationId xmlns:a16="http://schemas.microsoft.com/office/drawing/2014/main" id="{41585A34-4C7C-E7A7-6B84-552D5A049155}"/>
              </a:ext>
            </a:extLst>
          </p:cNvPr>
          <p:cNvPicPr>
            <a:picLocks noChangeAspect="1"/>
          </p:cNvPicPr>
          <p:nvPr/>
        </p:nvPicPr>
        <p:blipFill>
          <a:blip r:embed="rId2"/>
          <a:stretch>
            <a:fillRect/>
          </a:stretch>
        </p:blipFill>
        <p:spPr>
          <a:xfrm>
            <a:off x="1933506" y="5042794"/>
            <a:ext cx="4162494" cy="767551"/>
          </a:xfrm>
          <a:prstGeom prst="rect">
            <a:avLst/>
          </a:prstGeom>
        </p:spPr>
      </p:pic>
    </p:spTree>
    <p:extLst>
      <p:ext uri="{BB962C8B-B14F-4D97-AF65-F5344CB8AC3E}">
        <p14:creationId xmlns:p14="http://schemas.microsoft.com/office/powerpoint/2010/main" val="3131478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D0B1-4B70-41C6-09E3-2CF708CA9D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597499-FA0B-B0BF-7590-1F3492FB3F81}"/>
              </a:ext>
            </a:extLst>
          </p:cNvPr>
          <p:cNvSpPr>
            <a:spLocks noGrp="1"/>
          </p:cNvSpPr>
          <p:nvPr>
            <p:ph idx="1"/>
          </p:nvPr>
        </p:nvSpPr>
        <p:spPr/>
        <p:txBody>
          <a:bodyPr/>
          <a:lstStyle/>
          <a:p>
            <a:pPr algn="just"/>
            <a:r>
              <a:rPr lang="en-US" dirty="0"/>
              <a:t>Once you have computed the score of every class for the instance x, you can estimate the probability pk that the instance belongs to class k by running the scores through the </a:t>
            </a:r>
            <a:r>
              <a:rPr lang="en-US" dirty="0" err="1"/>
              <a:t>softmax</a:t>
            </a:r>
            <a:r>
              <a:rPr lang="en-US" dirty="0"/>
              <a:t> function.</a:t>
            </a:r>
          </a:p>
          <a:p>
            <a:pPr algn="just"/>
            <a:r>
              <a:rPr lang="en-US" dirty="0"/>
              <a:t>It computes the exponential of every score, then normalizes them (dividing by the sum of all the exponentials). The scores are generally called logits or log-odds (although they are actually unnormalized </a:t>
            </a:r>
            <a:r>
              <a:rPr lang="en-US" dirty="0" err="1"/>
              <a:t>logodds</a:t>
            </a:r>
            <a:r>
              <a:rPr lang="en-US" dirty="0"/>
              <a:t>).</a:t>
            </a:r>
          </a:p>
          <a:p>
            <a:pPr algn="just"/>
            <a:endParaRPr lang="en-IN" dirty="0"/>
          </a:p>
        </p:txBody>
      </p:sp>
      <p:pic>
        <p:nvPicPr>
          <p:cNvPr id="5" name="Picture 4">
            <a:extLst>
              <a:ext uri="{FF2B5EF4-FFF2-40B4-BE49-F238E27FC236}">
                <a16:creationId xmlns:a16="http://schemas.microsoft.com/office/drawing/2014/main" id="{430A4306-BF0A-E1C1-BC5E-45EC0C5E8D60}"/>
              </a:ext>
            </a:extLst>
          </p:cNvPr>
          <p:cNvPicPr>
            <a:picLocks noChangeAspect="1"/>
          </p:cNvPicPr>
          <p:nvPr/>
        </p:nvPicPr>
        <p:blipFill>
          <a:blip r:embed="rId2"/>
          <a:stretch>
            <a:fillRect/>
          </a:stretch>
        </p:blipFill>
        <p:spPr>
          <a:xfrm>
            <a:off x="1036320" y="3723777"/>
            <a:ext cx="7193280" cy="2566352"/>
          </a:xfrm>
          <a:prstGeom prst="rect">
            <a:avLst/>
          </a:prstGeom>
        </p:spPr>
      </p:pic>
    </p:spTree>
    <p:extLst>
      <p:ext uri="{BB962C8B-B14F-4D97-AF65-F5344CB8AC3E}">
        <p14:creationId xmlns:p14="http://schemas.microsoft.com/office/powerpoint/2010/main" val="1685406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F287-A5BE-BF3D-5334-DDAD334665B6}"/>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DA979CB5-FA46-CCB1-0924-2382E9E5DD9E}"/>
              </a:ext>
            </a:extLst>
          </p:cNvPr>
          <p:cNvSpPr>
            <a:spLocks noGrp="1"/>
          </p:cNvSpPr>
          <p:nvPr>
            <p:ph idx="1"/>
          </p:nvPr>
        </p:nvSpPr>
        <p:spPr/>
        <p:txBody>
          <a:bodyPr/>
          <a:lstStyle/>
          <a:p>
            <a:pPr algn="just"/>
            <a:r>
              <a:rPr lang="en-US" dirty="0"/>
              <a:t>A Support Vector Machine (SVM) is a very powerful and versatile Machine Learning model, capable of performing linear or nonlinear classification, regression, and even outlier detection.</a:t>
            </a:r>
          </a:p>
          <a:p>
            <a:pPr algn="just"/>
            <a:r>
              <a:rPr lang="en-US" dirty="0"/>
              <a:t>SVMs are particularly well suited for classification of complex but small- or medium-sized datasets. </a:t>
            </a:r>
          </a:p>
          <a:p>
            <a:pPr algn="just"/>
            <a:r>
              <a:rPr lang="en-US" dirty="0"/>
              <a:t>Although linear SVM classifiers are efficient and work surprisingly well in many cases, many datasets are not even close to being linearly separable.</a:t>
            </a:r>
          </a:p>
          <a:p>
            <a:pPr algn="just"/>
            <a:r>
              <a:rPr lang="en-US" dirty="0"/>
              <a:t>One approach to handling nonlinear datasets is to add more features, such as polynomial features; In some cases this can result in a linearly separable dataset. Consider the left plot in Figure 5-5: it represents a simple dataset with just one feature x1 . This dataset is not linearly separable, as you can see. But if you add a second feature x2 = (x1 ) 2 , the resulting 2D dataset is perfectly linearly separable</a:t>
            </a:r>
            <a:endParaRPr lang="en-IN" dirty="0"/>
          </a:p>
        </p:txBody>
      </p:sp>
    </p:spTree>
    <p:extLst>
      <p:ext uri="{BB962C8B-B14F-4D97-AF65-F5344CB8AC3E}">
        <p14:creationId xmlns:p14="http://schemas.microsoft.com/office/powerpoint/2010/main" val="2820129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6F43-E058-2D56-8346-74C2BD899CDC}"/>
              </a:ext>
            </a:extLst>
          </p:cNvPr>
          <p:cNvSpPr>
            <a:spLocks noGrp="1"/>
          </p:cNvSpPr>
          <p:nvPr>
            <p:ph type="title"/>
          </p:nvPr>
        </p:nvSpPr>
        <p:spPr/>
        <p:txBody>
          <a:bodyPr/>
          <a:lstStyle/>
          <a:p>
            <a:r>
              <a:rPr lang="en-IN" dirty="0"/>
              <a:t>Adding polynomial feature</a:t>
            </a:r>
          </a:p>
        </p:txBody>
      </p:sp>
      <p:sp>
        <p:nvSpPr>
          <p:cNvPr id="3" name="Content Placeholder 2">
            <a:extLst>
              <a:ext uri="{FF2B5EF4-FFF2-40B4-BE49-F238E27FC236}">
                <a16:creationId xmlns:a16="http://schemas.microsoft.com/office/drawing/2014/main" id="{4686CA92-A07A-D6B5-1C67-2AD27A322C9D}"/>
              </a:ext>
            </a:extLst>
          </p:cNvPr>
          <p:cNvSpPr>
            <a:spLocks noGrp="1"/>
          </p:cNvSpPr>
          <p:nvPr>
            <p:ph idx="1"/>
          </p:nvPr>
        </p:nvSpPr>
        <p:spPr/>
        <p:txBody>
          <a:bodyPr/>
          <a:lstStyle/>
          <a:p>
            <a:pPr algn="just"/>
            <a:r>
              <a:rPr lang="en-US" b="0" i="0" dirty="0">
                <a:solidFill>
                  <a:srgbClr val="374151"/>
                </a:solidFill>
                <a:effectLst/>
                <a:latin typeface="Söhne"/>
              </a:rPr>
              <a:t>In this approach, we transform the original feature space by creating polynomial combinations of the input features. For example, if we have two input features x and y, we can add polynomial features such as x^2, </a:t>
            </a:r>
            <a:r>
              <a:rPr lang="en-US" b="0" i="0" dirty="0" err="1">
                <a:solidFill>
                  <a:srgbClr val="374151"/>
                </a:solidFill>
                <a:effectLst/>
                <a:latin typeface="Söhne"/>
              </a:rPr>
              <a:t>xy</a:t>
            </a:r>
            <a:r>
              <a:rPr lang="en-US" b="0" i="0" dirty="0">
                <a:solidFill>
                  <a:srgbClr val="374151"/>
                </a:solidFill>
                <a:effectLst/>
                <a:latin typeface="Söhne"/>
              </a:rPr>
              <a:t>, y^2, etc.</a:t>
            </a:r>
          </a:p>
          <a:p>
            <a:pPr algn="just"/>
            <a:r>
              <a:rPr lang="en-US" b="0" i="0" dirty="0">
                <a:solidFill>
                  <a:srgbClr val="374151"/>
                </a:solidFill>
                <a:effectLst/>
                <a:latin typeface="Söhne"/>
              </a:rPr>
              <a:t>By including these polynomial features, we effectively increase the dimensionality of the data, allowing for a more complex decision boundary.</a:t>
            </a:r>
            <a:endParaRPr lang="en-US" dirty="0">
              <a:solidFill>
                <a:srgbClr val="374151"/>
              </a:solidFill>
              <a:latin typeface="Söhne"/>
            </a:endParaRPr>
          </a:p>
          <a:p>
            <a:pPr algn="just"/>
            <a:r>
              <a:rPr lang="en-US" b="0" i="0" dirty="0">
                <a:solidFill>
                  <a:srgbClr val="374151"/>
                </a:solidFill>
                <a:effectLst/>
                <a:latin typeface="Söhne"/>
              </a:rPr>
              <a:t>The SVM model can then be trained on this augmented feature space, where a linear separation may be possible.</a:t>
            </a:r>
          </a:p>
          <a:p>
            <a:pPr algn="just"/>
            <a:r>
              <a:rPr lang="en-US" b="0" i="0" dirty="0">
                <a:solidFill>
                  <a:srgbClr val="374151"/>
                </a:solidFill>
                <a:effectLst/>
                <a:latin typeface="Söhne"/>
              </a:rPr>
              <a:t>The drawback of this approach is that the dimensionality of the feature space can grow rapidly, leading to increased computational requirements and potential overfitting if not properly regularized.</a:t>
            </a:r>
            <a:endParaRPr lang="en-IN" dirty="0"/>
          </a:p>
        </p:txBody>
      </p:sp>
    </p:spTree>
    <p:extLst>
      <p:ext uri="{BB962C8B-B14F-4D97-AF65-F5344CB8AC3E}">
        <p14:creationId xmlns:p14="http://schemas.microsoft.com/office/powerpoint/2010/main" val="429049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D79558-1318-56AA-C761-EB7C013C1997}"/>
              </a:ext>
            </a:extLst>
          </p:cNvPr>
          <p:cNvPicPr>
            <a:picLocks noGrp="1" noChangeAspect="1"/>
          </p:cNvPicPr>
          <p:nvPr>
            <p:ph idx="4294967295"/>
          </p:nvPr>
        </p:nvPicPr>
        <p:blipFill>
          <a:blip r:embed="rId2"/>
          <a:stretch>
            <a:fillRect/>
          </a:stretch>
        </p:blipFill>
        <p:spPr>
          <a:xfrm>
            <a:off x="446314" y="351517"/>
            <a:ext cx="4743752" cy="2816225"/>
          </a:xfrm>
        </p:spPr>
      </p:pic>
      <p:sp>
        <p:nvSpPr>
          <p:cNvPr id="7" name="TextBox 6">
            <a:extLst>
              <a:ext uri="{FF2B5EF4-FFF2-40B4-BE49-F238E27FC236}">
                <a16:creationId xmlns:a16="http://schemas.microsoft.com/office/drawing/2014/main" id="{6EAE1655-4D29-25B0-5291-7649BE061052}"/>
              </a:ext>
            </a:extLst>
          </p:cNvPr>
          <p:cNvSpPr txBox="1"/>
          <p:nvPr/>
        </p:nvSpPr>
        <p:spPr>
          <a:xfrm>
            <a:off x="476553" y="3690259"/>
            <a:ext cx="4713513" cy="1477328"/>
          </a:xfrm>
          <a:prstGeom prst="rect">
            <a:avLst/>
          </a:prstGeom>
          <a:noFill/>
        </p:spPr>
        <p:txBody>
          <a:bodyPr wrap="square">
            <a:spAutoFit/>
          </a:bodyPr>
          <a:lstStyle/>
          <a:p>
            <a:pPr algn="just"/>
            <a:r>
              <a:rPr lang="en-US" dirty="0"/>
              <a:t>To implement this idea using Scikit-Learn, you can create a Pipeline containing a </a:t>
            </a:r>
            <a:r>
              <a:rPr lang="en-US" dirty="0" err="1"/>
              <a:t>PolynomialFeatures</a:t>
            </a:r>
            <a:r>
              <a:rPr lang="en-US" dirty="0"/>
              <a:t> transformer, followed by a </a:t>
            </a:r>
            <a:r>
              <a:rPr lang="en-US" dirty="0" err="1"/>
              <a:t>StandardScaler</a:t>
            </a:r>
            <a:r>
              <a:rPr lang="en-US" dirty="0"/>
              <a:t> and a </a:t>
            </a:r>
            <a:r>
              <a:rPr lang="en-US" dirty="0" err="1"/>
              <a:t>LinearSVC</a:t>
            </a:r>
            <a:r>
              <a:rPr lang="en-US" dirty="0"/>
              <a:t>.</a:t>
            </a:r>
          </a:p>
          <a:p>
            <a:pPr algn="just"/>
            <a:endParaRPr lang="en-IN" dirty="0"/>
          </a:p>
        </p:txBody>
      </p:sp>
      <p:pic>
        <p:nvPicPr>
          <p:cNvPr id="9" name="Picture 8">
            <a:extLst>
              <a:ext uri="{FF2B5EF4-FFF2-40B4-BE49-F238E27FC236}">
                <a16:creationId xmlns:a16="http://schemas.microsoft.com/office/drawing/2014/main" id="{F3B140E5-F54E-EF1C-BC3A-13253E31DE63}"/>
              </a:ext>
            </a:extLst>
          </p:cNvPr>
          <p:cNvPicPr>
            <a:picLocks noChangeAspect="1"/>
          </p:cNvPicPr>
          <p:nvPr/>
        </p:nvPicPr>
        <p:blipFill>
          <a:blip r:embed="rId3"/>
          <a:stretch>
            <a:fillRect/>
          </a:stretch>
        </p:blipFill>
        <p:spPr>
          <a:xfrm>
            <a:off x="5535306" y="351517"/>
            <a:ext cx="5329962" cy="2903312"/>
          </a:xfrm>
          <a:prstGeom prst="rect">
            <a:avLst/>
          </a:prstGeom>
        </p:spPr>
      </p:pic>
      <p:pic>
        <p:nvPicPr>
          <p:cNvPr id="11" name="Picture 10">
            <a:extLst>
              <a:ext uri="{FF2B5EF4-FFF2-40B4-BE49-F238E27FC236}">
                <a16:creationId xmlns:a16="http://schemas.microsoft.com/office/drawing/2014/main" id="{363CADCA-DBEA-9937-D87D-15F01DD17D1E}"/>
              </a:ext>
            </a:extLst>
          </p:cNvPr>
          <p:cNvPicPr>
            <a:picLocks noChangeAspect="1"/>
          </p:cNvPicPr>
          <p:nvPr/>
        </p:nvPicPr>
        <p:blipFill>
          <a:blip r:embed="rId4"/>
          <a:stretch>
            <a:fillRect/>
          </a:stretch>
        </p:blipFill>
        <p:spPr>
          <a:xfrm>
            <a:off x="5535306" y="3014805"/>
            <a:ext cx="5992665" cy="3245017"/>
          </a:xfrm>
          <a:prstGeom prst="rect">
            <a:avLst/>
          </a:prstGeom>
        </p:spPr>
      </p:pic>
    </p:spTree>
    <p:extLst>
      <p:ext uri="{BB962C8B-B14F-4D97-AF65-F5344CB8AC3E}">
        <p14:creationId xmlns:p14="http://schemas.microsoft.com/office/powerpoint/2010/main" val="1343587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576B-F4C8-D59E-4744-40F8681136C5}"/>
              </a:ext>
            </a:extLst>
          </p:cNvPr>
          <p:cNvSpPr>
            <a:spLocks noGrp="1"/>
          </p:cNvSpPr>
          <p:nvPr>
            <p:ph type="title"/>
          </p:nvPr>
        </p:nvSpPr>
        <p:spPr/>
        <p:txBody>
          <a:bodyPr/>
          <a:lstStyle/>
          <a:p>
            <a:r>
              <a:rPr lang="en-IN" dirty="0"/>
              <a:t>Handling non-linear data using kernel functions</a:t>
            </a:r>
          </a:p>
        </p:txBody>
      </p:sp>
      <p:sp>
        <p:nvSpPr>
          <p:cNvPr id="3" name="Content Placeholder 2">
            <a:extLst>
              <a:ext uri="{FF2B5EF4-FFF2-40B4-BE49-F238E27FC236}">
                <a16:creationId xmlns:a16="http://schemas.microsoft.com/office/drawing/2014/main" id="{7E35E16A-1F2C-DFC6-B53D-FEFAD59C5BBC}"/>
              </a:ext>
            </a:extLst>
          </p:cNvPr>
          <p:cNvSpPr>
            <a:spLocks noGrp="1"/>
          </p:cNvSpPr>
          <p:nvPr>
            <p:ph idx="1"/>
          </p:nvPr>
        </p:nvSpPr>
        <p:spPr/>
        <p:txBody>
          <a:bodyPr>
            <a:normAutofit fontScale="85000" lnSpcReduction="20000"/>
          </a:bodyPr>
          <a:lstStyle/>
          <a:p>
            <a:pPr algn="just">
              <a:buFont typeface="Wingdings" panose="05000000000000000000" pitchFamily="2" charset="2"/>
              <a:buChar char="§"/>
            </a:pPr>
            <a:r>
              <a:rPr lang="en-US" b="0" i="0" dirty="0">
                <a:solidFill>
                  <a:srgbClr val="374151"/>
                </a:solidFill>
                <a:effectLst/>
                <a:latin typeface="Söhne"/>
              </a:rPr>
              <a:t>In SVMs, the goal is to find a hyperplane that separates the data points of different classes with the maximum margin. When the data is not linearly separable in the original feature space, SVMs employ the concept of kernel functions to project the data into a higher-dimensional space where linear separation becomes possible.</a:t>
            </a:r>
          </a:p>
          <a:p>
            <a:pPr algn="just">
              <a:buFont typeface="Wingdings" panose="05000000000000000000" pitchFamily="2" charset="2"/>
              <a:buChar char="§"/>
            </a:pPr>
            <a:r>
              <a:rPr lang="en-US" b="0" i="0" dirty="0">
                <a:solidFill>
                  <a:srgbClr val="374151"/>
                </a:solidFill>
                <a:effectLst/>
                <a:latin typeface="Söhne"/>
              </a:rPr>
              <a:t>The key idea behind kernel functions is that they define a measure of similarity between pairs of data points. The kernel function calculates the inner product (dot product) between the feature vectors of two data points in either the original feature space or a transformed feature space.</a:t>
            </a:r>
          </a:p>
          <a:p>
            <a:pPr algn="just">
              <a:buFont typeface="Wingdings" panose="05000000000000000000" pitchFamily="2" charset="2"/>
              <a:buChar char="§"/>
            </a:pPr>
            <a:r>
              <a:rPr lang="en-US" b="0" i="0" dirty="0">
                <a:solidFill>
                  <a:srgbClr val="374151"/>
                </a:solidFill>
                <a:effectLst/>
                <a:latin typeface="Söhne"/>
              </a:rPr>
              <a:t>Instead of explicitly expanding the feature space by adding polynomial combinations of the input features, kernel functions provide a way to implicitly represent the data in a higher-dimensional space. The transformed feature space is not explicitly computed, saving computational resources.</a:t>
            </a:r>
          </a:p>
          <a:p>
            <a:pPr algn="l">
              <a:buFont typeface="Arial" panose="020B0604020202020204" pitchFamily="34" charset="0"/>
              <a:buChar char="•"/>
            </a:pPr>
            <a:r>
              <a:rPr lang="en-US" b="0" i="0" dirty="0">
                <a:solidFill>
                  <a:srgbClr val="374151"/>
                </a:solidFill>
                <a:effectLst/>
                <a:latin typeface="Söhne"/>
              </a:rPr>
              <a:t>Kernels define a similarity measure between two points in the original input space or a transformed feature space.</a:t>
            </a:r>
          </a:p>
          <a:p>
            <a:pPr algn="l">
              <a:buFont typeface="Arial" panose="020B0604020202020204" pitchFamily="34" charset="0"/>
              <a:buChar char="•"/>
            </a:pPr>
            <a:r>
              <a:rPr lang="en-US" b="0" i="0" dirty="0">
                <a:solidFill>
                  <a:srgbClr val="374151"/>
                </a:solidFill>
                <a:effectLst/>
                <a:latin typeface="Söhne"/>
              </a:rPr>
              <a:t>Common kernel functions like the polynomial kernel, RBF kernel, and sigmoid kernel can capture complex relationships without explicitly adding polynomial features.</a:t>
            </a:r>
          </a:p>
          <a:p>
            <a:pPr algn="l">
              <a:buFont typeface="Arial" panose="020B0604020202020204" pitchFamily="34" charset="0"/>
              <a:buChar char="•"/>
            </a:pPr>
            <a:r>
              <a:rPr lang="en-US" b="0" i="0" dirty="0">
                <a:solidFill>
                  <a:srgbClr val="374151"/>
                </a:solidFill>
                <a:effectLst/>
                <a:latin typeface="Söhne"/>
              </a:rPr>
              <a:t>Kernels operate directly on the input data, and the transformed feature space is not explicitly computed, which avoids the dimensionality explosion problem.</a:t>
            </a: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752883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D86C-4F53-510D-DFA5-00151EA25B13}"/>
              </a:ext>
            </a:extLst>
          </p:cNvPr>
          <p:cNvSpPr>
            <a:spLocks noGrp="1"/>
          </p:cNvSpPr>
          <p:nvPr>
            <p:ph type="title"/>
          </p:nvPr>
        </p:nvSpPr>
        <p:spPr/>
        <p:txBody>
          <a:bodyPr/>
          <a:lstStyle/>
          <a:p>
            <a:pPr algn="ctr"/>
            <a:r>
              <a:rPr lang="en-IN" dirty="0"/>
              <a:t>Polynomial Kernel</a:t>
            </a:r>
          </a:p>
        </p:txBody>
      </p:sp>
      <p:sp>
        <p:nvSpPr>
          <p:cNvPr id="3" name="Content Placeholder 2">
            <a:extLst>
              <a:ext uri="{FF2B5EF4-FFF2-40B4-BE49-F238E27FC236}">
                <a16:creationId xmlns:a16="http://schemas.microsoft.com/office/drawing/2014/main" id="{A5504788-64B0-B5F9-8821-77A7143F0355}"/>
              </a:ext>
            </a:extLst>
          </p:cNvPr>
          <p:cNvSpPr>
            <a:spLocks noGrp="1"/>
          </p:cNvSpPr>
          <p:nvPr>
            <p:ph idx="1"/>
          </p:nvPr>
        </p:nvSpPr>
        <p:spPr/>
        <p:txBody>
          <a:bodyPr/>
          <a:lstStyle/>
          <a:p>
            <a:pPr algn="just"/>
            <a:endParaRPr lang="en-US" dirty="0"/>
          </a:p>
          <a:p>
            <a:pPr algn="just"/>
            <a:r>
              <a:rPr lang="en-US" dirty="0"/>
              <a:t>Fortunately, when using SVMs you can apply an almost miraculous mathematical technique called the kernel trick</a:t>
            </a:r>
          </a:p>
          <a:p>
            <a:pPr algn="just"/>
            <a:r>
              <a:rPr lang="en-US" dirty="0"/>
              <a:t>It makes it possible to get the same result as if you added many polynomial features, even with very high degree polynomials, without actually having to add them. So there is no combinatorial explosion of the number of features since you don’t actually add any features</a:t>
            </a:r>
            <a:endParaRPr lang="en-IN" dirty="0"/>
          </a:p>
        </p:txBody>
      </p:sp>
      <p:pic>
        <p:nvPicPr>
          <p:cNvPr id="5" name="Picture 4">
            <a:extLst>
              <a:ext uri="{FF2B5EF4-FFF2-40B4-BE49-F238E27FC236}">
                <a16:creationId xmlns:a16="http://schemas.microsoft.com/office/drawing/2014/main" id="{D3DCAFD9-CE7B-2051-6D9E-2D36E72EDE36}"/>
              </a:ext>
            </a:extLst>
          </p:cNvPr>
          <p:cNvPicPr>
            <a:picLocks noChangeAspect="1"/>
          </p:cNvPicPr>
          <p:nvPr/>
        </p:nvPicPr>
        <p:blipFill>
          <a:blip r:embed="rId2"/>
          <a:stretch>
            <a:fillRect/>
          </a:stretch>
        </p:blipFill>
        <p:spPr>
          <a:xfrm>
            <a:off x="1896282" y="4064759"/>
            <a:ext cx="7704918" cy="1595814"/>
          </a:xfrm>
          <a:prstGeom prst="rect">
            <a:avLst/>
          </a:prstGeom>
        </p:spPr>
      </p:pic>
    </p:spTree>
    <p:extLst>
      <p:ext uri="{BB962C8B-B14F-4D97-AF65-F5344CB8AC3E}">
        <p14:creationId xmlns:p14="http://schemas.microsoft.com/office/powerpoint/2010/main" val="3629417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E57E-44AF-4B9F-AC75-FC69DDBBDA47}"/>
              </a:ext>
            </a:extLst>
          </p:cNvPr>
          <p:cNvSpPr>
            <a:spLocks noGrp="1"/>
          </p:cNvSpPr>
          <p:nvPr>
            <p:ph type="title"/>
          </p:nvPr>
        </p:nvSpPr>
        <p:spPr/>
        <p:txBody>
          <a:bodyPr/>
          <a:lstStyle/>
          <a:p>
            <a:r>
              <a:rPr lang="en-IN" dirty="0"/>
              <a:t>Polynomial Kernel and its function</a:t>
            </a:r>
          </a:p>
        </p:txBody>
      </p:sp>
      <p:sp>
        <p:nvSpPr>
          <p:cNvPr id="3" name="Content Placeholder 2">
            <a:extLst>
              <a:ext uri="{FF2B5EF4-FFF2-40B4-BE49-F238E27FC236}">
                <a16:creationId xmlns:a16="http://schemas.microsoft.com/office/drawing/2014/main" id="{993AA1F5-D3A4-9083-8195-22E9F8578F1D}"/>
              </a:ext>
            </a:extLst>
          </p:cNvPr>
          <p:cNvSpPr>
            <a:spLocks noGrp="1"/>
          </p:cNvSpPr>
          <p:nvPr>
            <p:ph idx="1"/>
          </p:nvPr>
        </p:nvSpPr>
        <p:spPr/>
        <p:txBody>
          <a:bodyPr/>
          <a:lstStyle/>
          <a:p>
            <a:pPr algn="just">
              <a:buFont typeface="+mj-lt"/>
              <a:buAutoNum type="arabicPeriod"/>
            </a:pPr>
            <a:r>
              <a:rPr lang="en-US" b="0" i="0" dirty="0">
                <a:solidFill>
                  <a:srgbClr val="374151"/>
                </a:solidFill>
                <a:effectLst/>
                <a:latin typeface="Söhne"/>
              </a:rPr>
              <a:t>Polynomial Kernel Function:</a:t>
            </a:r>
          </a:p>
          <a:p>
            <a:pPr marL="742950" lvl="1" indent="-285750" algn="just">
              <a:buFont typeface="+mj-lt"/>
              <a:buAutoNum type="arabicPeriod"/>
            </a:pPr>
            <a:r>
              <a:rPr lang="en-US" b="0" i="0" dirty="0">
                <a:solidFill>
                  <a:srgbClr val="374151"/>
                </a:solidFill>
                <a:effectLst/>
                <a:latin typeface="Söhne"/>
              </a:rPr>
              <a:t>The polynomial kernel function is defined as K(x, y) = (γ * &lt;x, y&gt; + r)^d, where x and y represent the input feature vectors, &lt;x, y&gt; denotes the dot product between them, and d is the degree of the polynomial.</a:t>
            </a:r>
          </a:p>
          <a:p>
            <a:pPr marL="742950" lvl="1" indent="-285750" algn="just">
              <a:buFont typeface="+mj-lt"/>
              <a:buAutoNum type="arabicPeriod"/>
            </a:pPr>
            <a:r>
              <a:rPr lang="en-US" b="0" i="0" dirty="0">
                <a:solidFill>
                  <a:srgbClr val="374151"/>
                </a:solidFill>
                <a:effectLst/>
                <a:latin typeface="Söhne"/>
              </a:rPr>
              <a:t>The dot product &lt;x, y&gt; captures the similarity or inner product between the feature vectors in the original feature space.</a:t>
            </a:r>
          </a:p>
          <a:p>
            <a:pPr marL="742950" lvl="1" indent="-285750" algn="just">
              <a:buFont typeface="+mj-lt"/>
              <a:buAutoNum type="arabicPeriod"/>
            </a:pPr>
            <a:r>
              <a:rPr lang="en-US" b="0" i="0" dirty="0">
                <a:solidFill>
                  <a:srgbClr val="374151"/>
                </a:solidFill>
                <a:effectLst/>
                <a:latin typeface="Söhne"/>
              </a:rPr>
              <a:t>By raising the result of the dot product to the power of d and scaling it by the parameter γ, the polynomial kernel computes the similarity between two data points in a higher-dimensional space.</a:t>
            </a:r>
          </a:p>
          <a:p>
            <a:pPr algn="just"/>
            <a:endParaRPr lang="en-IN" dirty="0"/>
          </a:p>
        </p:txBody>
      </p:sp>
    </p:spTree>
    <p:extLst>
      <p:ext uri="{BB962C8B-B14F-4D97-AF65-F5344CB8AC3E}">
        <p14:creationId xmlns:p14="http://schemas.microsoft.com/office/powerpoint/2010/main" val="272521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8838-785B-EA34-2BB2-D665F74DB3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D879EA7-2BBD-6044-DE17-070059FEBBDD}"/>
              </a:ext>
            </a:extLst>
          </p:cNvPr>
          <p:cNvSpPr>
            <a:spLocks noGrp="1"/>
          </p:cNvSpPr>
          <p:nvPr>
            <p:ph sz="half" idx="1"/>
          </p:nvPr>
        </p:nvSpPr>
        <p:spPr/>
        <p:txBody>
          <a:bodyPr/>
          <a:lstStyle/>
          <a:p>
            <a:pPr algn="just"/>
            <a:r>
              <a:rPr lang="en-US" b="1" i="0" dirty="0">
                <a:solidFill>
                  <a:srgbClr val="FF0000"/>
                </a:solidFill>
                <a:effectLst/>
                <a:latin typeface="Söhne"/>
              </a:rPr>
              <a:t>Mean/Median Imputation: </a:t>
            </a:r>
            <a:r>
              <a:rPr lang="en-US" b="0" i="0" dirty="0">
                <a:solidFill>
                  <a:srgbClr val="374151"/>
                </a:solidFill>
                <a:effectLst/>
                <a:latin typeface="Söhne"/>
              </a:rPr>
              <a:t>This method involves replacing missing values with the mean or median of the variable. For example, if a data set has a column for age, and some observations have missing values, the missing values could be filled in with the mean or median age for the entire data set.</a:t>
            </a:r>
          </a:p>
          <a:p>
            <a:pPr algn="just"/>
            <a:endParaRPr lang="en-IN" dirty="0"/>
          </a:p>
        </p:txBody>
      </p:sp>
      <p:pic>
        <p:nvPicPr>
          <p:cNvPr id="6" name="Content Placeholder 5">
            <a:extLst>
              <a:ext uri="{FF2B5EF4-FFF2-40B4-BE49-F238E27FC236}">
                <a16:creationId xmlns:a16="http://schemas.microsoft.com/office/drawing/2014/main" id="{538FBD2C-E5E5-FDBD-A1A7-7E4DF836EFA2}"/>
              </a:ext>
            </a:extLst>
          </p:cNvPr>
          <p:cNvPicPr>
            <a:picLocks noGrp="1" noChangeAspect="1"/>
          </p:cNvPicPr>
          <p:nvPr>
            <p:ph sz="half" idx="2"/>
          </p:nvPr>
        </p:nvPicPr>
        <p:blipFill>
          <a:blip r:embed="rId2"/>
          <a:stretch>
            <a:fillRect/>
          </a:stretch>
        </p:blipFill>
        <p:spPr>
          <a:xfrm>
            <a:off x="6218238" y="1845734"/>
            <a:ext cx="5385933" cy="2846009"/>
          </a:xfrm>
        </p:spPr>
      </p:pic>
    </p:spTree>
    <p:extLst>
      <p:ext uri="{BB962C8B-B14F-4D97-AF65-F5344CB8AC3E}">
        <p14:creationId xmlns:p14="http://schemas.microsoft.com/office/powerpoint/2010/main" val="830413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B31F-7B74-77DA-D2FC-4F31FD6357FA}"/>
              </a:ext>
            </a:extLst>
          </p:cNvPr>
          <p:cNvSpPr>
            <a:spLocks noGrp="1"/>
          </p:cNvSpPr>
          <p:nvPr>
            <p:ph type="title"/>
          </p:nvPr>
        </p:nvSpPr>
        <p:spPr/>
        <p:txBody>
          <a:bodyPr/>
          <a:lstStyle/>
          <a:p>
            <a:pPr algn="ctr"/>
            <a:r>
              <a:rPr lang="en-IN" dirty="0"/>
              <a:t>RBF Kernel (Radial Basis Function)/Gaussian RBF Kernel Function</a:t>
            </a:r>
          </a:p>
        </p:txBody>
      </p:sp>
      <p:sp>
        <p:nvSpPr>
          <p:cNvPr id="3" name="Content Placeholder 2">
            <a:extLst>
              <a:ext uri="{FF2B5EF4-FFF2-40B4-BE49-F238E27FC236}">
                <a16:creationId xmlns:a16="http://schemas.microsoft.com/office/drawing/2014/main" id="{DAA6E9CA-114F-EEEB-146A-A1697D887A86}"/>
              </a:ext>
            </a:extLst>
          </p:cNvPr>
          <p:cNvSpPr>
            <a:spLocks noGrp="1"/>
          </p:cNvSpPr>
          <p:nvPr>
            <p:ph idx="1"/>
          </p:nvPr>
        </p:nvSpPr>
        <p:spPr/>
        <p:txBody>
          <a:bodyPr/>
          <a:lstStyle/>
          <a:p>
            <a:pPr algn="just"/>
            <a:r>
              <a:rPr lang="en-US" dirty="0"/>
              <a:t>Another technique to tackle nonlinear problems is to add features computed using a similarity function that measures how much each instance resembles a particular landmark. </a:t>
            </a:r>
          </a:p>
          <a:p>
            <a:pPr marL="0" indent="0" algn="just">
              <a:buNone/>
            </a:pPr>
            <a:r>
              <a:rPr lang="en-US" b="1" dirty="0">
                <a:solidFill>
                  <a:srgbClr val="374151"/>
                </a:solidFill>
                <a:latin typeface="Söhne"/>
              </a:rPr>
              <a:t>R</a:t>
            </a:r>
            <a:r>
              <a:rPr lang="en-US" b="1" i="0" dirty="0">
                <a:solidFill>
                  <a:srgbClr val="374151"/>
                </a:solidFill>
                <a:effectLst/>
                <a:latin typeface="Söhne"/>
              </a:rPr>
              <a:t>BF Kernel Function:</a:t>
            </a:r>
          </a:p>
          <a:p>
            <a:pPr marL="742950" lvl="1" indent="-285750" algn="just">
              <a:buFont typeface="+mj-lt"/>
              <a:buAutoNum type="arabicPeriod"/>
            </a:pPr>
            <a:r>
              <a:rPr lang="en-US" b="0" i="0" dirty="0">
                <a:solidFill>
                  <a:srgbClr val="374151"/>
                </a:solidFill>
                <a:effectLst/>
                <a:latin typeface="Söhne"/>
              </a:rPr>
              <a:t>The RBF kernel function is defined as K(x, y) = exp(-γ * ||x - y||^2), where x and y represent the input feature vectors, ||x - y|| denotes the Euclidean distance between them, and γ is a hyperparameter that controls the spread of the kernel.</a:t>
            </a:r>
          </a:p>
          <a:p>
            <a:pPr marL="742950" lvl="1" indent="-285750" algn="just">
              <a:buFont typeface="+mj-lt"/>
              <a:buAutoNum type="arabicPeriod"/>
            </a:pPr>
            <a:r>
              <a:rPr lang="en-US" b="0" i="0" dirty="0">
                <a:solidFill>
                  <a:srgbClr val="374151"/>
                </a:solidFill>
                <a:effectLst/>
                <a:latin typeface="Söhne"/>
              </a:rPr>
              <a:t>The RBF kernel computes the similarity between two data points based on the exponential of the negative squared distance between them.</a:t>
            </a:r>
          </a:p>
          <a:p>
            <a:pPr algn="just"/>
            <a:endParaRPr lang="en-US" dirty="0"/>
          </a:p>
          <a:p>
            <a:pPr algn="just"/>
            <a:endParaRPr lang="en-IN" dirty="0"/>
          </a:p>
        </p:txBody>
      </p:sp>
      <p:pic>
        <p:nvPicPr>
          <p:cNvPr id="7" name="Picture 6">
            <a:extLst>
              <a:ext uri="{FF2B5EF4-FFF2-40B4-BE49-F238E27FC236}">
                <a16:creationId xmlns:a16="http://schemas.microsoft.com/office/drawing/2014/main" id="{99DDF707-FF15-4645-67CE-27399DB32241}"/>
              </a:ext>
            </a:extLst>
          </p:cNvPr>
          <p:cNvPicPr>
            <a:picLocks noChangeAspect="1"/>
          </p:cNvPicPr>
          <p:nvPr/>
        </p:nvPicPr>
        <p:blipFill>
          <a:blip r:embed="rId2"/>
          <a:stretch>
            <a:fillRect/>
          </a:stretch>
        </p:blipFill>
        <p:spPr>
          <a:xfrm>
            <a:off x="2481393" y="4590577"/>
            <a:ext cx="6270721" cy="1321876"/>
          </a:xfrm>
          <a:prstGeom prst="rect">
            <a:avLst/>
          </a:prstGeom>
        </p:spPr>
      </p:pic>
    </p:spTree>
    <p:extLst>
      <p:ext uri="{BB962C8B-B14F-4D97-AF65-F5344CB8AC3E}">
        <p14:creationId xmlns:p14="http://schemas.microsoft.com/office/powerpoint/2010/main" val="2620216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A317-E2CA-9C4E-A91F-E4120F732475}"/>
              </a:ext>
            </a:extLst>
          </p:cNvPr>
          <p:cNvSpPr>
            <a:spLocks noGrp="1"/>
          </p:cNvSpPr>
          <p:nvPr>
            <p:ph type="title"/>
          </p:nvPr>
        </p:nvSpPr>
        <p:spPr/>
        <p:txBody>
          <a:bodyPr/>
          <a:lstStyle/>
          <a:p>
            <a:r>
              <a:rPr lang="en-IN" dirty="0"/>
              <a:t>Support Vector machine for Regression</a:t>
            </a:r>
          </a:p>
        </p:txBody>
      </p:sp>
      <p:sp>
        <p:nvSpPr>
          <p:cNvPr id="3" name="Content Placeholder 2">
            <a:extLst>
              <a:ext uri="{FF2B5EF4-FFF2-40B4-BE49-F238E27FC236}">
                <a16:creationId xmlns:a16="http://schemas.microsoft.com/office/drawing/2014/main" id="{80FDF55A-3E7D-39C0-9375-E21A8443F158}"/>
              </a:ext>
            </a:extLst>
          </p:cNvPr>
          <p:cNvSpPr>
            <a:spLocks noGrp="1"/>
          </p:cNvSpPr>
          <p:nvPr>
            <p:ph idx="1"/>
          </p:nvPr>
        </p:nvSpPr>
        <p:spPr/>
        <p:txBody>
          <a:bodyPr/>
          <a:lstStyle/>
          <a:p>
            <a:pPr algn="just"/>
            <a:r>
              <a:rPr lang="en-US" b="0" i="0" dirty="0">
                <a:solidFill>
                  <a:srgbClr val="374151"/>
                </a:solidFill>
                <a:effectLst/>
                <a:latin typeface="Söhne"/>
              </a:rPr>
              <a:t>Support Vector Machines (SVMs) can also be used for regression tasks, in addition to classification tasks. Support Vector Machine Regression (SVR) is a supervised learning algorithm that aims to build a regression model by finding an optimal hyperplane that best fits the training data.</a:t>
            </a:r>
          </a:p>
          <a:p>
            <a:pPr algn="just"/>
            <a:r>
              <a:rPr lang="en-US" dirty="0"/>
              <a:t>The trick is to reverse the objective: instead of trying to fit the largest pos‐ </a:t>
            </a:r>
            <a:r>
              <a:rPr lang="en-US" dirty="0" err="1"/>
              <a:t>sible</a:t>
            </a:r>
            <a:r>
              <a:rPr lang="en-US" dirty="0"/>
              <a:t> street between two classes while limiting margin violations, SVM Regression tries to fit as many instances as possible on the street while limiting margin violations</a:t>
            </a:r>
          </a:p>
          <a:p>
            <a:pPr algn="just"/>
            <a:endParaRPr lang="en-IN" dirty="0"/>
          </a:p>
        </p:txBody>
      </p:sp>
      <p:pic>
        <p:nvPicPr>
          <p:cNvPr id="5" name="Picture 4">
            <a:extLst>
              <a:ext uri="{FF2B5EF4-FFF2-40B4-BE49-F238E27FC236}">
                <a16:creationId xmlns:a16="http://schemas.microsoft.com/office/drawing/2014/main" id="{6893497E-9643-834B-7193-359CE6A8C394}"/>
              </a:ext>
            </a:extLst>
          </p:cNvPr>
          <p:cNvPicPr>
            <a:picLocks noChangeAspect="1"/>
          </p:cNvPicPr>
          <p:nvPr/>
        </p:nvPicPr>
        <p:blipFill>
          <a:blip r:embed="rId2"/>
          <a:stretch>
            <a:fillRect/>
          </a:stretch>
        </p:blipFill>
        <p:spPr>
          <a:xfrm>
            <a:off x="492854" y="3951515"/>
            <a:ext cx="4746475" cy="2376324"/>
          </a:xfrm>
          <a:prstGeom prst="rect">
            <a:avLst/>
          </a:prstGeom>
        </p:spPr>
      </p:pic>
      <p:pic>
        <p:nvPicPr>
          <p:cNvPr id="7" name="Picture 6">
            <a:extLst>
              <a:ext uri="{FF2B5EF4-FFF2-40B4-BE49-F238E27FC236}">
                <a16:creationId xmlns:a16="http://schemas.microsoft.com/office/drawing/2014/main" id="{8D9B3412-A143-404C-3D88-C01D89907D89}"/>
              </a:ext>
            </a:extLst>
          </p:cNvPr>
          <p:cNvPicPr>
            <a:picLocks noChangeAspect="1"/>
          </p:cNvPicPr>
          <p:nvPr/>
        </p:nvPicPr>
        <p:blipFill>
          <a:blip r:embed="rId3"/>
          <a:stretch>
            <a:fillRect/>
          </a:stretch>
        </p:blipFill>
        <p:spPr>
          <a:xfrm>
            <a:off x="6027178" y="4268089"/>
            <a:ext cx="5128502" cy="1469247"/>
          </a:xfrm>
          <a:prstGeom prst="rect">
            <a:avLst/>
          </a:prstGeom>
        </p:spPr>
      </p:pic>
    </p:spTree>
    <p:extLst>
      <p:ext uri="{BB962C8B-B14F-4D97-AF65-F5344CB8AC3E}">
        <p14:creationId xmlns:p14="http://schemas.microsoft.com/office/powerpoint/2010/main" val="69018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7814F-1791-EEF0-C41E-275CEFA677B7}"/>
              </a:ext>
            </a:extLst>
          </p:cNvPr>
          <p:cNvSpPr>
            <a:spLocks noGrp="1"/>
          </p:cNvSpPr>
          <p:nvPr>
            <p:ph idx="4294967295"/>
          </p:nvPr>
        </p:nvSpPr>
        <p:spPr>
          <a:xfrm>
            <a:off x="620486" y="1574120"/>
            <a:ext cx="10058400" cy="4022725"/>
          </a:xfrm>
        </p:spPr>
        <p:txBody>
          <a:bodyPr>
            <a:normAutofit/>
          </a:bodyPr>
          <a:lstStyle/>
          <a:p>
            <a:pPr algn="ctr"/>
            <a:endParaRPr lang="en-IN" sz="5400" b="1" dirty="0">
              <a:latin typeface="Times New Roman" panose="02020603050405020304" pitchFamily="18" charset="0"/>
              <a:cs typeface="Times New Roman" panose="02020603050405020304" pitchFamily="18" charset="0"/>
            </a:endParaRPr>
          </a:p>
          <a:p>
            <a:pPr algn="ctr"/>
            <a:endParaRPr lang="en-IN" sz="5400" b="1" dirty="0">
              <a:latin typeface="Times New Roman" panose="02020603050405020304" pitchFamily="18" charset="0"/>
              <a:cs typeface="Times New Roman" panose="02020603050405020304" pitchFamily="18" charset="0"/>
            </a:endParaRPr>
          </a:p>
          <a:p>
            <a:pPr algn="ctr"/>
            <a:r>
              <a:rPr lang="en-IN"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7301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3B2A-41E3-E7FF-4C90-E0AD9FDBB1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0986EA-9006-0537-1289-EA4DF7730D12}"/>
              </a:ext>
            </a:extLst>
          </p:cNvPr>
          <p:cNvSpPr>
            <a:spLocks noGrp="1"/>
          </p:cNvSpPr>
          <p:nvPr>
            <p:ph sz="half" idx="1"/>
          </p:nvPr>
        </p:nvSpPr>
        <p:spPr/>
        <p:txBody>
          <a:bodyPr>
            <a:normAutofit/>
          </a:bodyPr>
          <a:lstStyle/>
          <a:p>
            <a:pPr algn="just"/>
            <a:r>
              <a:rPr lang="en-US" b="1" i="0" dirty="0">
                <a:solidFill>
                  <a:srgbClr val="FF0000"/>
                </a:solidFill>
                <a:effectLst/>
                <a:latin typeface="Söhne"/>
              </a:rPr>
              <a:t>Regression Imputation: </a:t>
            </a:r>
            <a:r>
              <a:rPr lang="en-US" b="0" i="0" dirty="0">
                <a:solidFill>
                  <a:srgbClr val="374151"/>
                </a:solidFill>
                <a:effectLst/>
                <a:latin typeface="Söhne"/>
              </a:rPr>
              <a:t>This method involves replacing missing values with the predicted values from a regression model. For example, if a data set has variables for height and weight, and some observations have missing values for weight, a linear regression model could be used to predict weight based on height, and the missing values could be filled in with the predicted values.</a:t>
            </a:r>
          </a:p>
          <a:p>
            <a:pPr algn="just"/>
            <a:endParaRPr lang="en-IN" dirty="0"/>
          </a:p>
        </p:txBody>
      </p:sp>
      <p:pic>
        <p:nvPicPr>
          <p:cNvPr id="6" name="Content Placeholder 5">
            <a:extLst>
              <a:ext uri="{FF2B5EF4-FFF2-40B4-BE49-F238E27FC236}">
                <a16:creationId xmlns:a16="http://schemas.microsoft.com/office/drawing/2014/main" id="{40C73637-8CE7-A86A-8A1A-0A21174DEB21}"/>
              </a:ext>
            </a:extLst>
          </p:cNvPr>
          <p:cNvPicPr>
            <a:picLocks noGrp="1" noChangeAspect="1"/>
          </p:cNvPicPr>
          <p:nvPr>
            <p:ph sz="half" idx="2"/>
          </p:nvPr>
        </p:nvPicPr>
        <p:blipFill>
          <a:blip r:embed="rId2"/>
          <a:stretch>
            <a:fillRect/>
          </a:stretch>
        </p:blipFill>
        <p:spPr>
          <a:xfrm>
            <a:off x="6420724" y="1846263"/>
            <a:ext cx="4532153" cy="4022725"/>
          </a:xfrm>
        </p:spPr>
      </p:pic>
    </p:spTree>
    <p:extLst>
      <p:ext uri="{BB962C8B-B14F-4D97-AF65-F5344CB8AC3E}">
        <p14:creationId xmlns:p14="http://schemas.microsoft.com/office/powerpoint/2010/main" val="358672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F127-CA0D-8A38-F4C9-3D5320DD9B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F0B45F-72B1-90EF-27E7-1374CB40D264}"/>
              </a:ext>
            </a:extLst>
          </p:cNvPr>
          <p:cNvSpPr>
            <a:spLocks noGrp="1"/>
          </p:cNvSpPr>
          <p:nvPr>
            <p:ph sz="half" idx="1"/>
          </p:nvPr>
        </p:nvSpPr>
        <p:spPr/>
        <p:txBody>
          <a:bodyPr>
            <a:normAutofit/>
          </a:bodyPr>
          <a:lstStyle/>
          <a:p>
            <a:pPr algn="just"/>
            <a:r>
              <a:rPr lang="en-US" b="1" i="0" dirty="0">
                <a:solidFill>
                  <a:srgbClr val="FF0000"/>
                </a:solidFill>
                <a:effectLst/>
                <a:latin typeface="Söhne"/>
              </a:rPr>
              <a:t>Interpolation: </a:t>
            </a:r>
            <a:r>
              <a:rPr lang="en-US" b="0" i="0" dirty="0">
                <a:solidFill>
                  <a:srgbClr val="374151"/>
                </a:solidFill>
                <a:effectLst/>
                <a:latin typeface="Söhne"/>
              </a:rPr>
              <a:t>This method involves filling in the missing values using interpolation techniques, such as linear interpolation or polynomial interpolation. For example, if a data set has a column for temperature, and some observations have missing values, the missing values could be filled in by estimating temperature based on the temperatures at surrounding observations.</a:t>
            </a:r>
          </a:p>
          <a:p>
            <a:pPr algn="just"/>
            <a:endParaRPr lang="en-IN" dirty="0"/>
          </a:p>
        </p:txBody>
      </p:sp>
      <p:pic>
        <p:nvPicPr>
          <p:cNvPr id="6" name="Content Placeholder 5">
            <a:extLst>
              <a:ext uri="{FF2B5EF4-FFF2-40B4-BE49-F238E27FC236}">
                <a16:creationId xmlns:a16="http://schemas.microsoft.com/office/drawing/2014/main" id="{11CF1C60-6114-A0B8-C4E6-B79E8501E8F9}"/>
              </a:ext>
            </a:extLst>
          </p:cNvPr>
          <p:cNvPicPr>
            <a:picLocks noGrp="1" noChangeAspect="1"/>
          </p:cNvPicPr>
          <p:nvPr>
            <p:ph sz="half" idx="2"/>
          </p:nvPr>
        </p:nvPicPr>
        <p:blipFill>
          <a:blip r:embed="rId2"/>
          <a:stretch>
            <a:fillRect/>
          </a:stretch>
        </p:blipFill>
        <p:spPr>
          <a:xfrm>
            <a:off x="6218238" y="1845734"/>
            <a:ext cx="4937125" cy="3520923"/>
          </a:xfrm>
        </p:spPr>
      </p:pic>
    </p:spTree>
    <p:extLst>
      <p:ext uri="{BB962C8B-B14F-4D97-AF65-F5344CB8AC3E}">
        <p14:creationId xmlns:p14="http://schemas.microsoft.com/office/powerpoint/2010/main" val="247437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5E6D-8F81-BC54-6657-E0D18B6759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93A24B-68E6-BFD1-5F82-2A8A46FE5173}"/>
              </a:ext>
            </a:extLst>
          </p:cNvPr>
          <p:cNvSpPr>
            <a:spLocks noGrp="1"/>
          </p:cNvSpPr>
          <p:nvPr>
            <p:ph sz="half" idx="1"/>
          </p:nvPr>
        </p:nvSpPr>
        <p:spPr/>
        <p:txBody>
          <a:bodyPr>
            <a:normAutofit/>
          </a:bodyPr>
          <a:lstStyle/>
          <a:p>
            <a:pPr algn="just"/>
            <a:r>
              <a:rPr lang="en-US" b="1" i="0" dirty="0">
                <a:solidFill>
                  <a:srgbClr val="FF0000"/>
                </a:solidFill>
                <a:effectLst/>
                <a:latin typeface="Söhne"/>
              </a:rPr>
              <a:t>Multiple Imputation: </a:t>
            </a:r>
            <a:r>
              <a:rPr lang="en-US" b="0" i="0" dirty="0">
                <a:solidFill>
                  <a:srgbClr val="374151"/>
                </a:solidFill>
                <a:effectLst/>
                <a:latin typeface="Söhne"/>
              </a:rPr>
              <a:t>This method involves replacing missing values with multiple estimates, and then combining the results to account for uncertainty. For example, if a data set has a column for income, and some observations have missing values, multiple imputation would involve estimating income based on other variables, generating several different datasets with different estimates for the missing values, and then combining the results to account for the uncertainty in the estimates.</a:t>
            </a:r>
          </a:p>
          <a:p>
            <a:pPr algn="just"/>
            <a:endParaRPr lang="en-IN" dirty="0"/>
          </a:p>
        </p:txBody>
      </p:sp>
      <p:pic>
        <p:nvPicPr>
          <p:cNvPr id="6" name="Content Placeholder 5">
            <a:extLst>
              <a:ext uri="{FF2B5EF4-FFF2-40B4-BE49-F238E27FC236}">
                <a16:creationId xmlns:a16="http://schemas.microsoft.com/office/drawing/2014/main" id="{460B56E1-8488-B7E8-021E-09F9D5B43355}"/>
              </a:ext>
            </a:extLst>
          </p:cNvPr>
          <p:cNvPicPr>
            <a:picLocks noGrp="1" noChangeAspect="1"/>
          </p:cNvPicPr>
          <p:nvPr>
            <p:ph sz="half" idx="2"/>
          </p:nvPr>
        </p:nvPicPr>
        <p:blipFill>
          <a:blip r:embed="rId2"/>
          <a:stretch>
            <a:fillRect/>
          </a:stretch>
        </p:blipFill>
        <p:spPr>
          <a:xfrm>
            <a:off x="6218238" y="2364663"/>
            <a:ext cx="4937125" cy="2985925"/>
          </a:xfrm>
        </p:spPr>
      </p:pic>
    </p:spTree>
    <p:extLst>
      <p:ext uri="{BB962C8B-B14F-4D97-AF65-F5344CB8AC3E}">
        <p14:creationId xmlns:p14="http://schemas.microsoft.com/office/powerpoint/2010/main" val="191620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BBD12-27E2-DB65-5542-B27F0A0144ED}"/>
              </a:ext>
            </a:extLst>
          </p:cNvPr>
          <p:cNvSpPr>
            <a:spLocks noGrp="1"/>
          </p:cNvSpPr>
          <p:nvPr>
            <p:ph type="title"/>
          </p:nvPr>
        </p:nvSpPr>
        <p:spPr/>
        <p:txBody>
          <a:bodyPr/>
          <a:lstStyle/>
          <a:p>
            <a:r>
              <a:rPr lang="en-IN" dirty="0"/>
              <a:t>Handling text and categorical attributes</a:t>
            </a:r>
          </a:p>
        </p:txBody>
      </p:sp>
      <p:sp>
        <p:nvSpPr>
          <p:cNvPr id="6" name="Content Placeholder 5">
            <a:extLst>
              <a:ext uri="{FF2B5EF4-FFF2-40B4-BE49-F238E27FC236}">
                <a16:creationId xmlns:a16="http://schemas.microsoft.com/office/drawing/2014/main" id="{EA83F818-B1C8-2010-53C0-8A784DE29A05}"/>
              </a:ext>
            </a:extLst>
          </p:cNvPr>
          <p:cNvSpPr>
            <a:spLocks noGrp="1"/>
          </p:cNvSpPr>
          <p:nvPr>
            <p:ph idx="1"/>
          </p:nvPr>
        </p:nvSpPr>
        <p:spPr>
          <a:xfrm>
            <a:off x="1097280" y="1845734"/>
            <a:ext cx="10058400" cy="5012266"/>
          </a:xfrm>
        </p:spPr>
        <p:txBody>
          <a:bodyPr>
            <a:noAutofit/>
          </a:bodyPr>
          <a:lstStyle/>
          <a:p>
            <a:pPr algn="just"/>
            <a:r>
              <a:rPr lang="en-US" sz="1800" b="0" i="0" dirty="0">
                <a:solidFill>
                  <a:srgbClr val="374151"/>
                </a:solidFill>
                <a:effectLst/>
                <a:latin typeface="Söhne"/>
              </a:rPr>
              <a:t>Handling text and categorical attributes is important in many machine learning tasks, as these attributes are often non-numeric and can't be used directly in mathematical models. Here are some common methods for handling text and categorical attributes:</a:t>
            </a:r>
          </a:p>
          <a:p>
            <a:pPr algn="just">
              <a:buFont typeface="Wingdings" panose="05000000000000000000" pitchFamily="2" charset="2"/>
              <a:buChar char="§"/>
            </a:pPr>
            <a:r>
              <a:rPr lang="en-US" sz="1800" b="1" i="0" dirty="0">
                <a:solidFill>
                  <a:srgbClr val="374151"/>
                </a:solidFill>
                <a:effectLst/>
                <a:latin typeface="Söhne"/>
              </a:rPr>
              <a:t>Label Encoding: </a:t>
            </a:r>
            <a:r>
              <a:rPr lang="en-US" sz="1800" b="0" i="0" dirty="0">
                <a:solidFill>
                  <a:srgbClr val="374151"/>
                </a:solidFill>
                <a:effectLst/>
                <a:latin typeface="Söhne"/>
              </a:rPr>
              <a:t>This method involves converting each unique category into a numeric value. For example, if a data set has a column for "color" with categories "red", "green", and "blue", label encoding would convert these categories into numeric values such as 0, 1, and 2.</a:t>
            </a:r>
          </a:p>
          <a:p>
            <a:pPr algn="just">
              <a:buFont typeface="Wingdings" panose="05000000000000000000" pitchFamily="2" charset="2"/>
              <a:buChar char="§"/>
            </a:pPr>
            <a:r>
              <a:rPr lang="en-US" sz="1800" b="1" i="0" dirty="0">
                <a:solidFill>
                  <a:srgbClr val="374151"/>
                </a:solidFill>
                <a:effectLst/>
                <a:latin typeface="Söhne"/>
              </a:rPr>
              <a:t>One-Hot Encoding: </a:t>
            </a:r>
            <a:r>
              <a:rPr lang="en-US" sz="1800" b="0" i="0" dirty="0">
                <a:solidFill>
                  <a:srgbClr val="374151"/>
                </a:solidFill>
                <a:effectLst/>
                <a:latin typeface="Söhne"/>
              </a:rPr>
              <a:t>This method involves converting each category into a binary vector, with each element in the vector indicating the presence or absence of a particular category. For example, if a data set has a column for "color" with categories "red", "green", and "blue", one-hot encoding would convert this column into three separate columns, each indicating whether the observation is red, green, or blue.</a:t>
            </a:r>
          </a:p>
          <a:p>
            <a:pPr algn="just">
              <a:buFont typeface="Wingdings" panose="05000000000000000000" pitchFamily="2" charset="2"/>
              <a:buChar char="§"/>
            </a:pPr>
            <a:r>
              <a:rPr lang="en-US" sz="1800" b="1" i="0" dirty="0">
                <a:solidFill>
                  <a:srgbClr val="374151"/>
                </a:solidFill>
                <a:effectLst/>
                <a:latin typeface="Söhne"/>
              </a:rPr>
              <a:t>Word Embeddings: </a:t>
            </a:r>
            <a:r>
              <a:rPr lang="en-US" sz="1800" b="0" i="0" dirty="0">
                <a:solidFill>
                  <a:srgbClr val="374151"/>
                </a:solidFill>
                <a:effectLst/>
                <a:latin typeface="Söhne"/>
              </a:rPr>
              <a:t>This method involves converting words into dense vectors that capture semantic meaning. Word embeddings can be used to convert text data into numerical data that can be used in machine learning models. For example, if a data set has a column for "reviews" with text data, word embeddings could be used to convert each review into a numerical vector that captures the meaning of the review.</a:t>
            </a:r>
          </a:p>
          <a:p>
            <a:pPr algn="just"/>
            <a:endParaRPr lang="en-US" sz="1800" b="0" i="0" dirty="0">
              <a:solidFill>
                <a:srgbClr val="374151"/>
              </a:solidFill>
              <a:effectLst/>
              <a:latin typeface="Söhne"/>
            </a:endParaRPr>
          </a:p>
          <a:p>
            <a:pPr algn="just"/>
            <a:br>
              <a:rPr lang="en-US" sz="1800" b="0" i="0" dirty="0">
                <a:solidFill>
                  <a:srgbClr val="374151"/>
                </a:solidFill>
                <a:effectLst/>
                <a:latin typeface="Söhne"/>
              </a:rPr>
            </a:br>
            <a:endParaRPr lang="en-IN" sz="1800" dirty="0"/>
          </a:p>
        </p:txBody>
      </p:sp>
    </p:spTree>
    <p:extLst>
      <p:ext uri="{BB962C8B-B14F-4D97-AF65-F5344CB8AC3E}">
        <p14:creationId xmlns:p14="http://schemas.microsoft.com/office/powerpoint/2010/main" val="10993702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2815</TotalTime>
  <Words>6045</Words>
  <Application>Microsoft Office PowerPoint</Application>
  <PresentationFormat>Widescreen</PresentationFormat>
  <Paragraphs>384</Paragraphs>
  <Slides>52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Google Sans</vt:lpstr>
      <vt:lpstr>Söhne</vt:lpstr>
      <vt:lpstr>Times New Roman</vt:lpstr>
      <vt:lpstr>Wingdings</vt:lpstr>
      <vt:lpstr>Retrospect</vt:lpstr>
      <vt:lpstr>Unit-1</vt:lpstr>
      <vt:lpstr>Chapter Contents</vt:lpstr>
      <vt:lpstr>Data Cleaning</vt:lpstr>
      <vt:lpstr>Handling Missing values</vt:lpstr>
      <vt:lpstr>PowerPoint Presentation</vt:lpstr>
      <vt:lpstr>PowerPoint Presentation</vt:lpstr>
      <vt:lpstr>PowerPoint Presentation</vt:lpstr>
      <vt:lpstr>PowerPoint Presentation</vt:lpstr>
      <vt:lpstr>Handling text and categorical attributes</vt:lpstr>
      <vt:lpstr>Examples-Label Encoding</vt:lpstr>
      <vt:lpstr>Examples-OneHot Encoding</vt:lpstr>
      <vt:lpstr>Examples-Word Embedding</vt:lpstr>
      <vt:lpstr>Custom transformers</vt:lpstr>
      <vt:lpstr>PowerPoint Presentation</vt:lpstr>
      <vt:lpstr>PowerPoint Presentation</vt:lpstr>
      <vt:lpstr>PowerPoint Presentation</vt:lpstr>
      <vt:lpstr>PowerPoint Presentation</vt:lpstr>
      <vt:lpstr>Feature Scaling</vt:lpstr>
      <vt:lpstr>Min-max scaling</vt:lpstr>
      <vt:lpstr>PowerPoint Presentation</vt:lpstr>
      <vt:lpstr>Standardization</vt:lpstr>
      <vt:lpstr>PowerPoint Presentation</vt:lpstr>
      <vt:lpstr>Transformation pipelines</vt:lpstr>
      <vt:lpstr>PowerPoint Presentation</vt:lpstr>
      <vt:lpstr>Cross validation</vt:lpstr>
      <vt:lpstr>PowerPoint Presentation</vt:lpstr>
      <vt:lpstr>Tuning a Model</vt:lpstr>
      <vt:lpstr>Gridsearchcv-hyperparameter tuning</vt:lpstr>
      <vt:lpstr>Randomizedsearchcv</vt:lpstr>
      <vt:lpstr>PowerPoint Presentation</vt:lpstr>
      <vt:lpstr>Ensemble methods</vt:lpstr>
      <vt:lpstr>PowerPoint Presentation</vt:lpstr>
      <vt:lpstr>PowerPoint Presentation</vt:lpstr>
      <vt:lpstr>Chapter 2: Shallow Algorithms</vt:lpstr>
      <vt:lpstr>Contents</vt:lpstr>
      <vt:lpstr>Logistic Regression</vt:lpstr>
      <vt:lpstr>Logistic regression Function</vt:lpstr>
      <vt:lpstr>Training and Cost Function</vt:lpstr>
      <vt:lpstr>PowerPoint Presentation</vt:lpstr>
      <vt:lpstr>Decision boundaries in logistic regression</vt:lpstr>
      <vt:lpstr>PowerPoint Presentation</vt:lpstr>
      <vt:lpstr>Softmax Regression/Multinominal Logistic Regression</vt:lpstr>
      <vt:lpstr>PowerPoint Presentation</vt:lpstr>
      <vt:lpstr>Support Vector Machine</vt:lpstr>
      <vt:lpstr>Adding polynomial feature</vt:lpstr>
      <vt:lpstr>PowerPoint Presentation</vt:lpstr>
      <vt:lpstr>Handling non-linear data using kernel functions</vt:lpstr>
      <vt:lpstr>Polynomial Kernel</vt:lpstr>
      <vt:lpstr>Polynomial Kernel and its function</vt:lpstr>
      <vt:lpstr>RBF Kernel (Radial Basis Function)/Gaussian RBF Kernel Function</vt:lpstr>
      <vt:lpstr>Support Vector machine for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Disha DN</dc:creator>
  <cp:lastModifiedBy>Disha DN</cp:lastModifiedBy>
  <cp:revision>137</cp:revision>
  <dcterms:created xsi:type="dcterms:W3CDTF">2023-02-06T08:46:30Z</dcterms:created>
  <dcterms:modified xsi:type="dcterms:W3CDTF">2023-05-22T08:14:39Z</dcterms:modified>
</cp:coreProperties>
</file>