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6"/>
  </p:notesMasterIdLst>
  <p:sldIdLst>
    <p:sldId id="256" r:id="rId2"/>
    <p:sldId id="257" r:id="rId3"/>
    <p:sldId id="258" r:id="rId4"/>
    <p:sldId id="259" r:id="rId5"/>
    <p:sldId id="260" r:id="rId6"/>
    <p:sldId id="261" r:id="rId7"/>
    <p:sldId id="262" r:id="rId8"/>
    <p:sldId id="263" r:id="rId9"/>
    <p:sldId id="266" r:id="rId10"/>
    <p:sldId id="268" r:id="rId11"/>
    <p:sldId id="264" r:id="rId12"/>
    <p:sldId id="265" r:id="rId13"/>
    <p:sldId id="269" r:id="rId14"/>
    <p:sldId id="272" r:id="rId15"/>
    <p:sldId id="270" r:id="rId16"/>
    <p:sldId id="271" r:id="rId17"/>
    <p:sldId id="274" r:id="rId18"/>
    <p:sldId id="275" r:id="rId19"/>
    <p:sldId id="273" r:id="rId20"/>
    <p:sldId id="276" r:id="rId21"/>
    <p:sldId id="277" r:id="rId22"/>
    <p:sldId id="278" r:id="rId23"/>
    <p:sldId id="279" r:id="rId24"/>
    <p:sldId id="280" r:id="rId25"/>
    <p:sldId id="281" r:id="rId26"/>
    <p:sldId id="282" r:id="rId27"/>
    <p:sldId id="283" r:id="rId28"/>
    <p:sldId id="284" r:id="rId29"/>
    <p:sldId id="296" r:id="rId30"/>
    <p:sldId id="297" r:id="rId31"/>
    <p:sldId id="298" r:id="rId32"/>
    <p:sldId id="299" r:id="rId33"/>
    <p:sldId id="300" r:id="rId34"/>
    <p:sldId id="301" r:id="rId35"/>
    <p:sldId id="302" r:id="rId36"/>
    <p:sldId id="303" r:id="rId37"/>
    <p:sldId id="304" r:id="rId38"/>
    <p:sldId id="305" r:id="rId39"/>
    <p:sldId id="306" r:id="rId40"/>
    <p:sldId id="286" r:id="rId41"/>
    <p:sldId id="309" r:id="rId42"/>
    <p:sldId id="287" r:id="rId43"/>
    <p:sldId id="310" r:id="rId44"/>
    <p:sldId id="311" r:id="rId45"/>
    <p:sldId id="288" r:id="rId46"/>
    <p:sldId id="307" r:id="rId47"/>
    <p:sldId id="289" r:id="rId48"/>
    <p:sldId id="325" r:id="rId49"/>
    <p:sldId id="326" r:id="rId50"/>
    <p:sldId id="327" r:id="rId51"/>
    <p:sldId id="328" r:id="rId52"/>
    <p:sldId id="290" r:id="rId53"/>
    <p:sldId id="291" r:id="rId54"/>
    <p:sldId id="292" r:id="rId55"/>
    <p:sldId id="329" r:id="rId56"/>
    <p:sldId id="293" r:id="rId57"/>
    <p:sldId id="294" r:id="rId58"/>
    <p:sldId id="295"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30" r:id="rId73"/>
    <p:sldId id="331" r:id="rId74"/>
    <p:sldId id="332" r:id="rId75"/>
  </p:sldIdLst>
  <p:sldSz cx="9144000" cy="5143500" type="screen16x9"/>
  <p:notesSz cx="6858000" cy="9144000"/>
  <p:embeddedFontLst>
    <p:embeddedFont>
      <p:font typeface="Lato" panose="020F0502020204030203" pitchFamily="34" charset="0"/>
      <p:regular r:id="rId77"/>
      <p:bold r:id="rId78"/>
      <p:italic r:id="rId79"/>
      <p:boldItalic r:id="rId80"/>
    </p:embeddedFont>
    <p:embeddedFont>
      <p:font typeface="Nunito" pitchFamily="2" charset="0"/>
      <p:regular r:id="rId81"/>
      <p:bold r:id="rId82"/>
      <p:italic r:id="rId83"/>
      <p:boldItalic r:id="rId84"/>
    </p:embeddedFont>
    <p:embeddedFont>
      <p:font typeface="Roboto" panose="02000000000000000000" pitchFamily="2" charset="0"/>
      <p:regular r:id="rId85"/>
      <p:bold r:id="rId86"/>
      <p:italic r:id="rId87"/>
      <p:boldItalic r:id="rId8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F8C3986B-995C-4937-85AD-0A14018D34AA}">
          <p14:sldIdLst>
            <p14:sldId id="256"/>
            <p14:sldId id="257"/>
            <p14:sldId id="258"/>
            <p14:sldId id="259"/>
            <p14:sldId id="260"/>
            <p14:sldId id="261"/>
            <p14:sldId id="262"/>
            <p14:sldId id="263"/>
            <p14:sldId id="266"/>
            <p14:sldId id="268"/>
            <p14:sldId id="264"/>
            <p14:sldId id="265"/>
            <p14:sldId id="269"/>
            <p14:sldId id="272"/>
            <p14:sldId id="270"/>
            <p14:sldId id="271"/>
            <p14:sldId id="274"/>
            <p14:sldId id="275"/>
            <p14:sldId id="273"/>
            <p14:sldId id="276"/>
            <p14:sldId id="277"/>
            <p14:sldId id="278"/>
            <p14:sldId id="279"/>
            <p14:sldId id="280"/>
            <p14:sldId id="281"/>
            <p14:sldId id="282"/>
            <p14:sldId id="283"/>
            <p14:sldId id="284"/>
            <p14:sldId id="296"/>
            <p14:sldId id="297"/>
            <p14:sldId id="298"/>
            <p14:sldId id="299"/>
            <p14:sldId id="300"/>
            <p14:sldId id="301"/>
            <p14:sldId id="302"/>
            <p14:sldId id="303"/>
            <p14:sldId id="304"/>
            <p14:sldId id="305"/>
            <p14:sldId id="306"/>
            <p14:sldId id="286"/>
            <p14:sldId id="309"/>
            <p14:sldId id="287"/>
            <p14:sldId id="310"/>
            <p14:sldId id="311"/>
            <p14:sldId id="288"/>
            <p14:sldId id="307"/>
            <p14:sldId id="289"/>
            <p14:sldId id="325"/>
            <p14:sldId id="326"/>
            <p14:sldId id="327"/>
            <p14:sldId id="328"/>
            <p14:sldId id="290"/>
          </p14:sldIdLst>
        </p14:section>
        <p14:section name="Chapter 2" id="{360402C8-DB61-43D4-B281-F6F199668F17}">
          <p14:sldIdLst>
            <p14:sldId id="291"/>
            <p14:sldId id="292"/>
            <p14:sldId id="329"/>
            <p14:sldId id="293"/>
            <p14:sldId id="294"/>
            <p14:sldId id="295"/>
            <p14:sldId id="312"/>
            <p14:sldId id="313"/>
            <p14:sldId id="314"/>
            <p14:sldId id="315"/>
            <p14:sldId id="316"/>
            <p14:sldId id="317"/>
            <p14:sldId id="318"/>
            <p14:sldId id="319"/>
            <p14:sldId id="320"/>
            <p14:sldId id="321"/>
            <p14:sldId id="322"/>
            <p14:sldId id="323"/>
            <p14:sldId id="324"/>
            <p14:sldId id="330"/>
            <p14:sldId id="331"/>
            <p14:sldId id="332"/>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68"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8.fntdata"/><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font" Target="fonts/font3.fntdata"/><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4.fntdata"/><Relationship Id="rId85"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7.fntdata"/><Relationship Id="rId88" Type="http://schemas.openxmlformats.org/officeDocument/2006/relationships/font" Target="fonts/font12.fntdata"/><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2.fntdata"/><Relationship Id="rId81" Type="http://schemas.openxmlformats.org/officeDocument/2006/relationships/font" Target="fonts/font5.fntdata"/><Relationship Id="rId86"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1.fntdata"/><Relationship Id="rId61" Type="http://schemas.openxmlformats.org/officeDocument/2006/relationships/slide" Target="slides/slide60.xml"/><Relationship Id="rId82" Type="http://schemas.openxmlformats.org/officeDocument/2006/relationships/font" Target="fonts/font6.fntdata"/><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38005569b4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38005569b4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3be4c16555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3be4c16555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268220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i.meta.com/blog/generative-ai-text-to-video/" TargetMode="External"/><Relationship Id="rId7" Type="http://schemas.openxmlformats.org/officeDocument/2006/relationships/hyperlink" Target="https://www.loudly.com/music/ai-music-generator" TargetMode="External"/><Relationship Id="rId2" Type="http://schemas.openxmlformats.org/officeDocument/2006/relationships/hyperlink" Target="https://deepdreamgenerator.com/ddream/34qirq79uwt" TargetMode="External"/><Relationship Id="rId1" Type="http://schemas.openxmlformats.org/officeDocument/2006/relationships/slideLayout" Target="../slideLayouts/slideLayout3.xml"/><Relationship Id="rId6" Type="http://schemas.openxmlformats.org/officeDocument/2006/relationships/hyperlink" Target="https://about.fb.com/news/2023/08/audiocraft-generative-ai-for-music-and-audio/" TargetMode="External"/><Relationship Id="rId5" Type="http://schemas.openxmlformats.org/officeDocument/2006/relationships/hyperlink" Target="https://www.invideo.com/" TargetMode="External"/><Relationship Id="rId4" Type="http://schemas.openxmlformats.org/officeDocument/2006/relationships/hyperlink" Target="https://www.synthesia.io/demo-thank-you"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Generative Adversarial Networks</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a:t>Unit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9C274-A4B3-061C-5E0C-3A5717453A3E}"/>
              </a:ext>
            </a:extLst>
          </p:cNvPr>
          <p:cNvSpPr>
            <a:spLocks noGrp="1"/>
          </p:cNvSpPr>
          <p:nvPr>
            <p:ph type="title"/>
          </p:nvPr>
        </p:nvSpPr>
        <p:spPr/>
        <p:txBody>
          <a:bodyPr>
            <a:normAutofit fontScale="90000"/>
          </a:bodyPr>
          <a:lstStyle/>
          <a:p>
            <a:r>
              <a:rPr lang="en-IN" dirty="0"/>
              <a:t>Examples of Generative models</a:t>
            </a:r>
          </a:p>
        </p:txBody>
      </p:sp>
      <p:sp>
        <p:nvSpPr>
          <p:cNvPr id="3" name="Text Placeholder 2">
            <a:extLst>
              <a:ext uri="{FF2B5EF4-FFF2-40B4-BE49-F238E27FC236}">
                <a16:creationId xmlns:a16="http://schemas.microsoft.com/office/drawing/2014/main" id="{92BACB8D-504C-4541-AB6E-0E66B0C1FD7C}"/>
              </a:ext>
            </a:extLst>
          </p:cNvPr>
          <p:cNvSpPr>
            <a:spLocks noGrp="1"/>
          </p:cNvSpPr>
          <p:nvPr>
            <p:ph type="body" idx="1"/>
          </p:nvPr>
        </p:nvSpPr>
        <p:spPr/>
        <p:txBody>
          <a:bodyPr/>
          <a:lstStyle/>
          <a:p>
            <a:r>
              <a:rPr lang="en-IN" dirty="0" err="1"/>
              <a:t>DeepDream</a:t>
            </a:r>
            <a:r>
              <a:rPr lang="en-IN" dirty="0"/>
              <a:t> Generator : (Image generator) </a:t>
            </a:r>
            <a:r>
              <a:rPr lang="en-IN" dirty="0">
                <a:hlinkClick r:id="rId2"/>
              </a:rPr>
              <a:t>https://deepdreamgenerator.com/ddream/34qirq79uwt</a:t>
            </a:r>
            <a:endParaRPr lang="en-IN" dirty="0"/>
          </a:p>
          <a:p>
            <a:r>
              <a:rPr lang="en-US" b="0" i="0" dirty="0">
                <a:solidFill>
                  <a:srgbClr val="344854"/>
                </a:solidFill>
                <a:effectLst/>
                <a:latin typeface="Optimistic Display"/>
              </a:rPr>
              <a:t>Introducing Make-A-Video: An AI system that generates videos from text: </a:t>
            </a:r>
            <a:r>
              <a:rPr lang="en-US" b="0" i="0" dirty="0">
                <a:solidFill>
                  <a:srgbClr val="344854"/>
                </a:solidFill>
                <a:effectLst/>
                <a:latin typeface="Optimistic Display"/>
                <a:hlinkClick r:id="rId3"/>
              </a:rPr>
              <a:t>https://ai.meta.com/blog/generative-ai-text-to-video/</a:t>
            </a:r>
            <a:endParaRPr lang="en-US" b="0" i="0" dirty="0">
              <a:solidFill>
                <a:srgbClr val="344854"/>
              </a:solidFill>
              <a:effectLst/>
              <a:latin typeface="Optimistic Display"/>
            </a:endParaRPr>
          </a:p>
          <a:p>
            <a:r>
              <a:rPr lang="en-US" b="0" i="0" dirty="0">
                <a:solidFill>
                  <a:srgbClr val="344854"/>
                </a:solidFill>
                <a:effectLst/>
                <a:latin typeface="Optimistic Display"/>
                <a:hlinkClick r:id="rId4"/>
              </a:rPr>
              <a:t>https://www.synthesia.io/demo-thank-you</a:t>
            </a:r>
            <a:r>
              <a:rPr lang="en-US" dirty="0">
                <a:solidFill>
                  <a:srgbClr val="344854"/>
                </a:solidFill>
                <a:latin typeface="Optimistic Display"/>
              </a:rPr>
              <a:t> -</a:t>
            </a:r>
            <a:r>
              <a:rPr lang="en-US" dirty="0" err="1">
                <a:solidFill>
                  <a:srgbClr val="344854"/>
                </a:solidFill>
                <a:latin typeface="Optimistic Display"/>
              </a:rPr>
              <a:t>Synthesia</a:t>
            </a:r>
            <a:endParaRPr lang="en-US" dirty="0">
              <a:solidFill>
                <a:srgbClr val="344854"/>
              </a:solidFill>
              <a:latin typeface="Optimistic Display"/>
            </a:endParaRPr>
          </a:p>
          <a:p>
            <a:r>
              <a:rPr lang="en-US" b="0" i="0" dirty="0">
                <a:solidFill>
                  <a:srgbClr val="344854"/>
                </a:solidFill>
                <a:effectLst/>
                <a:latin typeface="Optimistic Display"/>
                <a:hlinkClick r:id="rId5"/>
              </a:rPr>
              <a:t>https://www.invideo.com/</a:t>
            </a:r>
            <a:r>
              <a:rPr lang="en-US" b="0" i="0" dirty="0">
                <a:solidFill>
                  <a:srgbClr val="344854"/>
                </a:solidFill>
                <a:effectLst/>
                <a:latin typeface="Optimistic Display"/>
              </a:rPr>
              <a:t> -Generate video using images, text prompts</a:t>
            </a:r>
          </a:p>
          <a:p>
            <a:r>
              <a:rPr lang="en-US" b="0" i="0" dirty="0" err="1">
                <a:solidFill>
                  <a:srgbClr val="344854"/>
                </a:solidFill>
                <a:effectLst/>
                <a:latin typeface="Optimistic Display"/>
              </a:rPr>
              <a:t>AudioCraft</a:t>
            </a:r>
            <a:r>
              <a:rPr lang="en-US" b="0" i="0" dirty="0">
                <a:solidFill>
                  <a:srgbClr val="344854"/>
                </a:solidFill>
                <a:effectLst/>
                <a:latin typeface="Optimistic Display"/>
              </a:rPr>
              <a:t>: A Generative AI Tool For Audio and Music : </a:t>
            </a:r>
            <a:r>
              <a:rPr lang="en-US" b="0" i="0" dirty="0">
                <a:solidFill>
                  <a:srgbClr val="344854"/>
                </a:solidFill>
                <a:effectLst/>
                <a:latin typeface="Optimistic Display"/>
                <a:hlinkClick r:id="rId6"/>
              </a:rPr>
              <a:t>https://about.fb.com/news/2023/08/audiocraft-generative-ai-for-music-and-audio/</a:t>
            </a:r>
            <a:endParaRPr lang="en-US" b="0" i="0" dirty="0">
              <a:solidFill>
                <a:srgbClr val="344854"/>
              </a:solidFill>
              <a:effectLst/>
              <a:latin typeface="Optimistic Display"/>
            </a:endParaRPr>
          </a:p>
          <a:p>
            <a:r>
              <a:rPr lang="en-US" dirty="0">
                <a:solidFill>
                  <a:srgbClr val="344854"/>
                </a:solidFill>
                <a:latin typeface="Optimistic Display"/>
              </a:rPr>
              <a:t>Music generator : </a:t>
            </a:r>
            <a:r>
              <a:rPr lang="en-US" dirty="0">
                <a:solidFill>
                  <a:srgbClr val="344854"/>
                </a:solidFill>
                <a:latin typeface="Optimistic Display"/>
                <a:hlinkClick r:id="rId7"/>
              </a:rPr>
              <a:t>https://www.loudly.com/music/ai-music-generator</a:t>
            </a:r>
            <a:endParaRPr lang="en-US" dirty="0">
              <a:solidFill>
                <a:srgbClr val="344854"/>
              </a:solidFill>
              <a:latin typeface="Optimistic Display"/>
            </a:endParaRPr>
          </a:p>
          <a:p>
            <a:endParaRPr lang="en-US" b="0" i="0" dirty="0">
              <a:solidFill>
                <a:srgbClr val="344854"/>
              </a:solidFill>
              <a:effectLst/>
              <a:latin typeface="Optimistic Display"/>
            </a:endParaRPr>
          </a:p>
          <a:p>
            <a:endParaRPr lang="en-US" b="0" i="0" dirty="0">
              <a:solidFill>
                <a:srgbClr val="344854"/>
              </a:solidFill>
              <a:effectLst/>
              <a:latin typeface="Optimistic Display"/>
            </a:endParaRPr>
          </a:p>
          <a:p>
            <a:endParaRPr lang="en-IN" dirty="0"/>
          </a:p>
          <a:p>
            <a:endParaRPr lang="en-IN" dirty="0"/>
          </a:p>
        </p:txBody>
      </p:sp>
    </p:spTree>
    <p:extLst>
      <p:ext uri="{BB962C8B-B14F-4D97-AF65-F5344CB8AC3E}">
        <p14:creationId xmlns:p14="http://schemas.microsoft.com/office/powerpoint/2010/main" val="2386132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6AA77-C87A-A06F-779E-502ED594B41A}"/>
              </a:ext>
            </a:extLst>
          </p:cNvPr>
          <p:cNvSpPr>
            <a:spLocks noGrp="1"/>
          </p:cNvSpPr>
          <p:nvPr>
            <p:ph type="title"/>
          </p:nvPr>
        </p:nvSpPr>
        <p:spPr/>
        <p:txBody>
          <a:bodyPr>
            <a:normAutofit fontScale="90000"/>
          </a:bodyPr>
          <a:lstStyle/>
          <a:p>
            <a:r>
              <a:rPr lang="en-US" dirty="0"/>
              <a:t>Types of Generative Models</a:t>
            </a:r>
            <a:endParaRPr lang="en-IN" dirty="0"/>
          </a:p>
        </p:txBody>
      </p:sp>
      <p:sp>
        <p:nvSpPr>
          <p:cNvPr id="3" name="Text Placeholder 2">
            <a:extLst>
              <a:ext uri="{FF2B5EF4-FFF2-40B4-BE49-F238E27FC236}">
                <a16:creationId xmlns:a16="http://schemas.microsoft.com/office/drawing/2014/main" id="{D401EB1A-8777-59D2-1AEF-FFA9F00B1ED4}"/>
              </a:ext>
            </a:extLst>
          </p:cNvPr>
          <p:cNvSpPr>
            <a:spLocks noGrp="1"/>
          </p:cNvSpPr>
          <p:nvPr>
            <p:ph type="body" idx="1"/>
          </p:nvPr>
        </p:nvSpPr>
        <p:spPr/>
        <p:txBody>
          <a:bodyPr/>
          <a:lstStyle/>
          <a:p>
            <a:pPr algn="just"/>
            <a:r>
              <a:rPr lang="en-US" b="1" i="0" dirty="0">
                <a:effectLst/>
                <a:latin typeface="Söhne"/>
              </a:rPr>
              <a:t>Generative Adversarial Networks (GANs):</a:t>
            </a:r>
            <a:r>
              <a:rPr lang="en-US" b="0" i="0" dirty="0">
                <a:solidFill>
                  <a:srgbClr val="374151"/>
                </a:solidFill>
                <a:effectLst/>
                <a:latin typeface="Söhne"/>
              </a:rPr>
              <a:t> GANs consist of two neural networks, the generator and the discriminator, which are trained simultaneously. The generator generates new data instances, while the discriminator tries to distinguish between real and generated data. </a:t>
            </a:r>
          </a:p>
          <a:p>
            <a:pPr algn="just"/>
            <a:r>
              <a:rPr lang="en-US" b="0" i="0" dirty="0">
                <a:solidFill>
                  <a:srgbClr val="374151"/>
                </a:solidFill>
                <a:effectLst/>
                <a:latin typeface="Söhne"/>
              </a:rPr>
              <a:t>The two networks engage in a game where the generator aims to produce data that is indistinguishable from real data, and the discriminator aims to correctly identify whether the data is real or generated. Through this adversarial process, the generator improves over time, generating more realistic data.</a:t>
            </a:r>
            <a:endParaRPr lang="en-IN" dirty="0"/>
          </a:p>
        </p:txBody>
      </p:sp>
    </p:spTree>
    <p:extLst>
      <p:ext uri="{BB962C8B-B14F-4D97-AF65-F5344CB8AC3E}">
        <p14:creationId xmlns:p14="http://schemas.microsoft.com/office/powerpoint/2010/main" val="2200350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84C8F-E623-08F5-E098-CE501AD8DB8B}"/>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A554D4FD-D114-5DF8-B28B-FE8261594406}"/>
              </a:ext>
            </a:extLst>
          </p:cNvPr>
          <p:cNvSpPr>
            <a:spLocks noGrp="1"/>
          </p:cNvSpPr>
          <p:nvPr>
            <p:ph type="body" idx="1"/>
          </p:nvPr>
        </p:nvSpPr>
        <p:spPr/>
        <p:txBody>
          <a:bodyPr/>
          <a:lstStyle/>
          <a:p>
            <a:pPr algn="just"/>
            <a:r>
              <a:rPr lang="en-US" b="1" i="0" dirty="0">
                <a:effectLst/>
                <a:latin typeface="Söhne"/>
              </a:rPr>
              <a:t>Variational Autoencoders (VAEs):</a:t>
            </a:r>
            <a:r>
              <a:rPr lang="en-US" b="0" i="0" dirty="0">
                <a:solidFill>
                  <a:srgbClr val="374151"/>
                </a:solidFill>
                <a:effectLst/>
                <a:latin typeface="Söhne"/>
              </a:rPr>
              <a:t> VAEs are a type of autoencoder architecture that combines both generative and probabilistic modeling. An autoencoder is a neural network that consists of an encoder and a decoder. The encoder compresses input data into a lower-dimensional latent space, and the decoder reconstructs the original data from this representation. </a:t>
            </a:r>
          </a:p>
          <a:p>
            <a:pPr algn="just"/>
            <a:r>
              <a:rPr lang="en-US" b="0" i="0" dirty="0">
                <a:solidFill>
                  <a:srgbClr val="374151"/>
                </a:solidFill>
                <a:effectLst/>
                <a:latin typeface="Söhne"/>
              </a:rPr>
              <a:t>VAEs introduce a probabilistic approach, modeling the latent space as a probability distribution. This allows VAEs to generate new data points by sampling from the learned distribution, enabling controlled and smooth interpolation between data points.</a:t>
            </a:r>
          </a:p>
          <a:p>
            <a:pPr algn="just"/>
            <a:r>
              <a:rPr lang="en-US" dirty="0">
                <a:solidFill>
                  <a:srgbClr val="374151"/>
                </a:solidFill>
                <a:latin typeface="Söhne"/>
              </a:rPr>
              <a:t>Some other examples include </a:t>
            </a:r>
            <a:r>
              <a:rPr lang="en-IN" b="0" i="0" dirty="0">
                <a:solidFill>
                  <a:srgbClr val="1F1F1F"/>
                </a:solidFill>
                <a:effectLst/>
                <a:latin typeface="Google Sans"/>
              </a:rPr>
              <a:t>Bayesian networks</a:t>
            </a:r>
            <a:r>
              <a:rPr lang="en-US" b="0" i="0" dirty="0">
                <a:solidFill>
                  <a:srgbClr val="374151"/>
                </a:solidFill>
                <a:effectLst/>
                <a:latin typeface="Söhne"/>
              </a:rPr>
              <a:t>, </a:t>
            </a:r>
            <a:r>
              <a:rPr lang="en-IN" b="0" i="0" dirty="0">
                <a:solidFill>
                  <a:srgbClr val="1F1F1F"/>
                </a:solidFill>
                <a:effectLst/>
                <a:latin typeface="Google Sans"/>
              </a:rPr>
              <a:t>Hidden Markov models</a:t>
            </a:r>
            <a:r>
              <a:rPr lang="en-US" b="0" i="0" dirty="0">
                <a:solidFill>
                  <a:srgbClr val="374151"/>
                </a:solidFill>
                <a:effectLst/>
                <a:latin typeface="Söhne"/>
              </a:rPr>
              <a:t> </a:t>
            </a:r>
            <a:r>
              <a:rPr lang="en-US" b="0" i="0" dirty="0" err="1">
                <a:solidFill>
                  <a:srgbClr val="374151"/>
                </a:solidFill>
                <a:effectLst/>
                <a:latin typeface="Söhne"/>
              </a:rPr>
              <a:t>etc</a:t>
            </a:r>
            <a:endParaRPr lang="en-IN" dirty="0"/>
          </a:p>
        </p:txBody>
      </p:sp>
    </p:spTree>
    <p:extLst>
      <p:ext uri="{BB962C8B-B14F-4D97-AF65-F5344CB8AC3E}">
        <p14:creationId xmlns:p14="http://schemas.microsoft.com/office/powerpoint/2010/main" val="729142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F2B0-2E40-1D84-099C-346D19E8C5D7}"/>
              </a:ext>
            </a:extLst>
          </p:cNvPr>
          <p:cNvSpPr>
            <a:spLocks noGrp="1"/>
          </p:cNvSpPr>
          <p:nvPr>
            <p:ph type="title"/>
          </p:nvPr>
        </p:nvSpPr>
        <p:spPr/>
        <p:txBody>
          <a:bodyPr>
            <a:normAutofit fontScale="90000"/>
          </a:bodyPr>
          <a:lstStyle/>
          <a:p>
            <a:r>
              <a:rPr lang="en-IN" dirty="0"/>
              <a:t>Generative Adversarial Networks</a:t>
            </a:r>
          </a:p>
        </p:txBody>
      </p:sp>
      <p:sp>
        <p:nvSpPr>
          <p:cNvPr id="3" name="Text Placeholder 2">
            <a:extLst>
              <a:ext uri="{FF2B5EF4-FFF2-40B4-BE49-F238E27FC236}">
                <a16:creationId xmlns:a16="http://schemas.microsoft.com/office/drawing/2014/main" id="{A776F33F-4E8D-BCF9-DAF4-D53E49EAEA6A}"/>
              </a:ext>
            </a:extLst>
          </p:cNvPr>
          <p:cNvSpPr>
            <a:spLocks noGrp="1"/>
          </p:cNvSpPr>
          <p:nvPr>
            <p:ph type="body" idx="1"/>
          </p:nvPr>
        </p:nvSpPr>
        <p:spPr/>
        <p:txBody>
          <a:bodyPr>
            <a:normAutofit/>
          </a:bodyPr>
          <a:lstStyle/>
          <a:p>
            <a:pPr algn="just"/>
            <a:r>
              <a:rPr lang="en-US" sz="1600" b="0" i="0" dirty="0">
                <a:solidFill>
                  <a:srgbClr val="374151"/>
                </a:solidFill>
                <a:effectLst/>
                <a:latin typeface="Söhne"/>
              </a:rPr>
              <a:t>Generative Adversarial Networks (GANs) are a class of machine learning models designed for generative modeling. They were introduced by Ian Goodfellow and his colleagues in 2014. GANs consist of two neural networks, the generator and the discriminator, which are trained simultaneously through an adversarial process</a:t>
            </a:r>
          </a:p>
          <a:p>
            <a:pPr algn="just"/>
            <a:r>
              <a:rPr lang="en-US" sz="1600" dirty="0">
                <a:solidFill>
                  <a:srgbClr val="374151"/>
                </a:solidFill>
                <a:latin typeface="Söhne"/>
              </a:rPr>
              <a:t>The GAN model architecture involves two sub-models: a generator model for generating new examples and a discriminator model for classifying whether generated examples are real (from the domain) or fake (generated by the generator model). </a:t>
            </a:r>
          </a:p>
          <a:p>
            <a:pPr algn="just"/>
            <a:r>
              <a:rPr lang="en-US" sz="1600" b="1" dirty="0">
                <a:solidFill>
                  <a:srgbClr val="FF0000"/>
                </a:solidFill>
              </a:rPr>
              <a:t>Generator:  </a:t>
            </a:r>
            <a:r>
              <a:rPr lang="en-US" sz="1600" dirty="0"/>
              <a:t>Model that is used to generate new plausible examples from the problem domain. </a:t>
            </a:r>
          </a:p>
          <a:p>
            <a:pPr algn="just"/>
            <a:r>
              <a:rPr lang="en-US" sz="1600" b="1" dirty="0">
                <a:solidFill>
                  <a:srgbClr val="FF0000"/>
                </a:solidFill>
              </a:rPr>
              <a:t>Discriminator: </a:t>
            </a:r>
            <a:r>
              <a:rPr lang="en-US" sz="1600" dirty="0"/>
              <a:t>Model that is used to classify examples as real (from the domain) or fake (generated). </a:t>
            </a:r>
          </a:p>
          <a:p>
            <a:pPr algn="just"/>
            <a:endParaRPr lang="en-US" sz="1600" dirty="0">
              <a:solidFill>
                <a:srgbClr val="374151"/>
              </a:solidFill>
              <a:latin typeface="Söhne"/>
            </a:endParaRPr>
          </a:p>
          <a:p>
            <a:pPr algn="just"/>
            <a:endParaRPr lang="en-IN" sz="1600" dirty="0"/>
          </a:p>
        </p:txBody>
      </p:sp>
    </p:spTree>
    <p:extLst>
      <p:ext uri="{BB962C8B-B14F-4D97-AF65-F5344CB8AC3E}">
        <p14:creationId xmlns:p14="http://schemas.microsoft.com/office/powerpoint/2010/main" val="2944019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6DCD-EA76-1C29-49EA-0B734AF71886}"/>
              </a:ext>
            </a:extLst>
          </p:cNvPr>
          <p:cNvSpPr>
            <a:spLocks noGrp="1"/>
          </p:cNvSpPr>
          <p:nvPr>
            <p:ph type="title"/>
          </p:nvPr>
        </p:nvSpPr>
        <p:spPr/>
        <p:txBody>
          <a:bodyPr>
            <a:normAutofit fontScale="90000"/>
          </a:bodyPr>
          <a:lstStyle/>
          <a:p>
            <a:endParaRPr lang="en-IN"/>
          </a:p>
        </p:txBody>
      </p:sp>
      <p:pic>
        <p:nvPicPr>
          <p:cNvPr id="1026" name="Picture 2" descr="Introduction to Generative Adversarial Network (GAN)">
            <a:extLst>
              <a:ext uri="{FF2B5EF4-FFF2-40B4-BE49-F238E27FC236}">
                <a16:creationId xmlns:a16="http://schemas.microsoft.com/office/drawing/2014/main" id="{C22D23C0-63DA-D49C-7B05-AB423F8C65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982" y="1196068"/>
            <a:ext cx="5238750" cy="302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1631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6DAFF-7FE1-87F6-FA35-4DB07FB95D6A}"/>
              </a:ext>
            </a:extLst>
          </p:cNvPr>
          <p:cNvSpPr>
            <a:spLocks noGrp="1"/>
          </p:cNvSpPr>
          <p:nvPr>
            <p:ph type="title"/>
          </p:nvPr>
        </p:nvSpPr>
        <p:spPr/>
        <p:txBody>
          <a:bodyPr>
            <a:normAutofit fontScale="90000"/>
          </a:bodyPr>
          <a:lstStyle/>
          <a:p>
            <a:r>
              <a:rPr lang="en-IN" dirty="0"/>
              <a:t>Generator Model</a:t>
            </a:r>
          </a:p>
        </p:txBody>
      </p:sp>
      <p:sp>
        <p:nvSpPr>
          <p:cNvPr id="3" name="Text Placeholder 2">
            <a:extLst>
              <a:ext uri="{FF2B5EF4-FFF2-40B4-BE49-F238E27FC236}">
                <a16:creationId xmlns:a16="http://schemas.microsoft.com/office/drawing/2014/main" id="{A12BC66C-EC14-B212-BD65-A412FC9644FB}"/>
              </a:ext>
            </a:extLst>
          </p:cNvPr>
          <p:cNvSpPr>
            <a:spLocks noGrp="1"/>
          </p:cNvSpPr>
          <p:nvPr>
            <p:ph type="body" idx="1"/>
          </p:nvPr>
        </p:nvSpPr>
        <p:spPr/>
        <p:txBody>
          <a:bodyPr>
            <a:normAutofit fontScale="92500"/>
          </a:bodyPr>
          <a:lstStyle/>
          <a:p>
            <a:pPr algn="just"/>
            <a:r>
              <a:rPr lang="en-US" b="0" i="0" dirty="0">
                <a:solidFill>
                  <a:srgbClr val="374151"/>
                </a:solidFill>
                <a:effectLst/>
                <a:latin typeface="Söhne"/>
              </a:rPr>
              <a:t>The generator model is a crucial component of Generative Adversarial Networks (GANs), which are used for generative modeling. The generator's role is to create new data samples that resemble the training data it was trained on. In the context of image generation, for example, the generator attempts to produce images that are visually realistic and share characteristics with the images in the training dataset. Here's a detailed explanation of the generator model in a GAN</a:t>
            </a:r>
          </a:p>
          <a:p>
            <a:pPr marL="114300" indent="0" algn="just">
              <a:buNone/>
            </a:pPr>
            <a:r>
              <a:rPr lang="en-US" b="1" dirty="0">
                <a:solidFill>
                  <a:srgbClr val="374151"/>
                </a:solidFill>
                <a:latin typeface="Söhne"/>
              </a:rPr>
              <a:t>The steps involved are as follows:</a:t>
            </a:r>
          </a:p>
          <a:p>
            <a:pPr algn="just"/>
            <a:r>
              <a:rPr lang="en-US" dirty="0">
                <a:solidFill>
                  <a:srgbClr val="374151"/>
                </a:solidFill>
                <a:latin typeface="Söhne"/>
              </a:rPr>
              <a:t>Architecture: </a:t>
            </a:r>
            <a:r>
              <a:rPr lang="en-US" b="0" i="0" dirty="0">
                <a:solidFill>
                  <a:srgbClr val="374151"/>
                </a:solidFill>
                <a:effectLst/>
                <a:latin typeface="Söhne"/>
              </a:rPr>
              <a:t>The generator is a neural network that typically consists of layers of neurons organized in a specific pattern. It usually starts with a low-dimensional input, often random noise sampled from a simple distribution, such as a Gaussian distribution. </a:t>
            </a:r>
            <a:endParaRPr lang="en-IN" dirty="0"/>
          </a:p>
        </p:txBody>
      </p:sp>
    </p:spTree>
    <p:extLst>
      <p:ext uri="{BB962C8B-B14F-4D97-AF65-F5344CB8AC3E}">
        <p14:creationId xmlns:p14="http://schemas.microsoft.com/office/powerpoint/2010/main" val="1875729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434C4-97AA-00BA-1783-AFF5EFB0659C}"/>
              </a:ext>
            </a:extLst>
          </p:cNvPr>
          <p:cNvSpPr>
            <a:spLocks noGrp="1"/>
          </p:cNvSpPr>
          <p:nvPr>
            <p:ph type="title"/>
          </p:nvPr>
        </p:nvSpPr>
        <p:spPr/>
        <p:txBody>
          <a:bodyPr>
            <a:normAutofit fontScale="90000"/>
          </a:bodyPr>
          <a:lstStyle/>
          <a:p>
            <a:r>
              <a:rPr lang="en-IN" dirty="0"/>
              <a:t>Generator model </a:t>
            </a:r>
          </a:p>
        </p:txBody>
      </p:sp>
      <p:sp>
        <p:nvSpPr>
          <p:cNvPr id="3" name="Text Placeholder 2">
            <a:extLst>
              <a:ext uri="{FF2B5EF4-FFF2-40B4-BE49-F238E27FC236}">
                <a16:creationId xmlns:a16="http://schemas.microsoft.com/office/drawing/2014/main" id="{02296913-9BE0-C985-2C98-170170EA62B8}"/>
              </a:ext>
            </a:extLst>
          </p:cNvPr>
          <p:cNvSpPr>
            <a:spLocks noGrp="1"/>
          </p:cNvSpPr>
          <p:nvPr>
            <p:ph type="body" idx="1"/>
          </p:nvPr>
        </p:nvSpPr>
        <p:spPr/>
        <p:txBody>
          <a:bodyPr>
            <a:normAutofit/>
          </a:bodyPr>
          <a:lstStyle/>
          <a:p>
            <a:pPr algn="just"/>
            <a:r>
              <a:rPr lang="en-US" sz="1600" b="0" i="0" dirty="0">
                <a:solidFill>
                  <a:srgbClr val="374151"/>
                </a:solidFill>
                <a:effectLst/>
                <a:latin typeface="Söhne"/>
              </a:rPr>
              <a:t>This noise is gradually transformed through multiple layers into an output that represents the generated data sample. In image generation, each layer of the generator can be thought of as contributing more detailed features to the final image.</a:t>
            </a:r>
          </a:p>
          <a:p>
            <a:pPr algn="just"/>
            <a:r>
              <a:rPr lang="en-US" sz="1600" b="1" i="0" dirty="0">
                <a:effectLst/>
                <a:latin typeface="Söhne"/>
              </a:rPr>
              <a:t>Generating Process:</a:t>
            </a:r>
            <a:r>
              <a:rPr lang="en-US" sz="1600" b="0" i="0" dirty="0">
                <a:solidFill>
                  <a:srgbClr val="374151"/>
                </a:solidFill>
                <a:effectLst/>
                <a:latin typeface="Söhne"/>
              </a:rPr>
              <a:t> The generator generates data samples by mapping the random noise from the input to the desired data domain (e.g., images). This mapping process is learned during the training phase. The initial layers of the generator might capture coarse features, while subsequent layers add finer details. The goal is for the generator to learn a mapping that produces data samples that are indistinguishable from real data to human observers or to a discriminator network.</a:t>
            </a:r>
          </a:p>
          <a:p>
            <a:pPr algn="just"/>
            <a:endParaRPr lang="en-IN" sz="1600" dirty="0"/>
          </a:p>
        </p:txBody>
      </p:sp>
    </p:spTree>
    <p:extLst>
      <p:ext uri="{BB962C8B-B14F-4D97-AF65-F5344CB8AC3E}">
        <p14:creationId xmlns:p14="http://schemas.microsoft.com/office/powerpoint/2010/main" val="825242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DB715-2EB4-B5BD-5F80-22F90B210CE6}"/>
              </a:ext>
            </a:extLst>
          </p:cNvPr>
          <p:cNvSpPr>
            <a:spLocks noGrp="1"/>
          </p:cNvSpPr>
          <p:nvPr>
            <p:ph type="title"/>
          </p:nvPr>
        </p:nvSpPr>
        <p:spPr/>
        <p:txBody>
          <a:bodyPr>
            <a:normAutofit fontScale="90000"/>
          </a:bodyPr>
          <a:lstStyle/>
          <a:p>
            <a:r>
              <a:rPr lang="en-IN" dirty="0"/>
              <a:t>Generator model</a:t>
            </a:r>
          </a:p>
        </p:txBody>
      </p:sp>
      <p:sp>
        <p:nvSpPr>
          <p:cNvPr id="3" name="Text Placeholder 2">
            <a:extLst>
              <a:ext uri="{FF2B5EF4-FFF2-40B4-BE49-F238E27FC236}">
                <a16:creationId xmlns:a16="http://schemas.microsoft.com/office/drawing/2014/main" id="{1E6ED63D-C25F-E79C-A721-A5E2C73D747E}"/>
              </a:ext>
            </a:extLst>
          </p:cNvPr>
          <p:cNvSpPr>
            <a:spLocks noGrp="1"/>
          </p:cNvSpPr>
          <p:nvPr>
            <p:ph type="body" idx="1"/>
          </p:nvPr>
        </p:nvSpPr>
        <p:spPr/>
        <p:txBody>
          <a:bodyPr>
            <a:normAutofit/>
          </a:bodyPr>
          <a:lstStyle/>
          <a:p>
            <a:pPr algn="just"/>
            <a:r>
              <a:rPr lang="en-US" sz="1600" b="1" i="0" dirty="0">
                <a:effectLst/>
                <a:latin typeface="Söhne"/>
              </a:rPr>
              <a:t>Training Objective:</a:t>
            </a:r>
            <a:r>
              <a:rPr lang="en-US" sz="1600" b="0" i="0" dirty="0">
                <a:solidFill>
                  <a:srgbClr val="374151"/>
                </a:solidFill>
                <a:effectLst/>
                <a:latin typeface="Söhne"/>
              </a:rPr>
              <a:t> The generator's training objective is to minimize the ability of the discriminator to distinguish between real and generated data. This is achieved by maximizing the probability that the discriminator assigns to the generated data being classified as real. In other words, the generator aims to produce data that is so convincing that the discriminator is fooled into believing it's real.</a:t>
            </a:r>
          </a:p>
          <a:p>
            <a:pPr algn="just"/>
            <a:r>
              <a:rPr lang="en-US" sz="1600" b="1" i="0" dirty="0">
                <a:effectLst/>
                <a:latin typeface="Söhne"/>
              </a:rPr>
              <a:t>Loss Function:</a:t>
            </a:r>
            <a:r>
              <a:rPr lang="en-US" sz="1600" b="0" i="0" dirty="0">
                <a:solidFill>
                  <a:srgbClr val="374151"/>
                </a:solidFill>
                <a:effectLst/>
                <a:latin typeface="Söhne"/>
              </a:rPr>
              <a:t> The loss function used to train the generator is typically derived from the adversarial nature of GANs. It involves the negative log-likelihood of the discriminator's prediction for the generated data being real. Minimizing this loss function encourages the generator to produce data that is more similar to real data.</a:t>
            </a:r>
            <a:endParaRPr lang="en-IN" sz="1600" dirty="0"/>
          </a:p>
        </p:txBody>
      </p:sp>
    </p:spTree>
    <p:extLst>
      <p:ext uri="{BB962C8B-B14F-4D97-AF65-F5344CB8AC3E}">
        <p14:creationId xmlns:p14="http://schemas.microsoft.com/office/powerpoint/2010/main" val="4216815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228AE-FB0F-3FB9-D87F-E2E329451DEC}"/>
              </a:ext>
            </a:extLst>
          </p:cNvPr>
          <p:cNvSpPr>
            <a:spLocks noGrp="1"/>
          </p:cNvSpPr>
          <p:nvPr>
            <p:ph type="title"/>
          </p:nvPr>
        </p:nvSpPr>
        <p:spPr/>
        <p:txBody>
          <a:bodyPr>
            <a:normAutofit fontScale="90000"/>
          </a:bodyPr>
          <a:lstStyle/>
          <a:p>
            <a:r>
              <a:rPr lang="en-IN" dirty="0"/>
              <a:t>Generator model</a:t>
            </a:r>
          </a:p>
        </p:txBody>
      </p:sp>
      <p:sp>
        <p:nvSpPr>
          <p:cNvPr id="3" name="Text Placeholder 2">
            <a:extLst>
              <a:ext uri="{FF2B5EF4-FFF2-40B4-BE49-F238E27FC236}">
                <a16:creationId xmlns:a16="http://schemas.microsoft.com/office/drawing/2014/main" id="{3069D6C7-121C-ACF4-1A4C-E9C449B5C7B0}"/>
              </a:ext>
            </a:extLst>
          </p:cNvPr>
          <p:cNvSpPr>
            <a:spLocks noGrp="1"/>
          </p:cNvSpPr>
          <p:nvPr>
            <p:ph type="body" idx="1"/>
          </p:nvPr>
        </p:nvSpPr>
        <p:spPr>
          <a:xfrm>
            <a:off x="311699" y="1229875"/>
            <a:ext cx="8579207" cy="3339000"/>
          </a:xfrm>
        </p:spPr>
        <p:txBody>
          <a:bodyPr>
            <a:normAutofit/>
          </a:bodyPr>
          <a:lstStyle/>
          <a:p>
            <a:pPr algn="just"/>
            <a:r>
              <a:rPr lang="en-US" sz="1600" b="1" i="0" dirty="0">
                <a:solidFill>
                  <a:srgbClr val="374151"/>
                </a:solidFill>
                <a:effectLst/>
                <a:latin typeface="Söhne"/>
              </a:rPr>
              <a:t>Backpropagation and Optimization:</a:t>
            </a:r>
            <a:r>
              <a:rPr lang="en-US" sz="1600" b="0" i="0" dirty="0">
                <a:solidFill>
                  <a:srgbClr val="374151"/>
                </a:solidFill>
                <a:effectLst/>
                <a:latin typeface="Söhne"/>
              </a:rPr>
              <a:t> Similar to other neural network training, the generator is updated using backpropagation and optimization techniques (like stochastic gradient descent or its variants). The gradients of the loss function with respect to the generator's parameters guide its updates. As the generator's parameters are adjusted, it becomes better at producing data samples that match the underlying patterns in the training data.</a:t>
            </a:r>
          </a:p>
          <a:p>
            <a:pPr algn="just"/>
            <a:r>
              <a:rPr lang="en-US" sz="1600" b="1" i="0" dirty="0">
                <a:solidFill>
                  <a:srgbClr val="374151"/>
                </a:solidFill>
                <a:effectLst/>
                <a:latin typeface="Söhne"/>
              </a:rPr>
              <a:t>Iterative Improvement:</a:t>
            </a:r>
            <a:r>
              <a:rPr lang="en-US" sz="1600" b="0" i="0" dirty="0">
                <a:solidFill>
                  <a:srgbClr val="374151"/>
                </a:solidFill>
                <a:effectLst/>
                <a:latin typeface="Söhne"/>
              </a:rPr>
              <a:t> The generator improves iteratively as it engages in the adversarial training process with the discriminator. Over time, the generator learns to generate more realistic and diverse data that closely resembles the training distribution.</a:t>
            </a:r>
          </a:p>
          <a:p>
            <a:pPr algn="just"/>
            <a:endParaRPr lang="en-IN" sz="1600" dirty="0"/>
          </a:p>
        </p:txBody>
      </p:sp>
    </p:spTree>
    <p:extLst>
      <p:ext uri="{BB962C8B-B14F-4D97-AF65-F5344CB8AC3E}">
        <p14:creationId xmlns:p14="http://schemas.microsoft.com/office/powerpoint/2010/main" val="3905729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FECF-2568-CE1F-C20B-836360D82632}"/>
              </a:ext>
            </a:extLst>
          </p:cNvPr>
          <p:cNvSpPr>
            <a:spLocks noGrp="1"/>
          </p:cNvSpPr>
          <p:nvPr>
            <p:ph type="title"/>
          </p:nvPr>
        </p:nvSpPr>
        <p:spPr/>
        <p:txBody>
          <a:bodyPr>
            <a:normAutofit fontScale="90000"/>
          </a:bodyPr>
          <a:lstStyle/>
          <a:p>
            <a:r>
              <a:rPr lang="en-IN" dirty="0"/>
              <a:t>Generator model</a:t>
            </a:r>
          </a:p>
        </p:txBody>
      </p:sp>
      <p:pic>
        <p:nvPicPr>
          <p:cNvPr id="3076" name="Picture 4" descr="Introduction to Generative Adversarial Network (GAN)">
            <a:extLst>
              <a:ext uri="{FF2B5EF4-FFF2-40B4-BE49-F238E27FC236}">
                <a16:creationId xmlns:a16="http://schemas.microsoft.com/office/drawing/2014/main" id="{325EF6BB-0194-41D2-00A7-70EEBD1072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147" y="1304925"/>
            <a:ext cx="6191250"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956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Contents</a:t>
            </a:r>
            <a:endParaRPr/>
          </a:p>
        </p:txBody>
      </p:sp>
      <p:sp>
        <p:nvSpPr>
          <p:cNvPr id="92" name="Google Shape;92;p14"/>
          <p:cNvSpPr txBox="1">
            <a:spLocks noGrp="1"/>
          </p:cNvSpPr>
          <p:nvPr>
            <p:ph type="body" idx="1"/>
          </p:nvPr>
        </p:nvSpPr>
        <p:spPr>
          <a:xfrm>
            <a:off x="220675" y="1017800"/>
            <a:ext cx="8520600" cy="3339000"/>
          </a:xfrm>
          <a:prstGeom prst="rect">
            <a:avLst/>
          </a:prstGeom>
        </p:spPr>
        <p:txBody>
          <a:bodyPr spcFirstLastPara="1" wrap="square" lIns="91425" tIns="91425" rIns="91425" bIns="91425" anchor="t" anchorCtr="0">
            <a:noAutofit/>
          </a:bodyPr>
          <a:lstStyle/>
          <a:p>
            <a:pPr marL="457200" lvl="0" indent="-339407" algn="just" rtl="0">
              <a:lnSpc>
                <a:spcPct val="80000"/>
              </a:lnSpc>
              <a:spcBef>
                <a:spcPts val="1000"/>
              </a:spcBef>
              <a:spcAft>
                <a:spcPts val="0"/>
              </a:spcAft>
              <a:buClr>
                <a:srgbClr val="000000"/>
              </a:buClr>
              <a:buSzPts val="1745"/>
              <a:buFont typeface="Arial"/>
              <a:buChar char="●"/>
            </a:pPr>
            <a:r>
              <a:rPr lang="en-GB" sz="1745" dirty="0">
                <a:solidFill>
                  <a:srgbClr val="000000"/>
                </a:solidFill>
                <a:latin typeface="Times New Roman" panose="02020603050405020304" pitchFamily="18" charset="0"/>
                <a:ea typeface="Arial"/>
                <a:cs typeface="Times New Roman" panose="02020603050405020304" pitchFamily="18" charset="0"/>
                <a:sym typeface="Arial"/>
              </a:rPr>
              <a:t>What are generative models</a:t>
            </a:r>
            <a:endParaRPr sz="1745"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39407" algn="just" rtl="0">
              <a:lnSpc>
                <a:spcPct val="80000"/>
              </a:lnSpc>
              <a:spcBef>
                <a:spcPts val="0"/>
              </a:spcBef>
              <a:spcAft>
                <a:spcPts val="0"/>
              </a:spcAft>
              <a:buClr>
                <a:srgbClr val="000000"/>
              </a:buClr>
              <a:buSzPts val="1745"/>
              <a:buFont typeface="Arial"/>
              <a:buChar char="●"/>
            </a:pPr>
            <a:r>
              <a:rPr lang="en-GB" sz="1745" dirty="0">
                <a:solidFill>
                  <a:srgbClr val="000000"/>
                </a:solidFill>
                <a:latin typeface="Times New Roman" panose="02020603050405020304" pitchFamily="18" charset="0"/>
                <a:ea typeface="Arial"/>
                <a:cs typeface="Times New Roman" panose="02020603050405020304" pitchFamily="18" charset="0"/>
                <a:sym typeface="Arial"/>
              </a:rPr>
              <a:t>What are generative adversarial networks</a:t>
            </a:r>
            <a:endParaRPr sz="1745"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39407" algn="just" rtl="0">
              <a:lnSpc>
                <a:spcPct val="80000"/>
              </a:lnSpc>
              <a:spcBef>
                <a:spcPts val="0"/>
              </a:spcBef>
              <a:spcAft>
                <a:spcPts val="0"/>
              </a:spcAft>
              <a:buClr>
                <a:srgbClr val="000000"/>
              </a:buClr>
              <a:buSzPts val="1745"/>
              <a:buFont typeface="Arial"/>
              <a:buChar char="●"/>
            </a:pPr>
            <a:r>
              <a:rPr lang="en-GB" sz="1745" dirty="0">
                <a:solidFill>
                  <a:srgbClr val="000000"/>
                </a:solidFill>
                <a:latin typeface="Times New Roman" panose="02020603050405020304" pitchFamily="18" charset="0"/>
                <a:ea typeface="Arial"/>
                <a:cs typeface="Times New Roman" panose="02020603050405020304" pitchFamily="18" charset="0"/>
                <a:sym typeface="Arial"/>
              </a:rPr>
              <a:t>Why we need GAN</a:t>
            </a:r>
            <a:endParaRPr sz="1745"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39407" algn="just" rtl="0">
              <a:lnSpc>
                <a:spcPct val="80000"/>
              </a:lnSpc>
              <a:spcBef>
                <a:spcPts val="0"/>
              </a:spcBef>
              <a:spcAft>
                <a:spcPts val="0"/>
              </a:spcAft>
              <a:buClr>
                <a:srgbClr val="000000"/>
              </a:buClr>
              <a:buSzPts val="1745"/>
              <a:buFont typeface="Arial"/>
              <a:buChar char="●"/>
            </a:pPr>
            <a:r>
              <a:rPr lang="en-GB" sz="1745" dirty="0" err="1">
                <a:solidFill>
                  <a:srgbClr val="000000"/>
                </a:solidFill>
                <a:latin typeface="Times New Roman" panose="02020603050405020304" pitchFamily="18" charset="0"/>
                <a:ea typeface="Arial"/>
                <a:cs typeface="Times New Roman" panose="02020603050405020304" pitchFamily="18" charset="0"/>
                <a:sym typeface="Arial"/>
              </a:rPr>
              <a:t>Upsampling</a:t>
            </a:r>
            <a:r>
              <a:rPr lang="en-GB" sz="1745" dirty="0">
                <a:solidFill>
                  <a:srgbClr val="000000"/>
                </a:solidFill>
                <a:latin typeface="Times New Roman" panose="02020603050405020304" pitchFamily="18" charset="0"/>
                <a:ea typeface="Arial"/>
                <a:cs typeface="Times New Roman" panose="02020603050405020304" pitchFamily="18" charset="0"/>
                <a:sym typeface="Arial"/>
              </a:rPr>
              <a:t> in GANs</a:t>
            </a:r>
            <a:endParaRPr sz="1745"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39407" algn="just" rtl="0">
              <a:lnSpc>
                <a:spcPct val="80000"/>
              </a:lnSpc>
              <a:spcBef>
                <a:spcPts val="0"/>
              </a:spcBef>
              <a:spcAft>
                <a:spcPts val="0"/>
              </a:spcAft>
              <a:buClr>
                <a:srgbClr val="000000"/>
              </a:buClr>
              <a:buSzPts val="1745"/>
              <a:buFont typeface="Arial"/>
              <a:buChar char="●"/>
            </a:pPr>
            <a:r>
              <a:rPr lang="en-GB" sz="1745" dirty="0">
                <a:solidFill>
                  <a:srgbClr val="000000"/>
                </a:solidFill>
                <a:latin typeface="Times New Roman" panose="02020603050405020304" pitchFamily="18" charset="0"/>
                <a:ea typeface="Arial"/>
                <a:cs typeface="Times New Roman" panose="02020603050405020304" pitchFamily="18" charset="0"/>
                <a:sym typeface="Arial"/>
              </a:rPr>
              <a:t>How to use Up sampling layer</a:t>
            </a:r>
            <a:endParaRPr sz="1745"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39407" algn="just" rtl="0">
              <a:lnSpc>
                <a:spcPct val="80000"/>
              </a:lnSpc>
              <a:spcBef>
                <a:spcPts val="0"/>
              </a:spcBef>
              <a:spcAft>
                <a:spcPts val="0"/>
              </a:spcAft>
              <a:buClr>
                <a:srgbClr val="000000"/>
              </a:buClr>
              <a:buSzPts val="1745"/>
              <a:buFont typeface="Arial"/>
              <a:buChar char="●"/>
            </a:pPr>
            <a:r>
              <a:rPr lang="en-GB" sz="1745" dirty="0">
                <a:solidFill>
                  <a:srgbClr val="000000"/>
                </a:solidFill>
                <a:latin typeface="Times New Roman" panose="02020603050405020304" pitchFamily="18" charset="0"/>
                <a:ea typeface="Arial"/>
                <a:cs typeface="Times New Roman" panose="02020603050405020304" pitchFamily="18" charset="0"/>
                <a:sym typeface="Arial"/>
              </a:rPr>
              <a:t>Transpose Convolutional Layer</a:t>
            </a:r>
            <a:endParaRPr sz="1745"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39407" algn="just" rtl="0">
              <a:lnSpc>
                <a:spcPct val="80000"/>
              </a:lnSpc>
              <a:spcBef>
                <a:spcPts val="0"/>
              </a:spcBef>
              <a:spcAft>
                <a:spcPts val="0"/>
              </a:spcAft>
              <a:buClr>
                <a:srgbClr val="000000"/>
              </a:buClr>
              <a:buSzPts val="1745"/>
              <a:buFont typeface="Arial"/>
              <a:buChar char="●"/>
            </a:pPr>
            <a:r>
              <a:rPr lang="en-GB" sz="1745" dirty="0">
                <a:solidFill>
                  <a:srgbClr val="000000"/>
                </a:solidFill>
                <a:latin typeface="Times New Roman" panose="02020603050405020304" pitchFamily="18" charset="0"/>
                <a:ea typeface="Arial"/>
                <a:cs typeface="Times New Roman" panose="02020603050405020304" pitchFamily="18" charset="0"/>
                <a:sym typeface="Arial"/>
              </a:rPr>
              <a:t>GAN Training algorithm</a:t>
            </a:r>
            <a:endParaRPr sz="1745"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39407" algn="just" rtl="0">
              <a:lnSpc>
                <a:spcPct val="80000"/>
              </a:lnSpc>
              <a:spcBef>
                <a:spcPts val="0"/>
              </a:spcBef>
              <a:spcAft>
                <a:spcPts val="0"/>
              </a:spcAft>
              <a:buClr>
                <a:srgbClr val="000000"/>
              </a:buClr>
              <a:buSzPts val="1745"/>
              <a:buFont typeface="Arial"/>
              <a:buChar char="●"/>
            </a:pPr>
            <a:r>
              <a:rPr lang="en-GB" sz="1745" dirty="0">
                <a:solidFill>
                  <a:srgbClr val="000000"/>
                </a:solidFill>
                <a:latin typeface="Times New Roman" panose="02020603050405020304" pitchFamily="18" charset="0"/>
                <a:ea typeface="Arial"/>
                <a:cs typeface="Times New Roman" panose="02020603050405020304" pitchFamily="18" charset="0"/>
                <a:sym typeface="Arial"/>
              </a:rPr>
              <a:t>Understanding the GAN loss function</a:t>
            </a:r>
            <a:endParaRPr sz="1745"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39407" algn="just" rtl="0">
              <a:lnSpc>
                <a:spcPct val="80000"/>
              </a:lnSpc>
              <a:spcBef>
                <a:spcPts val="0"/>
              </a:spcBef>
              <a:spcAft>
                <a:spcPts val="0"/>
              </a:spcAft>
              <a:buClr>
                <a:srgbClr val="000000"/>
              </a:buClr>
              <a:buSzPts val="1745"/>
              <a:buFont typeface="Arial"/>
              <a:buChar char="●"/>
            </a:pPr>
            <a:r>
              <a:rPr lang="en-GB" sz="1745" dirty="0">
                <a:solidFill>
                  <a:srgbClr val="000000"/>
                </a:solidFill>
                <a:latin typeface="Times New Roman" panose="02020603050405020304" pitchFamily="18" charset="0"/>
                <a:ea typeface="Arial"/>
                <a:cs typeface="Times New Roman" panose="02020603050405020304" pitchFamily="18" charset="0"/>
                <a:sym typeface="Arial"/>
              </a:rPr>
              <a:t>Train GAN models in practice</a:t>
            </a:r>
            <a:endParaRPr sz="1745"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39407" algn="just" rtl="0">
              <a:lnSpc>
                <a:spcPct val="80000"/>
              </a:lnSpc>
              <a:spcBef>
                <a:spcPts val="0"/>
              </a:spcBef>
              <a:spcAft>
                <a:spcPts val="0"/>
              </a:spcAft>
              <a:buClr>
                <a:srgbClr val="000000"/>
              </a:buClr>
              <a:buSzPts val="1745"/>
              <a:buFont typeface="Arial"/>
              <a:buChar char="●"/>
            </a:pPr>
            <a:r>
              <a:rPr lang="en-GB" sz="1745" dirty="0">
                <a:solidFill>
                  <a:srgbClr val="000000"/>
                </a:solidFill>
                <a:latin typeface="Times New Roman" panose="02020603050405020304" pitchFamily="18" charset="0"/>
                <a:ea typeface="Arial"/>
                <a:cs typeface="Times New Roman" panose="02020603050405020304" pitchFamily="18" charset="0"/>
                <a:sym typeface="Arial"/>
              </a:rPr>
              <a:t>Challenge for training GANs</a:t>
            </a:r>
            <a:endParaRPr sz="1745"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39407" algn="just" rtl="0">
              <a:lnSpc>
                <a:spcPct val="80000"/>
              </a:lnSpc>
              <a:spcBef>
                <a:spcPts val="0"/>
              </a:spcBef>
              <a:spcAft>
                <a:spcPts val="0"/>
              </a:spcAft>
              <a:buClr>
                <a:srgbClr val="000000"/>
              </a:buClr>
              <a:buSzPts val="1745"/>
              <a:buFont typeface="Arial"/>
              <a:buChar char="●"/>
            </a:pPr>
            <a:r>
              <a:rPr lang="en-GB" sz="1745" dirty="0">
                <a:solidFill>
                  <a:srgbClr val="000000"/>
                </a:solidFill>
                <a:latin typeface="Times New Roman" panose="02020603050405020304" pitchFamily="18" charset="0"/>
                <a:ea typeface="Arial"/>
                <a:cs typeface="Times New Roman" panose="02020603050405020304" pitchFamily="18" charset="0"/>
                <a:sym typeface="Arial"/>
              </a:rPr>
              <a:t>Heuristics for training GANs </a:t>
            </a:r>
            <a:endParaRPr sz="1745"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39407" algn="just" rtl="0">
              <a:lnSpc>
                <a:spcPct val="80000"/>
              </a:lnSpc>
              <a:spcBef>
                <a:spcPts val="0"/>
              </a:spcBef>
              <a:spcAft>
                <a:spcPts val="0"/>
              </a:spcAft>
              <a:buClr>
                <a:srgbClr val="000000"/>
              </a:buClr>
              <a:buSzPts val="1745"/>
              <a:buFont typeface="Arial"/>
              <a:buChar char="●"/>
            </a:pPr>
            <a:r>
              <a:rPr lang="en-GB" sz="1745" dirty="0">
                <a:solidFill>
                  <a:srgbClr val="000000"/>
                </a:solidFill>
                <a:latin typeface="Times New Roman" panose="02020603050405020304" pitchFamily="18" charset="0"/>
                <a:ea typeface="Arial"/>
                <a:cs typeface="Times New Roman" panose="02020603050405020304" pitchFamily="18" charset="0"/>
                <a:sym typeface="Arial"/>
              </a:rPr>
              <a:t>Deep convolutional GANs</a:t>
            </a:r>
            <a:endParaRPr sz="1555"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91B9C-F9EC-C62A-2E96-83193F2D48D8}"/>
              </a:ext>
            </a:extLst>
          </p:cNvPr>
          <p:cNvSpPr>
            <a:spLocks noGrp="1"/>
          </p:cNvSpPr>
          <p:nvPr>
            <p:ph type="title"/>
          </p:nvPr>
        </p:nvSpPr>
        <p:spPr/>
        <p:txBody>
          <a:bodyPr>
            <a:normAutofit fontScale="90000"/>
          </a:bodyPr>
          <a:lstStyle/>
          <a:p>
            <a:r>
              <a:rPr lang="en-IN" dirty="0"/>
              <a:t>Discriminator model</a:t>
            </a:r>
          </a:p>
        </p:txBody>
      </p:sp>
      <p:sp>
        <p:nvSpPr>
          <p:cNvPr id="3" name="Text Placeholder 2">
            <a:extLst>
              <a:ext uri="{FF2B5EF4-FFF2-40B4-BE49-F238E27FC236}">
                <a16:creationId xmlns:a16="http://schemas.microsoft.com/office/drawing/2014/main" id="{0AA6DEB9-1E88-C7A4-3AED-66375D3BE8C1}"/>
              </a:ext>
            </a:extLst>
          </p:cNvPr>
          <p:cNvSpPr>
            <a:spLocks noGrp="1"/>
          </p:cNvSpPr>
          <p:nvPr>
            <p:ph type="body" idx="1"/>
          </p:nvPr>
        </p:nvSpPr>
        <p:spPr>
          <a:xfrm>
            <a:off x="311700" y="1017800"/>
            <a:ext cx="8520600" cy="3339000"/>
          </a:xfrm>
        </p:spPr>
        <p:txBody>
          <a:bodyPr>
            <a:normAutofit/>
          </a:bodyPr>
          <a:lstStyle/>
          <a:p>
            <a:pPr algn="just"/>
            <a:r>
              <a:rPr lang="en-US" sz="1600" b="0" i="0" dirty="0">
                <a:solidFill>
                  <a:srgbClr val="374151"/>
                </a:solidFill>
                <a:effectLst/>
                <a:latin typeface="Söhne"/>
              </a:rPr>
              <a:t>The discriminator model is a fundamental component of Generative Adversarial Networks (GANs), a type of machine learning model used for generative modeling. The discriminator plays a critical role in the GAN framework by evaluating and distinguishing between real and generated data samples. Its primary objective is to learn to discriminate between the two types of data. </a:t>
            </a:r>
          </a:p>
          <a:p>
            <a:pPr marL="114300" indent="0" algn="just">
              <a:buNone/>
            </a:pPr>
            <a:r>
              <a:rPr lang="en-US" sz="1600" b="1" dirty="0">
                <a:solidFill>
                  <a:srgbClr val="374151"/>
                </a:solidFill>
                <a:latin typeface="Söhne"/>
              </a:rPr>
              <a:t>The steps are as follows:</a:t>
            </a:r>
          </a:p>
          <a:p>
            <a:pPr algn="just"/>
            <a:r>
              <a:rPr lang="en-US" sz="1600" dirty="0">
                <a:solidFill>
                  <a:srgbClr val="374151"/>
                </a:solidFill>
                <a:latin typeface="Söhne"/>
              </a:rPr>
              <a:t> </a:t>
            </a:r>
            <a:r>
              <a:rPr lang="en-US" sz="1600" b="1" i="0" dirty="0">
                <a:effectLst/>
                <a:latin typeface="Söhne"/>
              </a:rPr>
              <a:t>Architecture:</a:t>
            </a:r>
            <a:r>
              <a:rPr lang="en-US" sz="1600" b="0" i="0" dirty="0">
                <a:solidFill>
                  <a:srgbClr val="374151"/>
                </a:solidFill>
                <a:effectLst/>
                <a:latin typeface="Söhne"/>
              </a:rPr>
              <a:t> The discriminator is a neural network designed as a binary classifier. It takes in data samples and assigns a probability that the input belongs to a certain class. In the context of GANs, the two classes are typically "real" and "generated." The architecture of the discriminator can vary, but it's often a deep neural network with several layers, similar to a standard neural network for classification tasks.</a:t>
            </a:r>
            <a:endParaRPr lang="en-US" sz="1600" dirty="0">
              <a:solidFill>
                <a:srgbClr val="374151"/>
              </a:solidFill>
              <a:latin typeface="Söhne"/>
            </a:endParaRPr>
          </a:p>
          <a:p>
            <a:pPr marL="114300" indent="0" algn="just">
              <a:buNone/>
            </a:pPr>
            <a:endParaRPr lang="en-US" sz="1600" i="0" dirty="0">
              <a:solidFill>
                <a:srgbClr val="374151"/>
              </a:solidFill>
              <a:effectLst/>
              <a:latin typeface="Söhne"/>
            </a:endParaRPr>
          </a:p>
          <a:p>
            <a:pPr algn="just"/>
            <a:endParaRPr lang="en-IN" sz="1600" dirty="0"/>
          </a:p>
        </p:txBody>
      </p:sp>
    </p:spTree>
    <p:extLst>
      <p:ext uri="{BB962C8B-B14F-4D97-AF65-F5344CB8AC3E}">
        <p14:creationId xmlns:p14="http://schemas.microsoft.com/office/powerpoint/2010/main" val="679599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3CF69-6ACA-ED44-1C47-20BDE8ADEC2B}"/>
              </a:ext>
            </a:extLst>
          </p:cNvPr>
          <p:cNvSpPr>
            <a:spLocks noGrp="1"/>
          </p:cNvSpPr>
          <p:nvPr>
            <p:ph type="title"/>
          </p:nvPr>
        </p:nvSpPr>
        <p:spPr/>
        <p:txBody>
          <a:bodyPr>
            <a:normAutofit fontScale="90000"/>
          </a:bodyPr>
          <a:lstStyle/>
          <a:p>
            <a:r>
              <a:rPr lang="en-IN" dirty="0"/>
              <a:t>Discriminator model</a:t>
            </a:r>
          </a:p>
        </p:txBody>
      </p:sp>
      <p:sp>
        <p:nvSpPr>
          <p:cNvPr id="3" name="Text Placeholder 2">
            <a:extLst>
              <a:ext uri="{FF2B5EF4-FFF2-40B4-BE49-F238E27FC236}">
                <a16:creationId xmlns:a16="http://schemas.microsoft.com/office/drawing/2014/main" id="{9AAF692F-B714-449D-121B-5262A50F8081}"/>
              </a:ext>
            </a:extLst>
          </p:cNvPr>
          <p:cNvSpPr>
            <a:spLocks noGrp="1"/>
          </p:cNvSpPr>
          <p:nvPr>
            <p:ph type="body" idx="1"/>
          </p:nvPr>
        </p:nvSpPr>
        <p:spPr>
          <a:xfrm>
            <a:off x="311700" y="1017800"/>
            <a:ext cx="8520600" cy="3339000"/>
          </a:xfrm>
        </p:spPr>
        <p:txBody>
          <a:bodyPr>
            <a:normAutofit/>
          </a:bodyPr>
          <a:lstStyle/>
          <a:p>
            <a:pPr algn="just"/>
            <a:r>
              <a:rPr lang="en-US" b="1" i="0" dirty="0">
                <a:solidFill>
                  <a:srgbClr val="374151"/>
                </a:solidFill>
                <a:effectLst/>
                <a:latin typeface="Söhne"/>
              </a:rPr>
              <a:t>Input Data:</a:t>
            </a:r>
            <a:r>
              <a:rPr lang="en-US" b="0" i="0" dirty="0">
                <a:solidFill>
                  <a:srgbClr val="374151"/>
                </a:solidFill>
                <a:effectLst/>
                <a:latin typeface="Söhne"/>
              </a:rPr>
              <a:t> During training, the discriminator receives two types of data as input:</a:t>
            </a:r>
          </a:p>
          <a:p>
            <a:pPr lvl="1" algn="just">
              <a:buFont typeface="Wingdings" panose="05000000000000000000" pitchFamily="2" charset="2"/>
              <a:buChar char="§"/>
            </a:pPr>
            <a:r>
              <a:rPr lang="en-US" sz="1800" b="1" i="0" dirty="0">
                <a:solidFill>
                  <a:srgbClr val="374151"/>
                </a:solidFill>
                <a:effectLst/>
                <a:latin typeface="Söhne"/>
              </a:rPr>
              <a:t>Real Data:</a:t>
            </a:r>
            <a:r>
              <a:rPr lang="en-US" sz="1800" b="0" i="0" dirty="0">
                <a:solidFill>
                  <a:srgbClr val="374151"/>
                </a:solidFill>
                <a:effectLst/>
                <a:latin typeface="Söhne"/>
              </a:rPr>
              <a:t> Samples from the actual training dataset. For example, in image generation, these could be images from a specific dataset.</a:t>
            </a:r>
          </a:p>
          <a:p>
            <a:pPr lvl="1" algn="just">
              <a:buFont typeface="Wingdings" panose="05000000000000000000" pitchFamily="2" charset="2"/>
              <a:buChar char="§"/>
            </a:pPr>
            <a:r>
              <a:rPr lang="en-US" sz="1800" b="1" i="0" dirty="0">
                <a:solidFill>
                  <a:srgbClr val="374151"/>
                </a:solidFill>
                <a:effectLst/>
                <a:latin typeface="Söhne"/>
              </a:rPr>
              <a:t>Generated Data:</a:t>
            </a:r>
            <a:r>
              <a:rPr lang="en-US" sz="1800" b="0" i="0" dirty="0">
                <a:solidFill>
                  <a:srgbClr val="374151"/>
                </a:solidFill>
                <a:effectLst/>
                <a:latin typeface="Söhne"/>
              </a:rPr>
              <a:t> Data samples produced by the generator component of the GAN</a:t>
            </a:r>
          </a:p>
          <a:p>
            <a:pPr algn="just"/>
            <a:r>
              <a:rPr lang="en-US" b="1" i="0" dirty="0">
                <a:effectLst/>
                <a:latin typeface="Söhne"/>
              </a:rPr>
              <a:t>Discrimination Process:</a:t>
            </a:r>
            <a:r>
              <a:rPr lang="en-US" b="0" i="0" dirty="0">
                <a:solidFill>
                  <a:srgbClr val="374151"/>
                </a:solidFill>
                <a:effectLst/>
                <a:latin typeface="Söhne"/>
              </a:rPr>
              <a:t> The discriminator processes the input data and produces a probability score for each data sample. The score represents the discriminator's belief that the input belongs to the "real" class. In other words, the discriminator estimates how likely the input is to be real data from the training set.</a:t>
            </a:r>
            <a:endParaRPr lang="en-IN" dirty="0"/>
          </a:p>
        </p:txBody>
      </p:sp>
    </p:spTree>
    <p:extLst>
      <p:ext uri="{BB962C8B-B14F-4D97-AF65-F5344CB8AC3E}">
        <p14:creationId xmlns:p14="http://schemas.microsoft.com/office/powerpoint/2010/main" val="3857473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370DC-B84A-72F7-D1A8-282AA99DB6E6}"/>
              </a:ext>
            </a:extLst>
          </p:cNvPr>
          <p:cNvSpPr>
            <a:spLocks noGrp="1"/>
          </p:cNvSpPr>
          <p:nvPr>
            <p:ph type="title"/>
          </p:nvPr>
        </p:nvSpPr>
        <p:spPr>
          <a:xfrm>
            <a:off x="311700" y="270725"/>
            <a:ext cx="8520600" cy="607800"/>
          </a:xfrm>
        </p:spPr>
        <p:txBody>
          <a:bodyPr>
            <a:normAutofit fontScale="90000"/>
          </a:bodyPr>
          <a:lstStyle/>
          <a:p>
            <a:r>
              <a:rPr lang="en-IN" dirty="0"/>
              <a:t>Discriminator model</a:t>
            </a:r>
          </a:p>
        </p:txBody>
      </p:sp>
      <p:sp>
        <p:nvSpPr>
          <p:cNvPr id="3" name="Text Placeholder 2">
            <a:extLst>
              <a:ext uri="{FF2B5EF4-FFF2-40B4-BE49-F238E27FC236}">
                <a16:creationId xmlns:a16="http://schemas.microsoft.com/office/drawing/2014/main" id="{75D42E31-6BDA-5A2A-535B-5C835F62DB62}"/>
              </a:ext>
            </a:extLst>
          </p:cNvPr>
          <p:cNvSpPr>
            <a:spLocks noGrp="1"/>
          </p:cNvSpPr>
          <p:nvPr>
            <p:ph type="body" idx="1"/>
          </p:nvPr>
        </p:nvSpPr>
        <p:spPr>
          <a:xfrm>
            <a:off x="246385" y="902250"/>
            <a:ext cx="8520600" cy="3339000"/>
          </a:xfrm>
        </p:spPr>
        <p:txBody>
          <a:bodyPr>
            <a:normAutofit lnSpcReduction="10000"/>
          </a:bodyPr>
          <a:lstStyle/>
          <a:p>
            <a:pPr algn="just"/>
            <a:r>
              <a:rPr lang="en-US" sz="1600" b="1" i="0" dirty="0">
                <a:solidFill>
                  <a:srgbClr val="374151"/>
                </a:solidFill>
                <a:effectLst/>
                <a:latin typeface="Söhne"/>
              </a:rPr>
              <a:t>Training Objective:</a:t>
            </a:r>
            <a:r>
              <a:rPr lang="en-US" sz="1600" b="0" i="0" dirty="0">
                <a:solidFill>
                  <a:srgbClr val="374151"/>
                </a:solidFill>
                <a:effectLst/>
                <a:latin typeface="Söhne"/>
              </a:rPr>
              <a:t> The discriminator's primary training objective is to accurately distinguish between real and generated data. It learns to assign high probabilities to real data and low probabilities to generated data.</a:t>
            </a:r>
          </a:p>
          <a:p>
            <a:pPr algn="just"/>
            <a:r>
              <a:rPr lang="en-US" sz="1600" b="1" i="0" dirty="0">
                <a:solidFill>
                  <a:srgbClr val="374151"/>
                </a:solidFill>
                <a:effectLst/>
                <a:latin typeface="Söhne"/>
              </a:rPr>
              <a:t>Loss Function:</a:t>
            </a:r>
            <a:r>
              <a:rPr lang="en-US" sz="1600" b="0" i="0" dirty="0">
                <a:solidFill>
                  <a:srgbClr val="374151"/>
                </a:solidFill>
                <a:effectLst/>
                <a:latin typeface="Söhne"/>
              </a:rPr>
              <a:t> The loss function used to train the discriminator is often a binary cross-entropy loss. This loss measures the difference between the predicted probabilities assigned by the discriminator and the actual labels (real or generated). Minimizing this loss encourages the discriminator to make accurate classifications.</a:t>
            </a:r>
          </a:p>
          <a:p>
            <a:pPr algn="just"/>
            <a:r>
              <a:rPr lang="en-US" sz="1600" b="1" i="0" dirty="0">
                <a:effectLst/>
                <a:latin typeface="Söhne"/>
              </a:rPr>
              <a:t>Backpropagation and Optimization:</a:t>
            </a:r>
            <a:r>
              <a:rPr lang="en-US" sz="1600" b="0" i="0" dirty="0">
                <a:solidFill>
                  <a:srgbClr val="374151"/>
                </a:solidFill>
                <a:effectLst/>
                <a:latin typeface="Söhne"/>
              </a:rPr>
              <a:t> Similar to training other neural networks, the discriminator is updated using backpropagation and optimization techniques (e.g., stochastic gradient descent). The gradients of the loss function with respect to the discriminator's parameters guide its updates. The discriminator becomes better at distinguishing between real and generated data as it learns from the training process.</a:t>
            </a:r>
          </a:p>
          <a:p>
            <a:endParaRPr lang="en-IN" sz="1600" dirty="0"/>
          </a:p>
        </p:txBody>
      </p:sp>
    </p:spTree>
    <p:extLst>
      <p:ext uri="{BB962C8B-B14F-4D97-AF65-F5344CB8AC3E}">
        <p14:creationId xmlns:p14="http://schemas.microsoft.com/office/powerpoint/2010/main" val="1373007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F7E63-7E4A-6CB0-FAB9-2E1E4BD45A6C}"/>
              </a:ext>
            </a:extLst>
          </p:cNvPr>
          <p:cNvSpPr>
            <a:spLocks noGrp="1"/>
          </p:cNvSpPr>
          <p:nvPr>
            <p:ph type="title"/>
          </p:nvPr>
        </p:nvSpPr>
        <p:spPr/>
        <p:txBody>
          <a:bodyPr>
            <a:normAutofit fontScale="90000"/>
          </a:bodyPr>
          <a:lstStyle/>
          <a:p>
            <a:r>
              <a:rPr lang="en-IN" dirty="0"/>
              <a:t>Discriminator model</a:t>
            </a:r>
          </a:p>
        </p:txBody>
      </p:sp>
      <p:sp>
        <p:nvSpPr>
          <p:cNvPr id="3" name="Text Placeholder 2">
            <a:extLst>
              <a:ext uri="{FF2B5EF4-FFF2-40B4-BE49-F238E27FC236}">
                <a16:creationId xmlns:a16="http://schemas.microsoft.com/office/drawing/2014/main" id="{3A62E70D-1ED5-5B6F-CF06-DF701A5014F3}"/>
              </a:ext>
            </a:extLst>
          </p:cNvPr>
          <p:cNvSpPr>
            <a:spLocks noGrp="1"/>
          </p:cNvSpPr>
          <p:nvPr>
            <p:ph type="body" idx="1"/>
          </p:nvPr>
        </p:nvSpPr>
        <p:spPr>
          <a:xfrm>
            <a:off x="311700" y="1017800"/>
            <a:ext cx="8520600" cy="3339000"/>
          </a:xfrm>
        </p:spPr>
        <p:txBody>
          <a:bodyPr>
            <a:normAutofit/>
          </a:bodyPr>
          <a:lstStyle/>
          <a:p>
            <a:pPr algn="just"/>
            <a:r>
              <a:rPr lang="en-US" sz="1600" b="1" i="0" dirty="0">
                <a:solidFill>
                  <a:srgbClr val="374151"/>
                </a:solidFill>
                <a:effectLst/>
                <a:latin typeface="Söhne"/>
              </a:rPr>
              <a:t>Adversarial Process:</a:t>
            </a:r>
            <a:r>
              <a:rPr lang="en-US" sz="1600" b="0" i="0" dirty="0">
                <a:solidFill>
                  <a:srgbClr val="374151"/>
                </a:solidFill>
                <a:effectLst/>
                <a:latin typeface="Söhne"/>
              </a:rPr>
              <a:t> The discriminator and the generator are trained in an adversarial manner. While the generator's objective is to generate data that is indistinguishable from real data, the discriminator's goal is to get better at distinguishing between the two. This adversarial process creates a feedback loop where the generator continuously improves to generate more convincing data, while the discriminator aims to better differentiate real from generated data.</a:t>
            </a:r>
          </a:p>
          <a:p>
            <a:pPr marL="114300" indent="0" algn="just">
              <a:buNone/>
            </a:pPr>
            <a:endParaRPr lang="en-US" sz="1600" b="0" i="0" dirty="0">
              <a:solidFill>
                <a:srgbClr val="374151"/>
              </a:solidFill>
              <a:effectLst/>
              <a:latin typeface="Söhne"/>
            </a:endParaRPr>
          </a:p>
          <a:p>
            <a:pPr algn="just"/>
            <a:r>
              <a:rPr lang="en-US" sz="1600" b="1" i="0" dirty="0">
                <a:solidFill>
                  <a:srgbClr val="374151"/>
                </a:solidFill>
                <a:effectLst/>
                <a:latin typeface="Söhne"/>
              </a:rPr>
              <a:t>Training Iterations:</a:t>
            </a:r>
            <a:r>
              <a:rPr lang="en-US" sz="1600" b="0" i="0" dirty="0">
                <a:solidFill>
                  <a:srgbClr val="374151"/>
                </a:solidFill>
                <a:effectLst/>
                <a:latin typeface="Söhne"/>
              </a:rPr>
              <a:t> The training of the discriminator and generator happens iteratively. The two networks improve through back-and-forth training interactions. As the discriminator becomes more skilled at identifying fake data, it provides more informative feedback to the generator, guiding it toward producing better data.</a:t>
            </a:r>
          </a:p>
          <a:p>
            <a:pPr algn="just"/>
            <a:endParaRPr lang="en-IN" sz="1600" dirty="0"/>
          </a:p>
        </p:txBody>
      </p:sp>
    </p:spTree>
    <p:extLst>
      <p:ext uri="{BB962C8B-B14F-4D97-AF65-F5344CB8AC3E}">
        <p14:creationId xmlns:p14="http://schemas.microsoft.com/office/powerpoint/2010/main" val="2909856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240C5-C47E-E2F2-273B-2826FEA024CA}"/>
              </a:ext>
            </a:extLst>
          </p:cNvPr>
          <p:cNvSpPr>
            <a:spLocks noGrp="1"/>
          </p:cNvSpPr>
          <p:nvPr>
            <p:ph type="title"/>
          </p:nvPr>
        </p:nvSpPr>
        <p:spPr/>
        <p:txBody>
          <a:bodyPr>
            <a:normAutofit fontScale="90000"/>
          </a:bodyPr>
          <a:lstStyle/>
          <a:p>
            <a:endParaRPr lang="en-IN"/>
          </a:p>
        </p:txBody>
      </p:sp>
      <p:pic>
        <p:nvPicPr>
          <p:cNvPr id="4106" name="Picture 10" descr="The Power of Generative Adversarial Networks in ML">
            <a:extLst>
              <a:ext uri="{FF2B5EF4-FFF2-40B4-BE49-F238E27FC236}">
                <a16:creationId xmlns:a16="http://schemas.microsoft.com/office/drawing/2014/main" id="{8CA13C4B-6EFF-0D46-602E-184DD0F290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236" y="1391195"/>
            <a:ext cx="4899932" cy="2939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9219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0349D-22DD-AA02-EBA9-D44BFD6253A2}"/>
              </a:ext>
            </a:extLst>
          </p:cNvPr>
          <p:cNvSpPr>
            <a:spLocks noGrp="1"/>
          </p:cNvSpPr>
          <p:nvPr>
            <p:ph type="title"/>
          </p:nvPr>
        </p:nvSpPr>
        <p:spPr/>
        <p:txBody>
          <a:bodyPr>
            <a:normAutofit fontScale="90000"/>
          </a:bodyPr>
          <a:lstStyle/>
          <a:p>
            <a:r>
              <a:rPr lang="en-IN" dirty="0"/>
              <a:t>How to </a:t>
            </a:r>
            <a:r>
              <a:rPr lang="en-IN" dirty="0" err="1"/>
              <a:t>upsample</a:t>
            </a:r>
            <a:r>
              <a:rPr lang="en-IN" dirty="0"/>
              <a:t> GAN</a:t>
            </a:r>
          </a:p>
        </p:txBody>
      </p:sp>
      <p:sp>
        <p:nvSpPr>
          <p:cNvPr id="3" name="Text Placeholder 2">
            <a:extLst>
              <a:ext uri="{FF2B5EF4-FFF2-40B4-BE49-F238E27FC236}">
                <a16:creationId xmlns:a16="http://schemas.microsoft.com/office/drawing/2014/main" id="{F2B62BEA-DFBD-6C70-F89D-46763E6FEC78}"/>
              </a:ext>
            </a:extLst>
          </p:cNvPr>
          <p:cNvSpPr>
            <a:spLocks noGrp="1"/>
          </p:cNvSpPr>
          <p:nvPr>
            <p:ph type="body" idx="1"/>
          </p:nvPr>
        </p:nvSpPr>
        <p:spPr/>
        <p:txBody>
          <a:bodyPr/>
          <a:lstStyle/>
          <a:p>
            <a:pPr marL="114300" indent="0">
              <a:buNone/>
            </a:pPr>
            <a:r>
              <a:rPr lang="en-IN" dirty="0"/>
              <a:t>Why </a:t>
            </a:r>
            <a:r>
              <a:rPr lang="en-IN" dirty="0" err="1"/>
              <a:t>upsampling</a:t>
            </a:r>
            <a:r>
              <a:rPr lang="en-IN" dirty="0"/>
              <a:t> is required for GAN?</a:t>
            </a:r>
          </a:p>
          <a:p>
            <a:pPr algn="just"/>
            <a:r>
              <a:rPr lang="en-US" b="0" i="0" dirty="0">
                <a:solidFill>
                  <a:srgbClr val="1F1F1F"/>
                </a:solidFill>
                <a:effectLst/>
                <a:latin typeface="Google Sans"/>
              </a:rPr>
              <a:t>GANs require </a:t>
            </a:r>
            <a:r>
              <a:rPr lang="en-US" b="0" i="0" dirty="0" err="1">
                <a:solidFill>
                  <a:srgbClr val="1F1F1F"/>
                </a:solidFill>
                <a:effectLst/>
                <a:latin typeface="Google Sans"/>
              </a:rPr>
              <a:t>upsampling</a:t>
            </a:r>
            <a:r>
              <a:rPr lang="en-US" b="0" i="0" dirty="0">
                <a:solidFill>
                  <a:srgbClr val="1F1F1F"/>
                </a:solidFill>
                <a:effectLst/>
                <a:latin typeface="Google Sans"/>
              </a:rPr>
              <a:t> because the generator network in a GAN takes in random noise and performs operations on it to generate new images. The output of the generator network is typically a low-resolution image, and </a:t>
            </a:r>
            <a:r>
              <a:rPr lang="en-US" b="0" i="0" dirty="0" err="1">
                <a:solidFill>
                  <a:srgbClr val="1F1F1F"/>
                </a:solidFill>
                <a:effectLst/>
                <a:latin typeface="Google Sans"/>
              </a:rPr>
              <a:t>upsampling</a:t>
            </a:r>
            <a:r>
              <a:rPr lang="en-US" b="0" i="0" dirty="0">
                <a:solidFill>
                  <a:srgbClr val="1F1F1F"/>
                </a:solidFill>
                <a:effectLst/>
                <a:latin typeface="Google Sans"/>
              </a:rPr>
              <a:t> is used to increase the resolution of the image to match the resolution of the real images that the discriminator network is trained on.</a:t>
            </a:r>
          </a:p>
          <a:p>
            <a:pPr algn="just"/>
            <a:r>
              <a:rPr lang="en-US" b="0" i="0" dirty="0">
                <a:solidFill>
                  <a:srgbClr val="374151"/>
                </a:solidFill>
                <a:effectLst/>
                <a:latin typeface="Söhne"/>
              </a:rPr>
              <a:t>One common method used for </a:t>
            </a:r>
            <a:r>
              <a:rPr lang="en-US" b="0" i="0" dirty="0" err="1">
                <a:solidFill>
                  <a:srgbClr val="374151"/>
                </a:solidFill>
                <a:effectLst/>
                <a:latin typeface="Söhne"/>
              </a:rPr>
              <a:t>upsampling</a:t>
            </a:r>
            <a:r>
              <a:rPr lang="en-US" b="0" i="0" dirty="0">
                <a:solidFill>
                  <a:srgbClr val="374151"/>
                </a:solidFill>
                <a:effectLst/>
                <a:latin typeface="Söhne"/>
              </a:rPr>
              <a:t> in GANs is the transposed convolution </a:t>
            </a:r>
            <a:endParaRPr lang="en-IN" dirty="0"/>
          </a:p>
        </p:txBody>
      </p:sp>
    </p:spTree>
    <p:extLst>
      <p:ext uri="{BB962C8B-B14F-4D97-AF65-F5344CB8AC3E}">
        <p14:creationId xmlns:p14="http://schemas.microsoft.com/office/powerpoint/2010/main" val="639303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8082D-C100-0BB6-3431-9033ED9D4259}"/>
              </a:ext>
            </a:extLst>
          </p:cNvPr>
          <p:cNvSpPr>
            <a:spLocks noGrp="1"/>
          </p:cNvSpPr>
          <p:nvPr>
            <p:ph type="title"/>
          </p:nvPr>
        </p:nvSpPr>
        <p:spPr/>
        <p:txBody>
          <a:bodyPr>
            <a:normAutofit fontScale="90000"/>
          </a:bodyPr>
          <a:lstStyle/>
          <a:p>
            <a:r>
              <a:rPr lang="en-IN" dirty="0"/>
              <a:t>Transposed convolution operation</a:t>
            </a:r>
          </a:p>
        </p:txBody>
      </p:sp>
      <p:sp>
        <p:nvSpPr>
          <p:cNvPr id="3" name="Text Placeholder 2">
            <a:extLst>
              <a:ext uri="{FF2B5EF4-FFF2-40B4-BE49-F238E27FC236}">
                <a16:creationId xmlns:a16="http://schemas.microsoft.com/office/drawing/2014/main" id="{608B8097-EE26-CE99-AA30-C0CE84B6AAFB}"/>
              </a:ext>
            </a:extLst>
          </p:cNvPr>
          <p:cNvSpPr>
            <a:spLocks noGrp="1"/>
          </p:cNvSpPr>
          <p:nvPr>
            <p:ph type="body" idx="1"/>
          </p:nvPr>
        </p:nvSpPr>
        <p:spPr>
          <a:xfrm>
            <a:off x="311700" y="1017800"/>
            <a:ext cx="8520600" cy="3339000"/>
          </a:xfrm>
        </p:spPr>
        <p:txBody>
          <a:bodyPr>
            <a:normAutofit fontScale="85000" lnSpcReduction="10000"/>
          </a:bodyPr>
          <a:lstStyle/>
          <a:p>
            <a:pPr algn="just"/>
            <a:r>
              <a:rPr lang="en-US" b="1" i="0" dirty="0">
                <a:effectLst/>
                <a:latin typeface="Söhne"/>
              </a:rPr>
              <a:t>Transposed Convolution Overview:</a:t>
            </a:r>
            <a:r>
              <a:rPr lang="en-US" b="0" i="0" dirty="0">
                <a:solidFill>
                  <a:srgbClr val="374151"/>
                </a:solidFill>
                <a:effectLst/>
                <a:latin typeface="Söhne"/>
              </a:rPr>
              <a:t> Transposed convolution is a way to perform the </a:t>
            </a:r>
            <a:r>
              <a:rPr lang="en-US" b="0" i="0" dirty="0" err="1">
                <a:solidFill>
                  <a:srgbClr val="374151"/>
                </a:solidFill>
                <a:effectLst/>
                <a:latin typeface="Söhne"/>
              </a:rPr>
              <a:t>upsampling</a:t>
            </a:r>
            <a:r>
              <a:rPr lang="en-US" b="0" i="0" dirty="0">
                <a:solidFill>
                  <a:srgbClr val="374151"/>
                </a:solidFill>
                <a:effectLst/>
                <a:latin typeface="Söhne"/>
              </a:rPr>
              <a:t> operation while also learning the </a:t>
            </a:r>
            <a:r>
              <a:rPr lang="en-US" b="0" i="0" dirty="0" err="1">
                <a:solidFill>
                  <a:srgbClr val="374151"/>
                </a:solidFill>
                <a:effectLst/>
                <a:latin typeface="Söhne"/>
              </a:rPr>
              <a:t>upsampling</a:t>
            </a:r>
            <a:r>
              <a:rPr lang="en-US" b="0" i="0" dirty="0">
                <a:solidFill>
                  <a:srgbClr val="374151"/>
                </a:solidFill>
                <a:effectLst/>
                <a:latin typeface="Söhne"/>
              </a:rPr>
              <a:t> filters as part of the training process. It's similar to regular convolution but in reverse: instead of shrinking the input size, it expands it. Transposed convolution layers learn how to fill in details and structure as the resolution increases.</a:t>
            </a:r>
          </a:p>
          <a:p>
            <a:pPr algn="just"/>
            <a:r>
              <a:rPr lang="en-US" b="1" i="0" dirty="0">
                <a:solidFill>
                  <a:srgbClr val="273239"/>
                </a:solidFill>
                <a:effectLst/>
                <a:latin typeface="Nunito" panose="020F0502020204030204" pitchFamily="2" charset="0"/>
              </a:rPr>
              <a:t>Instead of sliding the kernel over the input and performing element-wise multiplication and summation, a transposed convolutional layer slides the input over the kernel and performs element-wise multiplication and summation</a:t>
            </a:r>
            <a:r>
              <a:rPr lang="en-US" b="0" i="0" dirty="0">
                <a:solidFill>
                  <a:srgbClr val="273239"/>
                </a:solidFill>
                <a:effectLst/>
                <a:latin typeface="Nunito" panose="020F0502020204030204" pitchFamily="2" charset="0"/>
              </a:rPr>
              <a:t>.</a:t>
            </a:r>
            <a:r>
              <a:rPr lang="en-US" b="1" i="0" dirty="0">
                <a:solidFill>
                  <a:srgbClr val="273239"/>
                </a:solidFill>
                <a:effectLst/>
                <a:latin typeface="Nunito" panose="020F0502020204030204" pitchFamily="2" charset="0"/>
              </a:rPr>
              <a:t> This results in an output that is larger than the input, and the size of the output can be controlled by the stride and padding parameters of the layer.</a:t>
            </a:r>
            <a:endParaRPr lang="en-US" b="0" i="0" dirty="0">
              <a:solidFill>
                <a:srgbClr val="374151"/>
              </a:solidFill>
              <a:effectLst/>
              <a:latin typeface="Söhne"/>
            </a:endParaRPr>
          </a:p>
          <a:p>
            <a:pPr algn="just"/>
            <a:r>
              <a:rPr lang="en-US" b="1" i="0" dirty="0">
                <a:solidFill>
                  <a:srgbClr val="374151"/>
                </a:solidFill>
                <a:effectLst/>
                <a:latin typeface="Söhne"/>
              </a:rPr>
              <a:t>Input and Parameters: </a:t>
            </a:r>
            <a:r>
              <a:rPr lang="en-US" b="0" i="0" dirty="0">
                <a:solidFill>
                  <a:srgbClr val="374151"/>
                </a:solidFill>
                <a:effectLst/>
                <a:latin typeface="Söhne"/>
              </a:rPr>
              <a:t>The input to the transposed convolution layer is often a low-resolution feature map or a tensor, typically generated by an earlier layer in the generator network. The transposed convolution layer has learnable parameters like filters (kernels) and biases, just like regular convolution layers.</a:t>
            </a:r>
          </a:p>
        </p:txBody>
      </p:sp>
    </p:spTree>
    <p:extLst>
      <p:ext uri="{BB962C8B-B14F-4D97-AF65-F5344CB8AC3E}">
        <p14:creationId xmlns:p14="http://schemas.microsoft.com/office/powerpoint/2010/main" val="2002240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A1D4-54D3-88E2-9154-6A5FEFDA6613}"/>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827F2E42-D16C-A426-D9DD-5ECBB66BD936}"/>
              </a:ext>
            </a:extLst>
          </p:cNvPr>
          <p:cNvSpPr>
            <a:spLocks noGrp="1"/>
          </p:cNvSpPr>
          <p:nvPr>
            <p:ph type="body" idx="1"/>
          </p:nvPr>
        </p:nvSpPr>
        <p:spPr/>
        <p:txBody>
          <a:bodyPr>
            <a:normAutofit fontScale="92500" lnSpcReduction="10000"/>
          </a:bodyPr>
          <a:lstStyle/>
          <a:p>
            <a:pPr algn="just"/>
            <a:r>
              <a:rPr lang="en-US" b="1" i="0" dirty="0" err="1">
                <a:solidFill>
                  <a:srgbClr val="374151"/>
                </a:solidFill>
                <a:effectLst/>
                <a:latin typeface="Söhne"/>
              </a:rPr>
              <a:t>Upsampling</a:t>
            </a:r>
            <a:r>
              <a:rPr lang="en-US" b="1" i="0" dirty="0">
                <a:solidFill>
                  <a:srgbClr val="374151"/>
                </a:solidFill>
                <a:effectLst/>
                <a:latin typeface="Söhne"/>
              </a:rPr>
              <a:t>:</a:t>
            </a:r>
            <a:endParaRPr lang="en-US" b="0" i="0" dirty="0">
              <a:solidFill>
                <a:srgbClr val="374151"/>
              </a:solidFill>
              <a:effectLst/>
              <a:latin typeface="Söhne"/>
            </a:endParaRPr>
          </a:p>
          <a:p>
            <a:pPr lvl="1" algn="just">
              <a:buFont typeface="Arial" panose="020B0604020202020204" pitchFamily="34" charset="0"/>
              <a:buChar char="•"/>
            </a:pPr>
            <a:r>
              <a:rPr lang="en-US" sz="1800" dirty="0">
                <a:solidFill>
                  <a:srgbClr val="374151"/>
                </a:solidFill>
                <a:latin typeface="Söhne"/>
              </a:rPr>
              <a:t>The transposed convolution operation increases the spatial dimensions of the input tensor. It involves inserting zeros (padding) between input elements and then applying the convolution operation.</a:t>
            </a:r>
          </a:p>
          <a:p>
            <a:pPr lvl="1" algn="just">
              <a:buFont typeface="Arial" panose="020B0604020202020204" pitchFamily="34" charset="0"/>
              <a:buChar char="•"/>
            </a:pPr>
            <a:r>
              <a:rPr lang="en-US" sz="1800" dirty="0">
                <a:solidFill>
                  <a:srgbClr val="374151"/>
                </a:solidFill>
                <a:latin typeface="Söhne"/>
              </a:rPr>
              <a:t>The operation includes multiplying the filter weights with the input values and summing up the results to generate output values.</a:t>
            </a:r>
          </a:p>
          <a:p>
            <a:pPr algn="just"/>
            <a:r>
              <a:rPr lang="en-US" b="1" i="0" dirty="0">
                <a:solidFill>
                  <a:srgbClr val="374151"/>
                </a:solidFill>
                <a:effectLst/>
                <a:latin typeface="Söhne"/>
              </a:rPr>
              <a:t>Strides and Filters:</a:t>
            </a:r>
            <a:endParaRPr lang="en-US" b="0" i="0" dirty="0">
              <a:solidFill>
                <a:srgbClr val="374151"/>
              </a:solidFill>
              <a:effectLst/>
              <a:latin typeface="Söhne"/>
            </a:endParaRPr>
          </a:p>
          <a:p>
            <a:pPr lvl="1" algn="just">
              <a:lnSpc>
                <a:spcPct val="125000"/>
              </a:lnSpc>
              <a:buFont typeface="Arial" panose="020B0604020202020204" pitchFamily="34" charset="0"/>
              <a:buChar char="•"/>
            </a:pPr>
            <a:r>
              <a:rPr lang="en-US" sz="1800" dirty="0">
                <a:solidFill>
                  <a:srgbClr val="374151"/>
                </a:solidFill>
                <a:latin typeface="Söhne"/>
              </a:rPr>
              <a:t>Strides determine how much the filter moves during the convolution operation. For transposed convolution, strides are used to specify the </a:t>
            </a:r>
            <a:r>
              <a:rPr lang="en-US" sz="1800" dirty="0" err="1">
                <a:solidFill>
                  <a:srgbClr val="374151"/>
                </a:solidFill>
                <a:latin typeface="Söhne"/>
              </a:rPr>
              <a:t>upsampling</a:t>
            </a:r>
            <a:r>
              <a:rPr lang="en-US" sz="1800" dirty="0">
                <a:solidFill>
                  <a:srgbClr val="374151"/>
                </a:solidFill>
                <a:latin typeface="Söhne"/>
              </a:rPr>
              <a:t> factor.</a:t>
            </a:r>
          </a:p>
          <a:p>
            <a:pPr lvl="1" algn="just">
              <a:lnSpc>
                <a:spcPct val="125000"/>
              </a:lnSpc>
              <a:buFont typeface="Arial" panose="020B0604020202020204" pitchFamily="34" charset="0"/>
              <a:buChar char="•"/>
            </a:pPr>
            <a:r>
              <a:rPr lang="en-US" sz="1800" dirty="0">
                <a:solidFill>
                  <a:srgbClr val="374151"/>
                </a:solidFill>
                <a:latin typeface="Söhne"/>
              </a:rPr>
              <a:t>The size of the filters affects the shape of the output. Larger filters can capture larger structures, while smaller filters capture finer details.</a:t>
            </a:r>
          </a:p>
          <a:p>
            <a:pPr algn="just"/>
            <a:endParaRPr lang="en-US" b="0" i="0" dirty="0">
              <a:solidFill>
                <a:srgbClr val="374151"/>
              </a:solidFill>
              <a:effectLst/>
              <a:latin typeface="Söhne"/>
            </a:endParaRPr>
          </a:p>
          <a:p>
            <a:pPr algn="just"/>
            <a:endParaRPr lang="en-IN" dirty="0"/>
          </a:p>
        </p:txBody>
      </p:sp>
    </p:spTree>
    <p:extLst>
      <p:ext uri="{BB962C8B-B14F-4D97-AF65-F5344CB8AC3E}">
        <p14:creationId xmlns:p14="http://schemas.microsoft.com/office/powerpoint/2010/main" val="9061360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1EBE6-8A15-27E0-4848-3CAEDDF2EF49}"/>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8E7D08A5-5F2A-E3D5-DD2D-F50C40478CDF}"/>
              </a:ext>
            </a:extLst>
          </p:cNvPr>
          <p:cNvSpPr>
            <a:spLocks noGrp="1"/>
          </p:cNvSpPr>
          <p:nvPr>
            <p:ph type="body" idx="1"/>
          </p:nvPr>
        </p:nvSpPr>
        <p:spPr/>
        <p:txBody>
          <a:bodyPr/>
          <a:lstStyle/>
          <a:p>
            <a:pPr algn="just"/>
            <a:r>
              <a:rPr lang="en-US" b="1" i="0" dirty="0">
                <a:solidFill>
                  <a:srgbClr val="374151"/>
                </a:solidFill>
                <a:effectLst/>
                <a:latin typeface="Söhne"/>
              </a:rPr>
              <a:t>Activation Function:</a:t>
            </a:r>
            <a:endParaRPr lang="en-US" b="0" i="0" dirty="0">
              <a:solidFill>
                <a:srgbClr val="374151"/>
              </a:solidFill>
              <a:effectLst/>
              <a:latin typeface="Söhne"/>
            </a:endParaRPr>
          </a:p>
          <a:p>
            <a:pPr marL="742950" lvl="1" indent="-285750" algn="just"/>
            <a:r>
              <a:rPr lang="en-US" b="0" i="0" dirty="0">
                <a:solidFill>
                  <a:srgbClr val="374151"/>
                </a:solidFill>
                <a:effectLst/>
                <a:latin typeface="Söhne"/>
              </a:rPr>
              <a:t>Just like regular convolution layers, the output of the transposed convolution layer is usually passed through an activation function (e.g., </a:t>
            </a:r>
            <a:r>
              <a:rPr lang="en-US" b="0" i="0" dirty="0" err="1">
                <a:solidFill>
                  <a:srgbClr val="374151"/>
                </a:solidFill>
                <a:effectLst/>
                <a:latin typeface="Söhne"/>
              </a:rPr>
              <a:t>ReLU</a:t>
            </a:r>
            <a:r>
              <a:rPr lang="en-US" b="0" i="0" dirty="0">
                <a:solidFill>
                  <a:srgbClr val="374151"/>
                </a:solidFill>
                <a:effectLst/>
                <a:latin typeface="Söhne"/>
              </a:rPr>
              <a:t> or a variant) to introduce non-linearity.</a:t>
            </a:r>
          </a:p>
          <a:p>
            <a:pPr algn="just"/>
            <a:r>
              <a:rPr lang="en-US" b="1" i="0" dirty="0">
                <a:solidFill>
                  <a:srgbClr val="374151"/>
                </a:solidFill>
                <a:effectLst/>
                <a:latin typeface="Söhne"/>
              </a:rPr>
              <a:t>Output and Size Adjustment:</a:t>
            </a:r>
            <a:endParaRPr lang="en-US" b="0" i="0" dirty="0">
              <a:solidFill>
                <a:srgbClr val="374151"/>
              </a:solidFill>
              <a:effectLst/>
              <a:latin typeface="Söhne"/>
            </a:endParaRPr>
          </a:p>
          <a:p>
            <a:pPr marL="742950" lvl="1" indent="-285750" algn="just"/>
            <a:r>
              <a:rPr lang="en-US" b="0" i="0" dirty="0">
                <a:solidFill>
                  <a:srgbClr val="374151"/>
                </a:solidFill>
                <a:effectLst/>
                <a:latin typeface="Söhne"/>
              </a:rPr>
              <a:t>The output of the transposed convolution layer is the </a:t>
            </a:r>
            <a:r>
              <a:rPr lang="en-US" b="0" i="0" dirty="0" err="1">
                <a:solidFill>
                  <a:srgbClr val="374151"/>
                </a:solidFill>
                <a:effectLst/>
                <a:latin typeface="Söhne"/>
              </a:rPr>
              <a:t>upsampled</a:t>
            </a:r>
            <a:r>
              <a:rPr lang="en-US" b="0" i="0" dirty="0">
                <a:solidFill>
                  <a:srgbClr val="374151"/>
                </a:solidFill>
                <a:effectLst/>
                <a:latin typeface="Söhne"/>
              </a:rPr>
              <a:t> feature map, which has higher spatial dimensions than the input.</a:t>
            </a:r>
          </a:p>
          <a:p>
            <a:pPr marL="742950" lvl="1" indent="-285750" algn="just"/>
            <a:r>
              <a:rPr lang="en-US" b="0" i="0" dirty="0">
                <a:solidFill>
                  <a:srgbClr val="374151"/>
                </a:solidFill>
                <a:effectLst/>
                <a:latin typeface="Söhne"/>
              </a:rPr>
              <a:t>Depending on the architecture, additional layers (e.g., convolutional or fully connected layers) might follow the transposed convolution to further refine the generated data.</a:t>
            </a:r>
          </a:p>
          <a:p>
            <a:pPr algn="just"/>
            <a:endParaRPr lang="en-IN" dirty="0"/>
          </a:p>
        </p:txBody>
      </p:sp>
    </p:spTree>
    <p:extLst>
      <p:ext uri="{BB962C8B-B14F-4D97-AF65-F5344CB8AC3E}">
        <p14:creationId xmlns:p14="http://schemas.microsoft.com/office/powerpoint/2010/main" val="24229919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F539A-2E49-ED6E-0486-FD6BDD485E33}"/>
              </a:ext>
            </a:extLst>
          </p:cNvPr>
          <p:cNvSpPr>
            <a:spLocks noGrp="1"/>
          </p:cNvSpPr>
          <p:nvPr>
            <p:ph type="title"/>
          </p:nvPr>
        </p:nvSpPr>
        <p:spPr/>
        <p:txBody>
          <a:bodyPr>
            <a:normAutofit fontScale="90000"/>
          </a:bodyPr>
          <a:lstStyle/>
          <a:p>
            <a:r>
              <a:rPr lang="en-IN" dirty="0"/>
              <a:t>Sample example</a:t>
            </a:r>
          </a:p>
        </p:txBody>
      </p:sp>
      <p:sp>
        <p:nvSpPr>
          <p:cNvPr id="3" name="Text Placeholder 2">
            <a:extLst>
              <a:ext uri="{FF2B5EF4-FFF2-40B4-BE49-F238E27FC236}">
                <a16:creationId xmlns:a16="http://schemas.microsoft.com/office/drawing/2014/main" id="{7F52D64B-A42E-BD9B-9232-9344901FBEB2}"/>
              </a:ext>
            </a:extLst>
          </p:cNvPr>
          <p:cNvSpPr>
            <a:spLocks noGrp="1"/>
          </p:cNvSpPr>
          <p:nvPr>
            <p:ph type="body" idx="1"/>
          </p:nvPr>
        </p:nvSpPr>
        <p:spPr/>
        <p:txBody>
          <a:bodyPr/>
          <a:lstStyle/>
          <a:p>
            <a:r>
              <a:rPr lang="en-US" dirty="0"/>
              <a:t>Suppose we have a grayscale image of size 2 X 2, and we want to </a:t>
            </a:r>
            <a:r>
              <a:rPr lang="en-US" dirty="0" err="1"/>
              <a:t>upsample</a:t>
            </a:r>
            <a:r>
              <a:rPr lang="en-US" dirty="0"/>
              <a:t> it using a transposed convolutional layer with a kernel size of 2 x 2, a stride of 1, and zero padding (or no padding). The input image and the kernel for the transposed convolutional layer would be as follows:</a:t>
            </a:r>
          </a:p>
        </p:txBody>
      </p:sp>
      <p:sp>
        <p:nvSpPr>
          <p:cNvPr id="7" name="AutoShape 5" descr="Input = \begin{bmatrix} 0 &amp; 1\\ 2 &amp; 3 \end{bmatrix}">
            <a:extLst>
              <a:ext uri="{FF2B5EF4-FFF2-40B4-BE49-F238E27FC236}">
                <a16:creationId xmlns:a16="http://schemas.microsoft.com/office/drawing/2014/main" id="{F29AC415-AA1B-66AE-622F-34D6ED512C7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 name="Picture 10">
            <a:extLst>
              <a:ext uri="{FF2B5EF4-FFF2-40B4-BE49-F238E27FC236}">
                <a16:creationId xmlns:a16="http://schemas.microsoft.com/office/drawing/2014/main" id="{7B42BF9E-0E6B-6FCE-8DFD-BFAF1207E3D2}"/>
              </a:ext>
            </a:extLst>
          </p:cNvPr>
          <p:cNvPicPr>
            <a:picLocks noChangeAspect="1"/>
          </p:cNvPicPr>
          <p:nvPr/>
        </p:nvPicPr>
        <p:blipFill>
          <a:blip r:embed="rId2"/>
          <a:stretch>
            <a:fillRect/>
          </a:stretch>
        </p:blipFill>
        <p:spPr>
          <a:xfrm>
            <a:off x="1099945" y="2617318"/>
            <a:ext cx="1873346" cy="1244664"/>
          </a:xfrm>
          <a:prstGeom prst="rect">
            <a:avLst/>
          </a:prstGeom>
        </p:spPr>
      </p:pic>
    </p:spTree>
    <p:extLst>
      <p:ext uri="{BB962C8B-B14F-4D97-AF65-F5344CB8AC3E}">
        <p14:creationId xmlns:p14="http://schemas.microsoft.com/office/powerpoint/2010/main" val="166998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What are generative models</a:t>
            </a:r>
            <a:endParaRPr/>
          </a:p>
        </p:txBody>
      </p:sp>
      <p:sp>
        <p:nvSpPr>
          <p:cNvPr id="98" name="Google Shape;98;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just" rtl="0">
              <a:spcBef>
                <a:spcPts val="1200"/>
              </a:spcBef>
              <a:spcAft>
                <a:spcPts val="1200"/>
              </a:spcAft>
              <a:buNone/>
            </a:pPr>
            <a:r>
              <a:rPr lang="en-US" sz="1200" b="0" i="0" dirty="0">
                <a:solidFill>
                  <a:srgbClr val="374151"/>
                </a:solidFill>
                <a:effectLst/>
                <a:latin typeface="Times New Roman" panose="02020603050405020304" pitchFamily="18" charset="0"/>
                <a:cs typeface="Times New Roman" panose="02020603050405020304" pitchFamily="18" charset="0"/>
              </a:rPr>
              <a:t>Generative models are a class of machine learning models designed to generate new data samples that resemble a given training dataset. These models learn the underlying patterns and structures present in the training data and then use this knowledge to generate new data points that are statistically similar to the original data.</a:t>
            </a:r>
          </a:p>
          <a:p>
            <a:pPr marL="0" lvl="0" indent="0" algn="just" rtl="0">
              <a:spcBef>
                <a:spcPts val="1200"/>
              </a:spcBef>
              <a:spcAft>
                <a:spcPts val="1200"/>
              </a:spcAft>
              <a:buNone/>
            </a:pPr>
            <a:endParaRPr lang="en-US" sz="1200" b="0" i="0" dirty="0">
              <a:solidFill>
                <a:srgbClr val="374151"/>
              </a:solidFill>
              <a:effectLst/>
              <a:latin typeface="Times New Roman" panose="02020603050405020304" pitchFamily="18" charset="0"/>
              <a:cs typeface="Times New Roman" panose="02020603050405020304" pitchFamily="18" charset="0"/>
            </a:endParaRPr>
          </a:p>
          <a:p>
            <a:pPr marL="0" lvl="0" indent="0" algn="just" rtl="0">
              <a:spcBef>
                <a:spcPts val="1200"/>
              </a:spcBef>
              <a:spcAft>
                <a:spcPts val="1200"/>
              </a:spcAft>
              <a:buNone/>
            </a:pPr>
            <a:endParaRPr lang="en-US" sz="1200" b="0" i="0" dirty="0">
              <a:solidFill>
                <a:srgbClr val="374151"/>
              </a:solidFill>
              <a:effectLst/>
              <a:latin typeface="Times New Roman" panose="02020603050405020304" pitchFamily="18" charset="0"/>
              <a:cs typeface="Times New Roman" panose="02020603050405020304" pitchFamily="18" charset="0"/>
            </a:endParaRPr>
          </a:p>
          <a:p>
            <a:pPr marL="0" lvl="0" indent="0" algn="just" rtl="0">
              <a:spcBef>
                <a:spcPts val="1200"/>
              </a:spcBef>
              <a:spcAft>
                <a:spcPts val="1200"/>
              </a:spcAft>
              <a:buNone/>
            </a:pPr>
            <a:endParaRPr sz="1200" dirty="0">
              <a:solidFill>
                <a:srgbClr val="374151"/>
              </a:solidFill>
              <a:highlight>
                <a:srgbClr val="F7F7F8"/>
              </a:highlight>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A83906DB-0EA1-968C-6FF8-8D454BED5BE4}"/>
              </a:ext>
            </a:extLst>
          </p:cNvPr>
          <p:cNvPicPr>
            <a:picLocks noChangeAspect="1"/>
          </p:cNvPicPr>
          <p:nvPr/>
        </p:nvPicPr>
        <p:blipFill>
          <a:blip r:embed="rId3"/>
          <a:stretch>
            <a:fillRect/>
          </a:stretch>
        </p:blipFill>
        <p:spPr>
          <a:xfrm>
            <a:off x="198073" y="2220686"/>
            <a:ext cx="6408559" cy="2560264"/>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04D95-5F67-0D33-2ADF-3BE189647284}"/>
              </a:ext>
            </a:extLst>
          </p:cNvPr>
          <p:cNvSpPr>
            <a:spLocks noGrp="1"/>
          </p:cNvSpPr>
          <p:nvPr>
            <p:ph type="title"/>
          </p:nvPr>
        </p:nvSpPr>
        <p:spPr/>
        <p:txBody>
          <a:bodyPr>
            <a:normAutofit fontScale="90000"/>
          </a:bodyPr>
          <a:lstStyle/>
          <a:p>
            <a:r>
              <a:rPr lang="en-IN" dirty="0"/>
              <a:t>Output</a:t>
            </a:r>
          </a:p>
        </p:txBody>
      </p:sp>
      <p:pic>
        <p:nvPicPr>
          <p:cNvPr id="5" name="Picture 4">
            <a:extLst>
              <a:ext uri="{FF2B5EF4-FFF2-40B4-BE49-F238E27FC236}">
                <a16:creationId xmlns:a16="http://schemas.microsoft.com/office/drawing/2014/main" id="{46735857-4AB2-2E0A-DDC7-5978105A25FD}"/>
              </a:ext>
            </a:extLst>
          </p:cNvPr>
          <p:cNvPicPr>
            <a:picLocks noChangeAspect="1"/>
          </p:cNvPicPr>
          <p:nvPr/>
        </p:nvPicPr>
        <p:blipFill>
          <a:blip r:embed="rId2"/>
          <a:stretch>
            <a:fillRect/>
          </a:stretch>
        </p:blipFill>
        <p:spPr>
          <a:xfrm>
            <a:off x="792676" y="1240138"/>
            <a:ext cx="5829600" cy="2673487"/>
          </a:xfrm>
          <a:prstGeom prst="rect">
            <a:avLst/>
          </a:prstGeom>
        </p:spPr>
      </p:pic>
    </p:spTree>
    <p:extLst>
      <p:ext uri="{BB962C8B-B14F-4D97-AF65-F5344CB8AC3E}">
        <p14:creationId xmlns:p14="http://schemas.microsoft.com/office/powerpoint/2010/main" val="8401907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562DF-D15B-C603-20A3-70C1216D65A6}"/>
              </a:ext>
            </a:extLst>
          </p:cNvPr>
          <p:cNvSpPr>
            <a:spLocks noGrp="1"/>
          </p:cNvSpPr>
          <p:nvPr>
            <p:ph type="title"/>
          </p:nvPr>
        </p:nvSpPr>
        <p:spPr/>
        <p:txBody>
          <a:bodyPr>
            <a:normAutofit fontScale="90000"/>
          </a:bodyPr>
          <a:lstStyle/>
          <a:p>
            <a:r>
              <a:rPr lang="en-IN" dirty="0"/>
              <a:t>GAN Training process</a:t>
            </a:r>
          </a:p>
        </p:txBody>
      </p:sp>
      <p:pic>
        <p:nvPicPr>
          <p:cNvPr id="2052" name="Picture 4">
            <a:extLst>
              <a:ext uri="{FF2B5EF4-FFF2-40B4-BE49-F238E27FC236}">
                <a16:creationId xmlns:a16="http://schemas.microsoft.com/office/drawing/2014/main" id="{A6850312-0605-3E39-CF4A-4A394ADDE5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507" y="1107671"/>
            <a:ext cx="607695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22423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230B-BA06-CB87-A1D3-C71CCBE39882}"/>
              </a:ext>
            </a:extLst>
          </p:cNvPr>
          <p:cNvSpPr>
            <a:spLocks noGrp="1"/>
          </p:cNvSpPr>
          <p:nvPr>
            <p:ph type="title"/>
          </p:nvPr>
        </p:nvSpPr>
        <p:spPr/>
        <p:txBody>
          <a:bodyPr>
            <a:normAutofit fontScale="90000"/>
          </a:bodyPr>
          <a:lstStyle/>
          <a:p>
            <a:r>
              <a:rPr lang="en-IN" dirty="0"/>
              <a:t>GAN Training process</a:t>
            </a:r>
          </a:p>
        </p:txBody>
      </p:sp>
      <p:sp>
        <p:nvSpPr>
          <p:cNvPr id="3" name="Text Placeholder 2">
            <a:extLst>
              <a:ext uri="{FF2B5EF4-FFF2-40B4-BE49-F238E27FC236}">
                <a16:creationId xmlns:a16="http://schemas.microsoft.com/office/drawing/2014/main" id="{B5E61A8A-885A-CFE0-9AEA-2CCE1B6FC918}"/>
              </a:ext>
            </a:extLst>
          </p:cNvPr>
          <p:cNvSpPr>
            <a:spLocks noGrp="1"/>
          </p:cNvSpPr>
          <p:nvPr>
            <p:ph type="body" idx="1"/>
          </p:nvPr>
        </p:nvSpPr>
        <p:spPr/>
        <p:txBody>
          <a:bodyPr/>
          <a:lstStyle/>
          <a:p>
            <a:pPr algn="just"/>
            <a:r>
              <a:rPr lang="en-US" b="0" i="0" dirty="0">
                <a:solidFill>
                  <a:srgbClr val="222222"/>
                </a:solidFill>
                <a:effectLst/>
                <a:latin typeface="Lato" panose="020F0502020204030203" pitchFamily="34" charset="0"/>
              </a:rPr>
              <a:t>The Generator Network takes a random input and tries to generate a sample of data. In the above image, we can see that generator G(z) takes an input z from p(z), where z is a sample from probability distribution p(z).</a:t>
            </a:r>
          </a:p>
          <a:p>
            <a:pPr algn="just"/>
            <a:r>
              <a:rPr lang="en-US" b="0" i="0" dirty="0">
                <a:solidFill>
                  <a:srgbClr val="222222"/>
                </a:solidFill>
                <a:effectLst/>
                <a:latin typeface="Lato" panose="020F0502020204030203" pitchFamily="34" charset="0"/>
              </a:rPr>
              <a:t>It then generates data which is then fed into a discriminator network D(x). The task of a Discriminator Network is to take input either from the real data or from the generator and try to predict whether the input is real or generated.</a:t>
            </a:r>
          </a:p>
          <a:p>
            <a:pPr algn="just"/>
            <a:r>
              <a:rPr lang="en-US" b="0" i="0" dirty="0">
                <a:solidFill>
                  <a:srgbClr val="222222"/>
                </a:solidFill>
                <a:effectLst/>
                <a:latin typeface="Lato" panose="020F0502020204030203" pitchFamily="34" charset="0"/>
              </a:rPr>
              <a:t> It takes an input x from </a:t>
            </a:r>
            <a:r>
              <a:rPr lang="en-US" b="0" i="0" dirty="0" err="1">
                <a:solidFill>
                  <a:srgbClr val="222222"/>
                </a:solidFill>
                <a:effectLst/>
                <a:latin typeface="Lato" panose="020F0502020204030203" pitchFamily="34" charset="0"/>
              </a:rPr>
              <a:t>p</a:t>
            </a:r>
            <a:r>
              <a:rPr lang="en-US" b="0" i="0" baseline="-25000" dirty="0" err="1">
                <a:solidFill>
                  <a:srgbClr val="222222"/>
                </a:solidFill>
                <a:effectLst/>
                <a:latin typeface="Lato" panose="020F0502020204030203" pitchFamily="34" charset="0"/>
              </a:rPr>
              <a:t>data</a:t>
            </a:r>
            <a:r>
              <a:rPr lang="en-US" b="0" i="0" dirty="0">
                <a:solidFill>
                  <a:srgbClr val="222222"/>
                </a:solidFill>
                <a:effectLst/>
                <a:latin typeface="Lato" panose="020F0502020204030203" pitchFamily="34" charset="0"/>
              </a:rPr>
              <a:t>(x) where </a:t>
            </a:r>
            <a:r>
              <a:rPr lang="en-US" b="0" i="0" dirty="0" err="1">
                <a:solidFill>
                  <a:srgbClr val="222222"/>
                </a:solidFill>
                <a:effectLst/>
                <a:latin typeface="Lato" panose="020F0502020204030203" pitchFamily="34" charset="0"/>
              </a:rPr>
              <a:t>p</a:t>
            </a:r>
            <a:r>
              <a:rPr lang="en-US" b="0" i="0" baseline="-25000" dirty="0" err="1">
                <a:solidFill>
                  <a:srgbClr val="222222"/>
                </a:solidFill>
                <a:effectLst/>
                <a:latin typeface="Lato" panose="020F0502020204030203" pitchFamily="34" charset="0"/>
              </a:rPr>
              <a:t>data</a:t>
            </a:r>
            <a:r>
              <a:rPr lang="en-US" b="0" i="0" dirty="0">
                <a:solidFill>
                  <a:srgbClr val="222222"/>
                </a:solidFill>
                <a:effectLst/>
                <a:latin typeface="Lato" panose="020F0502020204030203" pitchFamily="34" charset="0"/>
              </a:rPr>
              <a:t>(x) is our real data distribution. D(x) then solves a binary classification problem using sigmoid function giving output in the range 0 to 1. </a:t>
            </a:r>
            <a:endParaRPr lang="en-IN" dirty="0"/>
          </a:p>
        </p:txBody>
      </p:sp>
    </p:spTree>
    <p:extLst>
      <p:ext uri="{BB962C8B-B14F-4D97-AF65-F5344CB8AC3E}">
        <p14:creationId xmlns:p14="http://schemas.microsoft.com/office/powerpoint/2010/main" val="7129569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9356F-776B-46F4-C12B-6CC69EEFAAA3}"/>
              </a:ext>
            </a:extLst>
          </p:cNvPr>
          <p:cNvSpPr>
            <a:spLocks noGrp="1"/>
          </p:cNvSpPr>
          <p:nvPr>
            <p:ph type="title"/>
          </p:nvPr>
        </p:nvSpPr>
        <p:spPr/>
        <p:txBody>
          <a:bodyPr>
            <a:normAutofit fontScale="90000"/>
          </a:bodyPr>
          <a:lstStyle/>
          <a:p>
            <a:r>
              <a:rPr lang="en-IN" dirty="0"/>
              <a:t>Notations</a:t>
            </a:r>
          </a:p>
        </p:txBody>
      </p:sp>
      <p:sp>
        <p:nvSpPr>
          <p:cNvPr id="3" name="Text Placeholder 2">
            <a:extLst>
              <a:ext uri="{FF2B5EF4-FFF2-40B4-BE49-F238E27FC236}">
                <a16:creationId xmlns:a16="http://schemas.microsoft.com/office/drawing/2014/main" id="{A1105E34-6C6D-FA81-822B-F2C9EECE2DD7}"/>
              </a:ext>
            </a:extLst>
          </p:cNvPr>
          <p:cNvSpPr>
            <a:spLocks noGrp="1"/>
          </p:cNvSpPr>
          <p:nvPr>
            <p:ph type="body" idx="1"/>
          </p:nvPr>
        </p:nvSpPr>
        <p:spPr/>
        <p:txBody>
          <a:bodyPr/>
          <a:lstStyle/>
          <a:p>
            <a:r>
              <a:rPr lang="en-US" b="0" i="0" dirty="0" err="1">
                <a:solidFill>
                  <a:srgbClr val="222222"/>
                </a:solidFill>
                <a:effectLst/>
                <a:latin typeface="Lato" panose="020F0502020204030203" pitchFamily="34" charset="0"/>
              </a:rPr>
              <a:t>Pdata</a:t>
            </a:r>
            <a:r>
              <a:rPr lang="en-US" b="0" i="0" dirty="0">
                <a:solidFill>
                  <a:srgbClr val="222222"/>
                </a:solidFill>
                <a:effectLst/>
                <a:latin typeface="Lato" panose="020F0502020204030203" pitchFamily="34" charset="0"/>
              </a:rPr>
              <a:t>(x) -&gt; the distribution of real data</a:t>
            </a:r>
            <a:br>
              <a:rPr lang="en-US" dirty="0"/>
            </a:br>
            <a:r>
              <a:rPr lang="en-US" b="0" i="0" dirty="0">
                <a:solidFill>
                  <a:srgbClr val="222222"/>
                </a:solidFill>
                <a:effectLst/>
                <a:latin typeface="Lato" panose="020F0502020204030203" pitchFamily="34" charset="0"/>
              </a:rPr>
              <a:t>X -&gt; sample from </a:t>
            </a:r>
            <a:r>
              <a:rPr lang="en-US" b="0" i="0" dirty="0" err="1">
                <a:solidFill>
                  <a:srgbClr val="222222"/>
                </a:solidFill>
                <a:effectLst/>
                <a:latin typeface="Lato" panose="020F0502020204030203" pitchFamily="34" charset="0"/>
              </a:rPr>
              <a:t>pdata</a:t>
            </a:r>
            <a:r>
              <a:rPr lang="en-US" b="0" i="0" dirty="0">
                <a:solidFill>
                  <a:srgbClr val="222222"/>
                </a:solidFill>
                <a:effectLst/>
                <a:latin typeface="Lato" panose="020F0502020204030203" pitchFamily="34" charset="0"/>
              </a:rPr>
              <a:t>(x)</a:t>
            </a:r>
            <a:br>
              <a:rPr lang="en-US" dirty="0"/>
            </a:br>
            <a:r>
              <a:rPr lang="en-US" b="0" i="0" dirty="0">
                <a:solidFill>
                  <a:srgbClr val="222222"/>
                </a:solidFill>
                <a:effectLst/>
                <a:latin typeface="Lato" panose="020F0502020204030203" pitchFamily="34" charset="0"/>
              </a:rPr>
              <a:t>P(z) -&gt; distribution of generator</a:t>
            </a:r>
            <a:br>
              <a:rPr lang="en-US" dirty="0"/>
            </a:br>
            <a:r>
              <a:rPr lang="en-US" b="0" i="0" dirty="0">
                <a:solidFill>
                  <a:srgbClr val="222222"/>
                </a:solidFill>
                <a:effectLst/>
                <a:latin typeface="Lato" panose="020F0502020204030203" pitchFamily="34" charset="0"/>
              </a:rPr>
              <a:t>Z -&gt; sample from p(z)</a:t>
            </a:r>
            <a:br>
              <a:rPr lang="en-US" dirty="0"/>
            </a:br>
            <a:r>
              <a:rPr lang="en-US" b="0" i="0" dirty="0">
                <a:solidFill>
                  <a:srgbClr val="222222"/>
                </a:solidFill>
                <a:effectLst/>
                <a:latin typeface="Lato" panose="020F0502020204030203" pitchFamily="34" charset="0"/>
              </a:rPr>
              <a:t>G(z) -&gt; Generator Network</a:t>
            </a:r>
            <a:br>
              <a:rPr lang="en-US" dirty="0"/>
            </a:br>
            <a:r>
              <a:rPr lang="en-US" b="0" i="0" dirty="0">
                <a:solidFill>
                  <a:srgbClr val="222222"/>
                </a:solidFill>
                <a:effectLst/>
                <a:latin typeface="Lato" panose="020F0502020204030203" pitchFamily="34" charset="0"/>
              </a:rPr>
              <a:t>D(x) -&gt; Discriminator Network</a:t>
            </a:r>
          </a:p>
          <a:p>
            <a:pPr algn="just"/>
            <a:r>
              <a:rPr lang="en-US" b="0" i="0" dirty="0">
                <a:solidFill>
                  <a:srgbClr val="222222"/>
                </a:solidFill>
                <a:effectLst/>
                <a:latin typeface="Lato" panose="020F0502020204030203" pitchFamily="34" charset="0"/>
              </a:rPr>
              <a:t>Now the training of GAN is done (as we saw above) as a fight between generator and discriminator. This can be represented mathematically as</a:t>
            </a:r>
            <a:endParaRPr lang="en-IN" dirty="0"/>
          </a:p>
        </p:txBody>
      </p:sp>
      <p:pic>
        <p:nvPicPr>
          <p:cNvPr id="3074" name="Picture 2">
            <a:extLst>
              <a:ext uri="{FF2B5EF4-FFF2-40B4-BE49-F238E27FC236}">
                <a16:creationId xmlns:a16="http://schemas.microsoft.com/office/drawing/2014/main" id="{2388C4EC-71C4-4058-04EA-3C9B34C432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555" y="3913625"/>
            <a:ext cx="5810250" cy="104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6539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1C52F-F42A-53FE-390C-2EC0BED28B9D}"/>
              </a:ext>
            </a:extLst>
          </p:cNvPr>
          <p:cNvSpPr>
            <a:spLocks noGrp="1"/>
          </p:cNvSpPr>
          <p:nvPr>
            <p:ph type="title"/>
          </p:nvPr>
        </p:nvSpPr>
        <p:spPr/>
        <p:txBody>
          <a:bodyPr>
            <a:normAutofit fontScale="90000"/>
          </a:bodyPr>
          <a:lstStyle/>
          <a:p>
            <a:r>
              <a:rPr lang="en-IN" dirty="0"/>
              <a:t>GAN Training process</a:t>
            </a:r>
          </a:p>
        </p:txBody>
      </p:sp>
      <p:sp>
        <p:nvSpPr>
          <p:cNvPr id="3" name="Text Placeholder 2">
            <a:extLst>
              <a:ext uri="{FF2B5EF4-FFF2-40B4-BE49-F238E27FC236}">
                <a16:creationId xmlns:a16="http://schemas.microsoft.com/office/drawing/2014/main" id="{33ED70D7-917B-E4FE-B77A-139F17CD6EAF}"/>
              </a:ext>
            </a:extLst>
          </p:cNvPr>
          <p:cNvSpPr>
            <a:spLocks noGrp="1"/>
          </p:cNvSpPr>
          <p:nvPr>
            <p:ph type="body" idx="1"/>
          </p:nvPr>
        </p:nvSpPr>
        <p:spPr/>
        <p:txBody>
          <a:bodyPr>
            <a:normAutofit fontScale="92500" lnSpcReduction="20000"/>
          </a:bodyPr>
          <a:lstStyle/>
          <a:p>
            <a:r>
              <a:rPr lang="en-US" b="0" i="0" dirty="0">
                <a:solidFill>
                  <a:srgbClr val="222222"/>
                </a:solidFill>
                <a:effectLst/>
                <a:latin typeface="Lato" panose="020F0502020204030203" pitchFamily="34" charset="0"/>
              </a:rPr>
              <a:t>In our function V(D, G) the first term is entropy that the data from real distribution (</a:t>
            </a:r>
            <a:r>
              <a:rPr lang="en-US" b="0" i="0" dirty="0" err="1">
                <a:solidFill>
                  <a:srgbClr val="222222"/>
                </a:solidFill>
                <a:effectLst/>
                <a:latin typeface="Lato" panose="020F0502020204030203" pitchFamily="34" charset="0"/>
              </a:rPr>
              <a:t>pdata</a:t>
            </a:r>
            <a:r>
              <a:rPr lang="en-US" b="0" i="0" dirty="0">
                <a:solidFill>
                  <a:srgbClr val="222222"/>
                </a:solidFill>
                <a:effectLst/>
                <a:latin typeface="Lato" panose="020F0502020204030203" pitchFamily="34" charset="0"/>
              </a:rPr>
              <a:t>(x)) passes through the discriminator. The discriminator tries to maximize this to 1. </a:t>
            </a:r>
          </a:p>
          <a:p>
            <a:r>
              <a:rPr lang="en-US" b="0" i="0" dirty="0">
                <a:solidFill>
                  <a:srgbClr val="222222"/>
                </a:solidFill>
                <a:effectLst/>
                <a:latin typeface="Lato" panose="020F0502020204030203" pitchFamily="34" charset="0"/>
              </a:rPr>
              <a:t>The second term is entropy that the data from random input (p(z)) passes through the generator, which then generates a fake sample which is then passed through the discriminator to identify the fakeness</a:t>
            </a:r>
            <a:endParaRPr lang="en-US" dirty="0">
              <a:solidFill>
                <a:srgbClr val="222222"/>
              </a:solidFill>
              <a:latin typeface="Lato" panose="020F0502020204030203" pitchFamily="34" charset="0"/>
            </a:endParaRPr>
          </a:p>
          <a:p>
            <a:r>
              <a:rPr lang="en-US" b="0" i="0" dirty="0">
                <a:solidFill>
                  <a:srgbClr val="222222"/>
                </a:solidFill>
                <a:effectLst/>
                <a:latin typeface="Lato" panose="020F0502020204030203" pitchFamily="34" charset="0"/>
              </a:rPr>
              <a:t>In this term, discriminator tries to maximize it to 0 (i.e. the log probability that the data from generated is fake is equal to 0). </a:t>
            </a:r>
            <a:r>
              <a:rPr lang="en-US" b="1" i="0" dirty="0">
                <a:solidFill>
                  <a:srgbClr val="222222"/>
                </a:solidFill>
                <a:effectLst/>
                <a:latin typeface="Lato" panose="020F0502020204030203" pitchFamily="34" charset="0"/>
              </a:rPr>
              <a:t>So overall, the discriminator is trying to maximize our function V</a:t>
            </a:r>
            <a:r>
              <a:rPr lang="en-US" b="0" i="0" dirty="0">
                <a:solidFill>
                  <a:srgbClr val="222222"/>
                </a:solidFill>
                <a:effectLst/>
                <a:latin typeface="Lato" panose="020F0502020204030203" pitchFamily="34" charset="0"/>
              </a:rPr>
              <a:t>.</a:t>
            </a:r>
          </a:p>
          <a:p>
            <a:r>
              <a:rPr lang="en-US" b="0" i="0" dirty="0">
                <a:solidFill>
                  <a:srgbClr val="222222"/>
                </a:solidFill>
                <a:effectLst/>
                <a:latin typeface="Lato" panose="020F0502020204030203" pitchFamily="34" charset="0"/>
              </a:rPr>
              <a:t>On the other hand, </a:t>
            </a:r>
            <a:r>
              <a:rPr lang="en-US" b="1" i="0" dirty="0">
                <a:solidFill>
                  <a:srgbClr val="222222"/>
                </a:solidFill>
                <a:effectLst/>
                <a:latin typeface="Lato" panose="020F0502020204030203" pitchFamily="34" charset="0"/>
              </a:rPr>
              <a:t>the task of generator is exactly opposite, i.e. it tries to minimize the function V</a:t>
            </a:r>
            <a:r>
              <a:rPr lang="en-US" b="0" i="0" dirty="0">
                <a:solidFill>
                  <a:srgbClr val="222222"/>
                </a:solidFill>
                <a:effectLst/>
                <a:latin typeface="Lato" panose="020F0502020204030203" pitchFamily="34" charset="0"/>
              </a:rPr>
              <a:t> so that the differentiation between real and fake data is bare minimum</a:t>
            </a:r>
            <a:endParaRPr lang="en-IN" dirty="0"/>
          </a:p>
        </p:txBody>
      </p:sp>
    </p:spTree>
    <p:extLst>
      <p:ext uri="{BB962C8B-B14F-4D97-AF65-F5344CB8AC3E}">
        <p14:creationId xmlns:p14="http://schemas.microsoft.com/office/powerpoint/2010/main" val="25336423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B437A-FA22-5FC7-28EE-2C9B0B495902}"/>
              </a:ext>
            </a:extLst>
          </p:cNvPr>
          <p:cNvSpPr>
            <a:spLocks noGrp="1"/>
          </p:cNvSpPr>
          <p:nvPr>
            <p:ph type="title"/>
          </p:nvPr>
        </p:nvSpPr>
        <p:spPr/>
        <p:txBody>
          <a:bodyPr>
            <a:normAutofit fontScale="90000"/>
          </a:bodyPr>
          <a:lstStyle/>
          <a:p>
            <a:r>
              <a:rPr lang="en-IN" dirty="0"/>
              <a:t>Parts of training GAN</a:t>
            </a:r>
          </a:p>
        </p:txBody>
      </p:sp>
      <p:sp>
        <p:nvSpPr>
          <p:cNvPr id="3" name="Text Placeholder 2">
            <a:extLst>
              <a:ext uri="{FF2B5EF4-FFF2-40B4-BE49-F238E27FC236}">
                <a16:creationId xmlns:a16="http://schemas.microsoft.com/office/drawing/2014/main" id="{B7D30AB3-FD74-4E2D-9BF2-B44B6C80EF29}"/>
              </a:ext>
            </a:extLst>
          </p:cNvPr>
          <p:cNvSpPr>
            <a:spLocks noGrp="1"/>
          </p:cNvSpPr>
          <p:nvPr>
            <p:ph type="body" idx="1"/>
          </p:nvPr>
        </p:nvSpPr>
        <p:spPr/>
        <p:txBody>
          <a:bodyPr/>
          <a:lstStyle/>
          <a:p>
            <a:pPr algn="just"/>
            <a:r>
              <a:rPr lang="en-US" b="0" i="0" dirty="0">
                <a:solidFill>
                  <a:srgbClr val="222222"/>
                </a:solidFill>
                <a:effectLst/>
                <a:latin typeface="Lato" panose="020F0502020204030203" pitchFamily="34" charset="0"/>
              </a:rPr>
              <a:t>So broadly a training phase has two main subparts and they are done sequentially</a:t>
            </a:r>
          </a:p>
          <a:p>
            <a:r>
              <a:rPr lang="en-US" b="0" i="0" dirty="0">
                <a:solidFill>
                  <a:srgbClr val="222222"/>
                </a:solidFill>
                <a:effectLst/>
                <a:latin typeface="Lato" panose="020F0502020204030203" pitchFamily="34" charset="0"/>
              </a:rPr>
              <a:t>Pass 1: Train discriminator and freeze generator (freezing means setting training as false. The network does only forward pass and no backpropagation is applied)</a:t>
            </a:r>
          </a:p>
          <a:p>
            <a:endParaRPr lang="en-IN" dirty="0"/>
          </a:p>
        </p:txBody>
      </p:sp>
      <p:pic>
        <p:nvPicPr>
          <p:cNvPr id="4098" name="Picture 2">
            <a:extLst>
              <a:ext uri="{FF2B5EF4-FFF2-40B4-BE49-F238E27FC236}">
                <a16:creationId xmlns:a16="http://schemas.microsoft.com/office/drawing/2014/main" id="{00F7C1F1-DDA1-118D-A246-8A80D9AB90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5460" y="2818016"/>
            <a:ext cx="6076950" cy="2000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9333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C4426-F96F-9128-179B-117B1E127DF1}"/>
              </a:ext>
            </a:extLst>
          </p:cNvPr>
          <p:cNvSpPr>
            <a:spLocks noGrp="1"/>
          </p:cNvSpPr>
          <p:nvPr>
            <p:ph type="title"/>
          </p:nvPr>
        </p:nvSpPr>
        <p:spPr/>
        <p:txBody>
          <a:bodyPr>
            <a:normAutofit fontScale="90000"/>
          </a:bodyPr>
          <a:lstStyle/>
          <a:p>
            <a:r>
              <a:rPr lang="en-IN" dirty="0"/>
              <a:t>Parts of training GAN</a:t>
            </a:r>
          </a:p>
        </p:txBody>
      </p:sp>
      <p:sp>
        <p:nvSpPr>
          <p:cNvPr id="3" name="Text Placeholder 2">
            <a:extLst>
              <a:ext uri="{FF2B5EF4-FFF2-40B4-BE49-F238E27FC236}">
                <a16:creationId xmlns:a16="http://schemas.microsoft.com/office/drawing/2014/main" id="{46E8922D-E742-2547-01C4-22CF327AE90B}"/>
              </a:ext>
            </a:extLst>
          </p:cNvPr>
          <p:cNvSpPr>
            <a:spLocks noGrp="1"/>
          </p:cNvSpPr>
          <p:nvPr>
            <p:ph type="body" idx="1"/>
          </p:nvPr>
        </p:nvSpPr>
        <p:spPr/>
        <p:txBody>
          <a:bodyPr/>
          <a:lstStyle/>
          <a:p>
            <a:r>
              <a:rPr lang="en-US" b="0" i="0" dirty="0">
                <a:solidFill>
                  <a:srgbClr val="222222"/>
                </a:solidFill>
                <a:effectLst/>
                <a:latin typeface="Lato" panose="020F0502020204030203" pitchFamily="34" charset="0"/>
              </a:rPr>
              <a:t>Pass 2: Train generator and freeze discriminator</a:t>
            </a:r>
            <a:endParaRPr lang="en-IN" dirty="0"/>
          </a:p>
        </p:txBody>
      </p:sp>
      <p:pic>
        <p:nvPicPr>
          <p:cNvPr id="5122" name="Picture 2">
            <a:extLst>
              <a:ext uri="{FF2B5EF4-FFF2-40B4-BE49-F238E27FC236}">
                <a16:creationId xmlns:a16="http://schemas.microsoft.com/office/drawing/2014/main" id="{770326D3-E14A-0C1E-D327-3A7718B94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064" y="1853738"/>
            <a:ext cx="6076950" cy="2524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4187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23652-04F8-9BC6-571C-88A74019C198}"/>
              </a:ext>
            </a:extLst>
          </p:cNvPr>
          <p:cNvSpPr>
            <a:spLocks noGrp="1"/>
          </p:cNvSpPr>
          <p:nvPr>
            <p:ph type="title"/>
          </p:nvPr>
        </p:nvSpPr>
        <p:spPr/>
        <p:txBody>
          <a:bodyPr>
            <a:normAutofit fontScale="90000"/>
          </a:bodyPr>
          <a:lstStyle/>
          <a:p>
            <a:r>
              <a:rPr lang="en-IN" dirty="0"/>
              <a:t>Steps to train GAN</a:t>
            </a:r>
          </a:p>
        </p:txBody>
      </p:sp>
      <p:sp>
        <p:nvSpPr>
          <p:cNvPr id="3" name="Text Placeholder 2">
            <a:extLst>
              <a:ext uri="{FF2B5EF4-FFF2-40B4-BE49-F238E27FC236}">
                <a16:creationId xmlns:a16="http://schemas.microsoft.com/office/drawing/2014/main" id="{A2F8D9E6-A311-2DA9-6735-D7DD2301306A}"/>
              </a:ext>
            </a:extLst>
          </p:cNvPr>
          <p:cNvSpPr>
            <a:spLocks noGrp="1"/>
          </p:cNvSpPr>
          <p:nvPr>
            <p:ph type="body" idx="1"/>
          </p:nvPr>
        </p:nvSpPr>
        <p:spPr/>
        <p:txBody>
          <a:bodyPr/>
          <a:lstStyle/>
          <a:p>
            <a:pPr algn="just"/>
            <a:r>
              <a:rPr lang="en-US" b="1" i="0" dirty="0">
                <a:solidFill>
                  <a:srgbClr val="222222"/>
                </a:solidFill>
                <a:effectLst/>
                <a:latin typeface="Lato" panose="020F0502020204030203" pitchFamily="34" charset="0"/>
              </a:rPr>
              <a:t>Step 1: Define the problem. </a:t>
            </a:r>
            <a:r>
              <a:rPr lang="en-US" b="0" i="0" dirty="0">
                <a:solidFill>
                  <a:srgbClr val="222222"/>
                </a:solidFill>
                <a:effectLst/>
                <a:latin typeface="Lato" panose="020F0502020204030203" pitchFamily="34" charset="0"/>
              </a:rPr>
              <a:t>Do you want to generate fake images or fake text. Here you should completely define the problem and collect data for it.</a:t>
            </a:r>
          </a:p>
          <a:p>
            <a:pPr algn="just"/>
            <a:r>
              <a:rPr lang="en-US" b="1" i="0" dirty="0">
                <a:solidFill>
                  <a:srgbClr val="222222"/>
                </a:solidFill>
                <a:effectLst/>
                <a:latin typeface="Lato" panose="020F0502020204030203" pitchFamily="34" charset="0"/>
              </a:rPr>
              <a:t>Step 2: Define architecture of GAN. </a:t>
            </a:r>
            <a:r>
              <a:rPr lang="en-US" b="0" i="0" dirty="0">
                <a:solidFill>
                  <a:srgbClr val="222222"/>
                </a:solidFill>
                <a:effectLst/>
                <a:latin typeface="Lato" panose="020F0502020204030203" pitchFamily="34" charset="0"/>
              </a:rPr>
              <a:t>Define how your GAN should look like. Should both your generator and discriminator be multi layer </a:t>
            </a:r>
            <a:r>
              <a:rPr lang="en-US" b="0" i="0" dirty="0" err="1">
                <a:solidFill>
                  <a:srgbClr val="222222"/>
                </a:solidFill>
                <a:effectLst/>
                <a:latin typeface="Lato" panose="020F0502020204030203" pitchFamily="34" charset="0"/>
              </a:rPr>
              <a:t>perceptrons</a:t>
            </a:r>
            <a:r>
              <a:rPr lang="en-US" b="0" i="0" dirty="0">
                <a:solidFill>
                  <a:srgbClr val="222222"/>
                </a:solidFill>
                <a:effectLst/>
                <a:latin typeface="Lato" panose="020F0502020204030203" pitchFamily="34" charset="0"/>
              </a:rPr>
              <a:t>, or convolutional neural networks? This step will depend on what problem you are trying to solve.</a:t>
            </a:r>
            <a:endParaRPr lang="en-US" dirty="0">
              <a:solidFill>
                <a:srgbClr val="222222"/>
              </a:solidFill>
              <a:latin typeface="Lato" panose="020F0502020204030203" pitchFamily="34" charset="0"/>
            </a:endParaRPr>
          </a:p>
          <a:p>
            <a:pPr algn="just"/>
            <a:r>
              <a:rPr lang="en-US" b="1" i="0" dirty="0">
                <a:solidFill>
                  <a:srgbClr val="222222"/>
                </a:solidFill>
                <a:effectLst/>
                <a:latin typeface="Lato" panose="020F0502020204030203" pitchFamily="34" charset="0"/>
              </a:rPr>
              <a:t>Step 3: Train Discriminator on real data for n epochs. </a:t>
            </a:r>
            <a:r>
              <a:rPr lang="en-US" b="0" i="0" dirty="0">
                <a:solidFill>
                  <a:srgbClr val="222222"/>
                </a:solidFill>
                <a:effectLst/>
                <a:latin typeface="Lato" panose="020F0502020204030203" pitchFamily="34" charset="0"/>
              </a:rPr>
              <a:t>Get the data you want to generate fake on and train the discriminator to correctly predict them as real. Here value n can be any natural number between 1 and infinity.</a:t>
            </a:r>
            <a:endParaRPr lang="en-IN" dirty="0"/>
          </a:p>
        </p:txBody>
      </p:sp>
    </p:spTree>
    <p:extLst>
      <p:ext uri="{BB962C8B-B14F-4D97-AF65-F5344CB8AC3E}">
        <p14:creationId xmlns:p14="http://schemas.microsoft.com/office/powerpoint/2010/main" val="35435087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5AE1B-A859-987A-E3B6-07AE6834DB59}"/>
              </a:ext>
            </a:extLst>
          </p:cNvPr>
          <p:cNvSpPr>
            <a:spLocks noGrp="1"/>
          </p:cNvSpPr>
          <p:nvPr>
            <p:ph type="title"/>
          </p:nvPr>
        </p:nvSpPr>
        <p:spPr/>
        <p:txBody>
          <a:bodyPr>
            <a:normAutofit fontScale="90000"/>
          </a:bodyPr>
          <a:lstStyle/>
          <a:p>
            <a:r>
              <a:rPr lang="en-IN" dirty="0"/>
              <a:t>Steps to train GAN</a:t>
            </a:r>
          </a:p>
        </p:txBody>
      </p:sp>
      <p:sp>
        <p:nvSpPr>
          <p:cNvPr id="3" name="Text Placeholder 2">
            <a:extLst>
              <a:ext uri="{FF2B5EF4-FFF2-40B4-BE49-F238E27FC236}">
                <a16:creationId xmlns:a16="http://schemas.microsoft.com/office/drawing/2014/main" id="{E282A28D-CA14-5ED3-EA4B-3A62D78BFB8D}"/>
              </a:ext>
            </a:extLst>
          </p:cNvPr>
          <p:cNvSpPr>
            <a:spLocks noGrp="1"/>
          </p:cNvSpPr>
          <p:nvPr>
            <p:ph type="body" idx="1"/>
          </p:nvPr>
        </p:nvSpPr>
        <p:spPr/>
        <p:txBody>
          <a:bodyPr/>
          <a:lstStyle/>
          <a:p>
            <a:pPr algn="just"/>
            <a:r>
              <a:rPr lang="en-US" b="1" i="0" dirty="0">
                <a:solidFill>
                  <a:srgbClr val="222222"/>
                </a:solidFill>
                <a:effectLst/>
                <a:latin typeface="Lato" panose="020F0502020204030203" pitchFamily="34" charset="0"/>
              </a:rPr>
              <a:t>Step 4: Generate fake inputs for generator and train discriminator on fake data. </a:t>
            </a:r>
            <a:r>
              <a:rPr lang="en-US" b="0" i="0" dirty="0">
                <a:solidFill>
                  <a:srgbClr val="222222"/>
                </a:solidFill>
                <a:effectLst/>
                <a:latin typeface="Lato" panose="020F0502020204030203" pitchFamily="34" charset="0"/>
              </a:rPr>
              <a:t>Get generated data and let the discriminator correctly predict them as fake.</a:t>
            </a:r>
          </a:p>
          <a:p>
            <a:pPr algn="just"/>
            <a:r>
              <a:rPr lang="en-US" b="1" i="0" dirty="0">
                <a:solidFill>
                  <a:srgbClr val="222222"/>
                </a:solidFill>
                <a:effectLst/>
                <a:latin typeface="Lato" panose="020F0502020204030203" pitchFamily="34" charset="0"/>
              </a:rPr>
              <a:t>Step 5: Train generator with the output of discriminator. </a:t>
            </a:r>
            <a:r>
              <a:rPr lang="en-US" b="0" i="0" dirty="0">
                <a:solidFill>
                  <a:srgbClr val="222222"/>
                </a:solidFill>
                <a:effectLst/>
                <a:latin typeface="Lato" panose="020F0502020204030203" pitchFamily="34" charset="0"/>
              </a:rPr>
              <a:t>Now when the discriminator is trained, you can get its predictions and use it as an objective for training the generator. Train the generator to fool the discriminator.</a:t>
            </a:r>
          </a:p>
          <a:p>
            <a:pPr algn="just"/>
            <a:r>
              <a:rPr lang="en-US" b="1" i="0" dirty="0">
                <a:solidFill>
                  <a:srgbClr val="222222"/>
                </a:solidFill>
                <a:effectLst/>
                <a:latin typeface="Lato" panose="020F0502020204030203" pitchFamily="34" charset="0"/>
              </a:rPr>
              <a:t>Step 6: Repeat step 3 to step 5 for a few epochs.</a:t>
            </a:r>
            <a:endParaRPr lang="en-US" b="0" i="0" dirty="0">
              <a:solidFill>
                <a:srgbClr val="222222"/>
              </a:solidFill>
              <a:effectLst/>
              <a:latin typeface="Lato" panose="020F0502020204030203" pitchFamily="34" charset="0"/>
            </a:endParaRPr>
          </a:p>
          <a:p>
            <a:pPr algn="just"/>
            <a:r>
              <a:rPr lang="en-US" b="1" i="0" dirty="0">
                <a:solidFill>
                  <a:srgbClr val="222222"/>
                </a:solidFill>
                <a:effectLst/>
                <a:latin typeface="Lato" panose="020F0502020204030203" pitchFamily="34" charset="0"/>
              </a:rPr>
              <a:t>Step 7: Check if the fake data manually if it seems legit. If it seems appropriate, stop training, else go to step 3.</a:t>
            </a:r>
            <a:endParaRPr lang="en-US" b="0" i="0" dirty="0">
              <a:solidFill>
                <a:srgbClr val="222222"/>
              </a:solidFill>
              <a:effectLst/>
              <a:latin typeface="Lato" panose="020F0502020204030203" pitchFamily="34" charset="0"/>
            </a:endParaRPr>
          </a:p>
          <a:p>
            <a:pPr algn="just"/>
            <a:endParaRPr lang="en-US" b="0" i="0" dirty="0">
              <a:solidFill>
                <a:srgbClr val="222222"/>
              </a:solidFill>
              <a:effectLst/>
              <a:latin typeface="Lato" panose="020F0502020204030203" pitchFamily="34" charset="0"/>
            </a:endParaRPr>
          </a:p>
          <a:p>
            <a:endParaRPr lang="en-IN" dirty="0"/>
          </a:p>
        </p:txBody>
      </p:sp>
    </p:spTree>
    <p:extLst>
      <p:ext uri="{BB962C8B-B14F-4D97-AF65-F5344CB8AC3E}">
        <p14:creationId xmlns:p14="http://schemas.microsoft.com/office/powerpoint/2010/main" val="1476592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F2238-5E81-88B5-7200-3FC2374C7474}"/>
              </a:ext>
            </a:extLst>
          </p:cNvPr>
          <p:cNvSpPr>
            <a:spLocks noGrp="1"/>
          </p:cNvSpPr>
          <p:nvPr>
            <p:ph type="title"/>
          </p:nvPr>
        </p:nvSpPr>
        <p:spPr/>
        <p:txBody>
          <a:bodyPr>
            <a:normAutofit fontScale="90000"/>
          </a:bodyPr>
          <a:lstStyle/>
          <a:p>
            <a:r>
              <a:rPr lang="en-IN" dirty="0"/>
              <a:t>GAN Training algorithm</a:t>
            </a:r>
          </a:p>
        </p:txBody>
      </p:sp>
      <p:pic>
        <p:nvPicPr>
          <p:cNvPr id="6148" name="Picture 4">
            <a:extLst>
              <a:ext uri="{FF2B5EF4-FFF2-40B4-BE49-F238E27FC236}">
                <a16:creationId xmlns:a16="http://schemas.microsoft.com/office/drawing/2014/main" id="{F772CDC9-43C4-6D72-75E6-3870DECBBE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413" y="1397923"/>
            <a:ext cx="6200775" cy="316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1346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1CCAD-8E82-40A3-AA33-119593242F05}"/>
              </a:ext>
            </a:extLst>
          </p:cNvPr>
          <p:cNvSpPr>
            <a:spLocks noGrp="1"/>
          </p:cNvSpPr>
          <p:nvPr>
            <p:ph type="title"/>
          </p:nvPr>
        </p:nvSpPr>
        <p:spPr/>
        <p:txBody>
          <a:bodyPr>
            <a:normAutofit fontScale="90000"/>
          </a:bodyPr>
          <a:lstStyle/>
          <a:p>
            <a:r>
              <a:rPr lang="en-US" dirty="0"/>
              <a:t>Supervised Learning</a:t>
            </a:r>
            <a:endParaRPr lang="en-IN" dirty="0"/>
          </a:p>
        </p:txBody>
      </p:sp>
      <p:sp>
        <p:nvSpPr>
          <p:cNvPr id="3" name="Text Placeholder 2">
            <a:extLst>
              <a:ext uri="{FF2B5EF4-FFF2-40B4-BE49-F238E27FC236}">
                <a16:creationId xmlns:a16="http://schemas.microsoft.com/office/drawing/2014/main" id="{C38F5163-BCEC-4D0F-C2E3-2513438D8D06}"/>
              </a:ext>
            </a:extLst>
          </p:cNvPr>
          <p:cNvSpPr>
            <a:spLocks noGrp="1"/>
          </p:cNvSpPr>
          <p:nvPr>
            <p:ph type="body" idx="1"/>
          </p:nvPr>
        </p:nvSpPr>
        <p:spPr>
          <a:xfrm>
            <a:off x="311700" y="1229875"/>
            <a:ext cx="8520600" cy="2991061"/>
          </a:xfrm>
        </p:spPr>
        <p:txBody>
          <a:bodyPr>
            <a:normAutofit fontScale="92500" lnSpcReduction="20000"/>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typical machine learning problem involves using a model to make a prediction, e.g. predictive modeling. This requires a training dataset that is used to train a model, comprised of multiple examples, called samples, each with input variables (X) and output class labels (y).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model is trained by showing examples of inputs, having it predict outputs, and correcting the model to make the outputs more like the expected outputs.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the predictive or supervised learning approach, the goal is to learn a mapping from inputs x to outputs y, given a labeled set of input-output pairs.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correction of the model is generally referred to as a supervised form of learning, or supervised learning. It is supervised because there is a real expected outcome to which a prediction is compared</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25198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8E3E6-A2F7-9BD7-0AA2-370FE8FA99D0}"/>
              </a:ext>
            </a:extLst>
          </p:cNvPr>
          <p:cNvSpPr>
            <a:spLocks noGrp="1"/>
          </p:cNvSpPr>
          <p:nvPr>
            <p:ph type="title"/>
          </p:nvPr>
        </p:nvSpPr>
        <p:spPr/>
        <p:txBody>
          <a:bodyPr>
            <a:normAutofit fontScale="90000"/>
          </a:bodyPr>
          <a:lstStyle/>
          <a:p>
            <a:r>
              <a:rPr lang="en-IN" dirty="0"/>
              <a:t>GAN LOSS FUNCTION –</a:t>
            </a:r>
            <a:r>
              <a:rPr lang="en-IN" dirty="0" err="1"/>
              <a:t>Min_max</a:t>
            </a:r>
            <a:r>
              <a:rPr lang="en-IN" dirty="0"/>
              <a:t> loss function</a:t>
            </a:r>
          </a:p>
        </p:txBody>
      </p:sp>
      <p:sp>
        <p:nvSpPr>
          <p:cNvPr id="3" name="Text Placeholder 2">
            <a:extLst>
              <a:ext uri="{FF2B5EF4-FFF2-40B4-BE49-F238E27FC236}">
                <a16:creationId xmlns:a16="http://schemas.microsoft.com/office/drawing/2014/main" id="{A8B45F22-68E0-ABE2-B772-20455907F650}"/>
              </a:ext>
            </a:extLst>
          </p:cNvPr>
          <p:cNvSpPr>
            <a:spLocks noGrp="1"/>
          </p:cNvSpPr>
          <p:nvPr>
            <p:ph type="body" idx="1"/>
          </p:nvPr>
        </p:nvSpPr>
        <p:spPr/>
        <p:txBody>
          <a:bodyPr>
            <a:normAutofit fontScale="85000" lnSpcReduction="20000"/>
          </a:bodyPr>
          <a:lstStyle/>
          <a:p>
            <a:r>
              <a:rPr lang="en-US" dirty="0"/>
              <a:t>In GAN loss, there are two types loss values that needs to be calculated</a:t>
            </a:r>
          </a:p>
          <a:p>
            <a:pPr marL="114300" indent="0">
              <a:buNone/>
            </a:pPr>
            <a:r>
              <a:rPr lang="en-US" b="1" dirty="0">
                <a:solidFill>
                  <a:srgbClr val="FF0000"/>
                </a:solidFill>
              </a:rPr>
              <a:t>Discriminator Loss (</a:t>
            </a:r>
            <a:r>
              <a:rPr lang="en-US" b="1" dirty="0" err="1">
                <a:solidFill>
                  <a:srgbClr val="FF0000"/>
                </a:solidFill>
              </a:rPr>
              <a:t>D_loss</a:t>
            </a:r>
            <a:r>
              <a:rPr lang="en-US" b="1" dirty="0">
                <a:solidFill>
                  <a:srgbClr val="FF0000"/>
                </a:solidFill>
              </a:rPr>
              <a:t>):</a:t>
            </a:r>
          </a:p>
          <a:p>
            <a:pPr algn="just"/>
            <a:r>
              <a:rPr lang="en-US" b="0" i="0" dirty="0">
                <a:solidFill>
                  <a:srgbClr val="374151"/>
                </a:solidFill>
                <a:effectLst/>
                <a:latin typeface="Söhne"/>
              </a:rPr>
              <a:t>The discriminator's primary job is to distinguish between real data and data generated by the generator. The loss function for the discriminator is often a binary classification loss, such as the binary cross-entropy loss. The goal of the discriminator is to maximize this loss, making it better at distinguishing between real and generated data.</a:t>
            </a:r>
          </a:p>
          <a:p>
            <a:pPr algn="just"/>
            <a:r>
              <a:rPr lang="en-US" b="0" i="0" dirty="0">
                <a:solidFill>
                  <a:srgbClr val="374151"/>
                </a:solidFill>
                <a:effectLst/>
                <a:latin typeface="Söhne"/>
              </a:rPr>
              <a:t>The discriminator loss is defined as follows:</a:t>
            </a:r>
            <a:endParaRPr lang="en-US" dirty="0">
              <a:solidFill>
                <a:srgbClr val="374151"/>
              </a:solidFill>
              <a:latin typeface="Söhne"/>
            </a:endParaRPr>
          </a:p>
          <a:p>
            <a:pPr marL="114300" indent="0" algn="just">
              <a:buNone/>
            </a:pPr>
            <a:r>
              <a:rPr lang="en-US" b="1" dirty="0" err="1">
                <a:solidFill>
                  <a:srgbClr val="FF0000"/>
                </a:solidFill>
              </a:rPr>
              <a:t>D_loss</a:t>
            </a:r>
            <a:r>
              <a:rPr lang="en-US" b="1" dirty="0">
                <a:solidFill>
                  <a:srgbClr val="FF0000"/>
                </a:solidFill>
              </a:rPr>
              <a:t> = -[log(D(</a:t>
            </a:r>
            <a:r>
              <a:rPr lang="en-US" b="1" dirty="0" err="1">
                <a:solidFill>
                  <a:srgbClr val="FF0000"/>
                </a:solidFill>
              </a:rPr>
              <a:t>real_data</a:t>
            </a:r>
            <a:r>
              <a:rPr lang="en-US" b="1" dirty="0">
                <a:solidFill>
                  <a:srgbClr val="FF0000"/>
                </a:solidFill>
              </a:rPr>
              <a:t>)) + log(1 - D(</a:t>
            </a:r>
            <a:r>
              <a:rPr lang="en-US" b="1" dirty="0" err="1">
                <a:solidFill>
                  <a:srgbClr val="FF0000"/>
                </a:solidFill>
              </a:rPr>
              <a:t>generator_data</a:t>
            </a:r>
            <a:r>
              <a:rPr lang="en-US" b="1" dirty="0">
                <a:solidFill>
                  <a:srgbClr val="FF0000"/>
                </a:solidFill>
              </a:rPr>
              <a:t>))]</a:t>
            </a:r>
          </a:p>
          <a:p>
            <a:pPr algn="just"/>
            <a:r>
              <a:rPr lang="en-US" dirty="0"/>
              <a:t>D(</a:t>
            </a:r>
            <a:r>
              <a:rPr lang="en-US" dirty="0" err="1"/>
              <a:t>real_data</a:t>
            </a:r>
            <a:r>
              <a:rPr lang="en-US" dirty="0"/>
              <a:t>) represents the discriminator's probability of correctly classifying real data as real.</a:t>
            </a:r>
          </a:p>
          <a:p>
            <a:pPr algn="just"/>
            <a:r>
              <a:rPr lang="en-US" dirty="0"/>
              <a:t>D(</a:t>
            </a:r>
            <a:r>
              <a:rPr lang="en-US" dirty="0" err="1"/>
              <a:t>generator_data</a:t>
            </a:r>
            <a:r>
              <a:rPr lang="en-US" dirty="0"/>
              <a:t>) represents the discriminator's probability of incorrectly classifying generated data as real.</a:t>
            </a:r>
          </a:p>
          <a:p>
            <a:pPr algn="just"/>
            <a:r>
              <a:rPr lang="en-US" b="0" i="0" dirty="0">
                <a:solidFill>
                  <a:srgbClr val="374151"/>
                </a:solidFill>
                <a:effectLst/>
                <a:latin typeface="Söhne"/>
              </a:rPr>
              <a:t>The discriminator aims to maximize this loss, which means it wants to correctly classify real data as real and generated data as fake.</a:t>
            </a:r>
            <a:endParaRPr lang="en-US" dirty="0"/>
          </a:p>
          <a:p>
            <a:pPr marL="114300" indent="0">
              <a:buNone/>
            </a:pPr>
            <a:endParaRPr lang="en-IN" dirty="0"/>
          </a:p>
        </p:txBody>
      </p:sp>
    </p:spTree>
    <p:extLst>
      <p:ext uri="{BB962C8B-B14F-4D97-AF65-F5344CB8AC3E}">
        <p14:creationId xmlns:p14="http://schemas.microsoft.com/office/powerpoint/2010/main" val="29847776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E4473-D202-EA67-6D1F-0EE6C00F4B89}"/>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0664BE2A-B12D-3BC2-E92C-2C3A40D3BDE3}"/>
              </a:ext>
            </a:extLst>
          </p:cNvPr>
          <p:cNvSpPr>
            <a:spLocks noGrp="1"/>
          </p:cNvSpPr>
          <p:nvPr>
            <p:ph type="body" idx="1"/>
          </p:nvPr>
        </p:nvSpPr>
        <p:spPr/>
        <p:txBody>
          <a:bodyPr>
            <a:normAutofit fontScale="92500"/>
          </a:bodyPr>
          <a:lstStyle/>
          <a:p>
            <a:pPr marL="114300" indent="0">
              <a:buNone/>
            </a:pPr>
            <a:r>
              <a:rPr lang="en-US" b="1" dirty="0">
                <a:solidFill>
                  <a:srgbClr val="FF0000"/>
                </a:solidFill>
              </a:rPr>
              <a:t>Generator Loss (</a:t>
            </a:r>
            <a:r>
              <a:rPr lang="en-US" b="1" dirty="0" err="1">
                <a:solidFill>
                  <a:srgbClr val="FF0000"/>
                </a:solidFill>
              </a:rPr>
              <a:t>G_Loss</a:t>
            </a:r>
            <a:r>
              <a:rPr lang="en-US" b="1" dirty="0">
                <a:solidFill>
                  <a:srgbClr val="FF0000"/>
                </a:solidFill>
              </a:rPr>
              <a:t>):</a:t>
            </a:r>
          </a:p>
          <a:p>
            <a:pPr algn="just"/>
            <a:r>
              <a:rPr lang="en-US" b="0" i="0" dirty="0">
                <a:solidFill>
                  <a:srgbClr val="374151"/>
                </a:solidFill>
                <a:effectLst/>
                <a:latin typeface="Söhne"/>
              </a:rPr>
              <a:t>The generator's objective is to produce data that is indistinguishable from real data. Therefore, the generator loss is designed to encourage the generator to produce data that the discriminator is more likely to classify as real. This loss is typically defined as:</a:t>
            </a:r>
          </a:p>
          <a:p>
            <a:pPr marL="114300" indent="0" algn="just">
              <a:buNone/>
            </a:pPr>
            <a:r>
              <a:rPr lang="en-IN" b="1" i="0" dirty="0" err="1">
                <a:solidFill>
                  <a:srgbClr val="FF0000"/>
                </a:solidFill>
                <a:effectLst/>
                <a:latin typeface="Söhne"/>
              </a:rPr>
              <a:t>G_loss</a:t>
            </a:r>
            <a:r>
              <a:rPr lang="en-IN" b="1" i="0" dirty="0">
                <a:solidFill>
                  <a:srgbClr val="FF0000"/>
                </a:solidFill>
                <a:effectLst/>
                <a:latin typeface="Söhne"/>
              </a:rPr>
              <a:t> = -log(D(</a:t>
            </a:r>
            <a:r>
              <a:rPr lang="en-IN" b="1" i="0" dirty="0" err="1">
                <a:solidFill>
                  <a:srgbClr val="FF0000"/>
                </a:solidFill>
                <a:effectLst/>
                <a:latin typeface="Söhne"/>
              </a:rPr>
              <a:t>generator_data</a:t>
            </a:r>
            <a:r>
              <a:rPr lang="en-IN" b="1" i="0" dirty="0">
                <a:solidFill>
                  <a:srgbClr val="FF0000"/>
                </a:solidFill>
                <a:effectLst/>
                <a:latin typeface="Söhne"/>
              </a:rPr>
              <a:t>))</a:t>
            </a:r>
          </a:p>
          <a:p>
            <a:pPr algn="just"/>
            <a:r>
              <a:rPr lang="en-US" b="0" i="0" dirty="0">
                <a:solidFill>
                  <a:srgbClr val="374151"/>
                </a:solidFill>
                <a:effectLst/>
                <a:latin typeface="Söhne"/>
              </a:rPr>
              <a:t>The generator aims to minimize this loss, as a smaller value indicates that the discriminator is more likely to classify the generated data as real. In other words, the generator tries to "fool" the discriminator into thinking its output is real.</a:t>
            </a:r>
          </a:p>
          <a:p>
            <a:pPr algn="just"/>
            <a:r>
              <a:rPr lang="en-US" b="0" i="0" dirty="0">
                <a:solidFill>
                  <a:srgbClr val="374151"/>
                </a:solidFill>
                <a:effectLst/>
                <a:latin typeface="Söhne"/>
              </a:rPr>
              <a:t>The overall training process of a GAN involves alternating between updating the discriminator and the generator by optimizing their respective loss functions:</a:t>
            </a:r>
          </a:p>
          <a:p>
            <a:pPr marL="114300" indent="0" algn="just">
              <a:buNone/>
            </a:pPr>
            <a:endParaRPr lang="en-IN" dirty="0">
              <a:solidFill>
                <a:schemeClr val="bg2"/>
              </a:solidFill>
            </a:endParaRPr>
          </a:p>
        </p:txBody>
      </p:sp>
    </p:spTree>
    <p:extLst>
      <p:ext uri="{BB962C8B-B14F-4D97-AF65-F5344CB8AC3E}">
        <p14:creationId xmlns:p14="http://schemas.microsoft.com/office/powerpoint/2010/main" val="10045546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067C-0606-5667-6451-2C2958B5B7A2}"/>
              </a:ext>
            </a:extLst>
          </p:cNvPr>
          <p:cNvSpPr>
            <a:spLocks noGrp="1"/>
          </p:cNvSpPr>
          <p:nvPr>
            <p:ph type="title"/>
          </p:nvPr>
        </p:nvSpPr>
        <p:spPr/>
        <p:txBody>
          <a:bodyPr>
            <a:normAutofit fontScale="90000"/>
          </a:bodyPr>
          <a:lstStyle/>
          <a:p>
            <a:r>
              <a:rPr lang="en-IN" dirty="0"/>
              <a:t>Challenge of training GANs</a:t>
            </a:r>
          </a:p>
        </p:txBody>
      </p:sp>
      <p:sp>
        <p:nvSpPr>
          <p:cNvPr id="3" name="Text Placeholder 2">
            <a:extLst>
              <a:ext uri="{FF2B5EF4-FFF2-40B4-BE49-F238E27FC236}">
                <a16:creationId xmlns:a16="http://schemas.microsoft.com/office/drawing/2014/main" id="{10E0E951-E026-2DE0-6F9A-01A742A61DDA}"/>
              </a:ext>
            </a:extLst>
          </p:cNvPr>
          <p:cNvSpPr>
            <a:spLocks noGrp="1"/>
          </p:cNvSpPr>
          <p:nvPr>
            <p:ph type="body" idx="1"/>
          </p:nvPr>
        </p:nvSpPr>
        <p:spPr/>
        <p:txBody>
          <a:bodyPr>
            <a:normAutofit/>
          </a:bodyPr>
          <a:lstStyle/>
          <a:p>
            <a:pPr algn="just"/>
            <a:r>
              <a:rPr lang="en-US" sz="1400" dirty="0"/>
              <a:t>GANs are difficult to train. The reason they are difficult to train is that both the generator model and the discriminator model are trained simultaneously in a game</a:t>
            </a:r>
          </a:p>
          <a:p>
            <a:pPr algn="just"/>
            <a:r>
              <a:rPr lang="en-US" sz="1400" dirty="0"/>
              <a:t>This means that improvements to one model come at the expense of the other model. The goal of training two models involves finding a point of equilibrium between the two competing concerns.</a:t>
            </a:r>
          </a:p>
          <a:p>
            <a:pPr algn="just"/>
            <a:r>
              <a:rPr lang="en-US" sz="1400" dirty="0"/>
              <a:t>It also means that every time the parameters of one of the models are updated, the nature of the optimization problem that is being solved is changed. This has the effect of creating a dynamic system</a:t>
            </a:r>
          </a:p>
          <a:p>
            <a:r>
              <a:rPr lang="en-IN" sz="1400" b="1" dirty="0"/>
              <a:t>Mode of Collapse: </a:t>
            </a:r>
            <a:r>
              <a:rPr lang="en-US" sz="1400" dirty="0"/>
              <a:t>Mode collapse occurs when the generator produces a limited variety of outputs, often focusing on a few modes of the target distribution while ignoring the others. This results in repetitive or low-quality generated samples.</a:t>
            </a:r>
          </a:p>
          <a:p>
            <a:r>
              <a:rPr lang="en-US" sz="1400" b="1" dirty="0"/>
              <a:t>Vanishing Gradients: </a:t>
            </a:r>
            <a:r>
              <a:rPr lang="en-US" sz="1400" dirty="0"/>
              <a:t>GANs can suffer from vanishing gradients, particularly in the early stages of training. This can make it difficult for the generator to learn and improve its performance.</a:t>
            </a:r>
          </a:p>
          <a:p>
            <a:endParaRPr lang="en-IN" sz="1400" dirty="0"/>
          </a:p>
        </p:txBody>
      </p:sp>
    </p:spTree>
    <p:extLst>
      <p:ext uri="{BB962C8B-B14F-4D97-AF65-F5344CB8AC3E}">
        <p14:creationId xmlns:p14="http://schemas.microsoft.com/office/powerpoint/2010/main" val="26042582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003B7-D390-8E49-A146-B2CD66BF7DB7}"/>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6C5BBD39-6E1B-9640-EF5D-53C4017F6040}"/>
              </a:ext>
            </a:extLst>
          </p:cNvPr>
          <p:cNvSpPr>
            <a:spLocks noGrp="1"/>
          </p:cNvSpPr>
          <p:nvPr>
            <p:ph type="body" idx="1"/>
          </p:nvPr>
        </p:nvSpPr>
        <p:spPr/>
        <p:txBody>
          <a:bodyPr/>
          <a:lstStyle/>
          <a:p>
            <a:pPr algn="just"/>
            <a:r>
              <a:rPr lang="en-US" b="1" i="0" dirty="0">
                <a:effectLst/>
                <a:latin typeface="Söhne"/>
              </a:rPr>
              <a:t>Training Instability</a:t>
            </a:r>
            <a:r>
              <a:rPr lang="en-US" b="0" i="0" dirty="0">
                <a:solidFill>
                  <a:srgbClr val="374151"/>
                </a:solidFill>
                <a:effectLst/>
                <a:latin typeface="Söhne"/>
              </a:rPr>
              <a:t>: GAN training is inherently unstable. The discriminator and generator are in a constant adversarial struggle, and small changes in network parameters can lead to drastic changes in output. Finding the right balance between the two networks can be tricky.</a:t>
            </a:r>
          </a:p>
          <a:p>
            <a:pPr algn="just"/>
            <a:r>
              <a:rPr lang="en-US" b="1" i="0" dirty="0">
                <a:effectLst/>
                <a:latin typeface="Söhne"/>
              </a:rPr>
              <a:t>Choice of Hyperparameters</a:t>
            </a:r>
            <a:r>
              <a:rPr lang="en-US" b="0" i="0" dirty="0">
                <a:solidFill>
                  <a:srgbClr val="374151"/>
                </a:solidFill>
                <a:effectLst/>
                <a:latin typeface="Söhne"/>
              </a:rPr>
              <a:t>: Selecting appropriate hyperparameters, such as learning rates, batch sizes, and network architectures, can be challenging. Poorly chosen hyperparameters can lead to slow convergence or training failure.</a:t>
            </a:r>
            <a:endParaRPr lang="en-US" dirty="0">
              <a:solidFill>
                <a:srgbClr val="374151"/>
              </a:solidFill>
              <a:latin typeface="Söhne"/>
            </a:endParaRPr>
          </a:p>
          <a:p>
            <a:pPr algn="just"/>
            <a:r>
              <a:rPr lang="en-US" b="1" i="0" dirty="0">
                <a:effectLst/>
                <a:latin typeface="Söhne"/>
              </a:rPr>
              <a:t>Convergence Issues</a:t>
            </a:r>
            <a:r>
              <a:rPr lang="en-US" b="0" i="0" dirty="0">
                <a:solidFill>
                  <a:srgbClr val="374151"/>
                </a:solidFill>
                <a:effectLst/>
                <a:latin typeface="Söhne"/>
              </a:rPr>
              <a:t>: GANs do not have a single, well-defined convergence criterion. In practice, GAN training is considered successful when the generator produces realistic-looking samples, but determining when to stop training can be subjective.</a:t>
            </a:r>
            <a:endParaRPr lang="en-IN" dirty="0"/>
          </a:p>
        </p:txBody>
      </p:sp>
    </p:spTree>
    <p:extLst>
      <p:ext uri="{BB962C8B-B14F-4D97-AF65-F5344CB8AC3E}">
        <p14:creationId xmlns:p14="http://schemas.microsoft.com/office/powerpoint/2010/main" val="36647743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33EA5-FD95-C991-4D89-B23FD9D56D46}"/>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0E2FC21E-F9E7-9A6A-AC8A-C679C937295A}"/>
              </a:ext>
            </a:extLst>
          </p:cNvPr>
          <p:cNvSpPr>
            <a:spLocks noGrp="1"/>
          </p:cNvSpPr>
          <p:nvPr>
            <p:ph type="body" idx="1"/>
          </p:nvPr>
        </p:nvSpPr>
        <p:spPr/>
        <p:txBody>
          <a:bodyPr/>
          <a:lstStyle/>
          <a:p>
            <a:pPr algn="just"/>
            <a:r>
              <a:rPr lang="en-US" b="1" i="0" dirty="0">
                <a:effectLst/>
                <a:latin typeface="Söhne"/>
              </a:rPr>
              <a:t>Computational Resources</a:t>
            </a:r>
            <a:r>
              <a:rPr lang="en-US" b="0" i="0" dirty="0">
                <a:solidFill>
                  <a:srgbClr val="374151"/>
                </a:solidFill>
                <a:effectLst/>
                <a:latin typeface="Söhne"/>
              </a:rPr>
              <a:t>: Training GANs can be computationally intensive, especially for large datasets and complex network architectures. It may require access to powerful GPUs or TPUs and considerable training time.</a:t>
            </a:r>
          </a:p>
          <a:p>
            <a:pPr algn="just"/>
            <a:r>
              <a:rPr lang="en-US" b="1" i="0" dirty="0">
                <a:solidFill>
                  <a:srgbClr val="374151"/>
                </a:solidFill>
                <a:effectLst/>
                <a:latin typeface="Söhne"/>
              </a:rPr>
              <a:t>Regularization Techniques</a:t>
            </a:r>
            <a:r>
              <a:rPr lang="en-US" b="0" i="0" dirty="0">
                <a:solidFill>
                  <a:srgbClr val="374151"/>
                </a:solidFill>
                <a:effectLst/>
                <a:latin typeface="Söhne"/>
              </a:rPr>
              <a:t>: To mitigate some of the challenges, regularization techniques like weight clipping, gradient penalty, and spectral normalization are often used. However, applying these techniques correctly can be non-trivial.</a:t>
            </a:r>
          </a:p>
          <a:p>
            <a:pPr algn="just"/>
            <a:r>
              <a:rPr lang="en-US" b="1" i="0" dirty="0">
                <a:solidFill>
                  <a:srgbClr val="374151"/>
                </a:solidFill>
                <a:effectLst/>
                <a:latin typeface="Söhne"/>
              </a:rPr>
              <a:t>Data Quality and Quantity</a:t>
            </a:r>
            <a:r>
              <a:rPr lang="en-US" b="0" i="0" dirty="0">
                <a:solidFill>
                  <a:srgbClr val="374151"/>
                </a:solidFill>
                <a:effectLst/>
                <a:latin typeface="Söhne"/>
              </a:rPr>
              <a:t>: The quality and quantity of training data can significantly impact GAN training. Insufficient or low-quality data can lead to poor results, while having access to high-quality data can improve performance.</a:t>
            </a:r>
          </a:p>
          <a:p>
            <a:pPr algn="just"/>
            <a:endParaRPr lang="en-IN" dirty="0"/>
          </a:p>
        </p:txBody>
      </p:sp>
    </p:spTree>
    <p:extLst>
      <p:ext uri="{BB962C8B-B14F-4D97-AF65-F5344CB8AC3E}">
        <p14:creationId xmlns:p14="http://schemas.microsoft.com/office/powerpoint/2010/main" val="31510453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9FD2D-789C-16D2-71A1-C57AE5A51E81}"/>
              </a:ext>
            </a:extLst>
          </p:cNvPr>
          <p:cNvSpPr>
            <a:spLocks noGrp="1"/>
          </p:cNvSpPr>
          <p:nvPr>
            <p:ph type="title"/>
          </p:nvPr>
        </p:nvSpPr>
        <p:spPr/>
        <p:txBody>
          <a:bodyPr>
            <a:normAutofit fontScale="90000"/>
          </a:bodyPr>
          <a:lstStyle/>
          <a:p>
            <a:r>
              <a:rPr lang="en-IN" dirty="0"/>
              <a:t>Deep Convolutional GANs (DCGANS)</a:t>
            </a:r>
          </a:p>
        </p:txBody>
      </p:sp>
      <p:sp>
        <p:nvSpPr>
          <p:cNvPr id="3" name="Text Placeholder 2">
            <a:extLst>
              <a:ext uri="{FF2B5EF4-FFF2-40B4-BE49-F238E27FC236}">
                <a16:creationId xmlns:a16="http://schemas.microsoft.com/office/drawing/2014/main" id="{96714623-9E32-965A-FCD0-DFC8316F49E5}"/>
              </a:ext>
            </a:extLst>
          </p:cNvPr>
          <p:cNvSpPr>
            <a:spLocks noGrp="1"/>
          </p:cNvSpPr>
          <p:nvPr>
            <p:ph type="body" idx="1"/>
          </p:nvPr>
        </p:nvSpPr>
        <p:spPr/>
        <p:txBody>
          <a:bodyPr>
            <a:normAutofit fontScale="85000" lnSpcReduction="20000"/>
          </a:bodyPr>
          <a:lstStyle/>
          <a:p>
            <a:pPr algn="just"/>
            <a:r>
              <a:rPr lang="en-US" b="0" i="0" dirty="0">
                <a:solidFill>
                  <a:srgbClr val="1F1F1F"/>
                </a:solidFill>
                <a:effectLst/>
                <a:latin typeface="Google Sans"/>
              </a:rPr>
              <a:t>DCGAN stands for Deep Convolutional Generative Adversarial Network. It is a type of generative adversarial network (GAN) that uses convolutional neural networks (CNNs) to generate realistic images.</a:t>
            </a:r>
          </a:p>
          <a:p>
            <a:pPr algn="just"/>
            <a:r>
              <a:rPr lang="en-US" b="0" i="0" dirty="0">
                <a:solidFill>
                  <a:srgbClr val="1F1F1F"/>
                </a:solidFill>
                <a:effectLst/>
                <a:latin typeface="Google Sans"/>
              </a:rPr>
              <a:t>The DCGAN architecture is made up of two neural networks: the generator and the discriminator. The generator is responsible for creating new images, while the discriminator is responsible for distinguishing between real and fake images.</a:t>
            </a:r>
          </a:p>
          <a:p>
            <a:pPr algn="just"/>
            <a:r>
              <a:rPr lang="en-US" b="0" i="0" dirty="0">
                <a:solidFill>
                  <a:srgbClr val="1F1F1F"/>
                </a:solidFill>
                <a:effectLst/>
                <a:latin typeface="Google Sans"/>
              </a:rPr>
              <a:t>The generator is a convolutional neural network that is trained to create images that are indistinguishable from real images. The generator takes a random noise vector as input and outputs an image. The noise vector is a vector of random numbers that is used to initialize the weights of the generator.</a:t>
            </a:r>
            <a:endParaRPr lang="en-US" dirty="0">
              <a:solidFill>
                <a:srgbClr val="1F1F1F"/>
              </a:solidFill>
              <a:latin typeface="Google Sans"/>
            </a:endParaRPr>
          </a:p>
          <a:p>
            <a:pPr algn="just"/>
            <a:r>
              <a:rPr lang="en-US" b="0" i="0" dirty="0">
                <a:solidFill>
                  <a:srgbClr val="1F1F1F"/>
                </a:solidFill>
                <a:effectLst/>
                <a:latin typeface="Google Sans"/>
              </a:rPr>
              <a:t>The discriminator is also a convolutional neural network that is trained to distinguish between real and fake images. The discriminator takes an image as input and outputs a probability that the image is real. The discriminator is trained to maximize the probability of correctly classifying real images as real and fake images as fake.</a:t>
            </a:r>
            <a:endParaRPr lang="en-IN" dirty="0"/>
          </a:p>
        </p:txBody>
      </p:sp>
    </p:spTree>
    <p:extLst>
      <p:ext uri="{BB962C8B-B14F-4D97-AF65-F5344CB8AC3E}">
        <p14:creationId xmlns:p14="http://schemas.microsoft.com/office/powerpoint/2010/main" val="16294323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F4B6E-5C88-8AA3-FCCC-7011EE0ED2CE}"/>
              </a:ext>
            </a:extLst>
          </p:cNvPr>
          <p:cNvSpPr>
            <a:spLocks noGrp="1"/>
          </p:cNvSpPr>
          <p:nvPr>
            <p:ph type="title"/>
          </p:nvPr>
        </p:nvSpPr>
        <p:spPr/>
        <p:txBody>
          <a:bodyPr>
            <a:normAutofit fontScale="90000"/>
          </a:bodyPr>
          <a:lstStyle/>
          <a:p>
            <a:r>
              <a:rPr lang="en-US" dirty="0"/>
              <a:t>DCGAN</a:t>
            </a:r>
            <a:endParaRPr lang="en-IN" dirty="0"/>
          </a:p>
        </p:txBody>
      </p:sp>
      <p:sp>
        <p:nvSpPr>
          <p:cNvPr id="3" name="Text Placeholder 2">
            <a:extLst>
              <a:ext uri="{FF2B5EF4-FFF2-40B4-BE49-F238E27FC236}">
                <a16:creationId xmlns:a16="http://schemas.microsoft.com/office/drawing/2014/main" id="{981DB96B-8539-BF29-5C92-6212B2F50AF7}"/>
              </a:ext>
            </a:extLst>
          </p:cNvPr>
          <p:cNvSpPr>
            <a:spLocks noGrp="1"/>
          </p:cNvSpPr>
          <p:nvPr>
            <p:ph type="body" idx="1"/>
          </p:nvPr>
        </p:nvSpPr>
        <p:spPr/>
        <p:txBody>
          <a:bodyPr>
            <a:normAutofit fontScale="92500"/>
          </a:bodyPr>
          <a:lstStyle/>
          <a:p>
            <a:pPr algn="just"/>
            <a:r>
              <a:rPr lang="en-US" b="0" i="0" dirty="0">
                <a:solidFill>
                  <a:srgbClr val="242424"/>
                </a:solidFill>
                <a:effectLst/>
                <a:latin typeface="source-serif-pro"/>
              </a:rPr>
              <a:t>DCGAN is one of the popular and successful network design for GAN. It mainly composes of convolution layers without max pooling or fully connected layers. It uses convolutional stride and transposed convolution for the </a:t>
            </a:r>
            <a:r>
              <a:rPr lang="en-US" b="0" i="0" dirty="0" err="1">
                <a:solidFill>
                  <a:srgbClr val="242424"/>
                </a:solidFill>
                <a:effectLst/>
                <a:latin typeface="source-serif-pro"/>
              </a:rPr>
              <a:t>downsampling</a:t>
            </a:r>
            <a:r>
              <a:rPr lang="en-US" b="0" i="0" dirty="0">
                <a:solidFill>
                  <a:srgbClr val="242424"/>
                </a:solidFill>
                <a:effectLst/>
                <a:latin typeface="source-serif-pro"/>
              </a:rPr>
              <a:t> and the </a:t>
            </a:r>
            <a:r>
              <a:rPr lang="en-US" b="0" i="0" dirty="0" err="1">
                <a:solidFill>
                  <a:srgbClr val="242424"/>
                </a:solidFill>
                <a:effectLst/>
                <a:latin typeface="source-serif-pro"/>
              </a:rPr>
              <a:t>upsampling</a:t>
            </a:r>
            <a:r>
              <a:rPr lang="en-US" b="0" i="0" dirty="0">
                <a:solidFill>
                  <a:srgbClr val="242424"/>
                </a:solidFill>
                <a:effectLst/>
                <a:latin typeface="source-serif-pro"/>
              </a:rPr>
              <a:t>. </a:t>
            </a:r>
          </a:p>
          <a:p>
            <a:pPr algn="just"/>
            <a:r>
              <a:rPr lang="en-US" b="0" i="0" dirty="0">
                <a:solidFill>
                  <a:srgbClr val="242424"/>
                </a:solidFill>
                <a:effectLst/>
                <a:latin typeface="source-serif-pro"/>
              </a:rPr>
              <a:t>Replace all max pooling with convolutional stride</a:t>
            </a:r>
          </a:p>
          <a:p>
            <a:pPr algn="just"/>
            <a:r>
              <a:rPr lang="en-US" b="0" i="0" dirty="0">
                <a:solidFill>
                  <a:srgbClr val="242424"/>
                </a:solidFill>
                <a:effectLst/>
                <a:latin typeface="source-serif-pro"/>
              </a:rPr>
              <a:t>Use transposed convolution for </a:t>
            </a:r>
            <a:r>
              <a:rPr lang="en-US" b="0" i="0" dirty="0" err="1">
                <a:solidFill>
                  <a:srgbClr val="242424"/>
                </a:solidFill>
                <a:effectLst/>
                <a:latin typeface="source-serif-pro"/>
              </a:rPr>
              <a:t>upsampling</a:t>
            </a:r>
            <a:r>
              <a:rPr lang="en-US" b="0" i="0" dirty="0">
                <a:solidFill>
                  <a:srgbClr val="242424"/>
                </a:solidFill>
                <a:effectLst/>
                <a:latin typeface="source-serif-pro"/>
              </a:rPr>
              <a:t>.</a:t>
            </a:r>
          </a:p>
          <a:p>
            <a:pPr algn="just"/>
            <a:r>
              <a:rPr lang="en-US" b="0" i="0" dirty="0">
                <a:solidFill>
                  <a:srgbClr val="242424"/>
                </a:solidFill>
                <a:effectLst/>
                <a:latin typeface="source-serif-pro"/>
              </a:rPr>
              <a:t>Eliminate fully connected layers.</a:t>
            </a:r>
          </a:p>
          <a:p>
            <a:pPr algn="just"/>
            <a:r>
              <a:rPr lang="en-US" b="0" i="0" dirty="0">
                <a:solidFill>
                  <a:srgbClr val="242424"/>
                </a:solidFill>
                <a:effectLst/>
                <a:latin typeface="source-serif-pro"/>
              </a:rPr>
              <a:t>Use Batch normalization except the output layer for the generator and the input layer of the discriminator.</a:t>
            </a:r>
          </a:p>
          <a:p>
            <a:pPr algn="just"/>
            <a:r>
              <a:rPr lang="en-US" b="0" i="0" dirty="0">
                <a:solidFill>
                  <a:srgbClr val="242424"/>
                </a:solidFill>
                <a:effectLst/>
                <a:latin typeface="source-serif-pro"/>
              </a:rPr>
              <a:t>Use </a:t>
            </a:r>
            <a:r>
              <a:rPr lang="en-US" b="0" i="0" dirty="0" err="1">
                <a:solidFill>
                  <a:srgbClr val="242424"/>
                </a:solidFill>
                <a:effectLst/>
                <a:latin typeface="source-serif-pro"/>
              </a:rPr>
              <a:t>ReLU</a:t>
            </a:r>
            <a:r>
              <a:rPr lang="en-US" b="0" i="0" dirty="0">
                <a:solidFill>
                  <a:srgbClr val="242424"/>
                </a:solidFill>
                <a:effectLst/>
                <a:latin typeface="source-serif-pro"/>
              </a:rPr>
              <a:t> in the generator except for the output which uses tanh.</a:t>
            </a:r>
          </a:p>
          <a:p>
            <a:pPr algn="just"/>
            <a:r>
              <a:rPr lang="en-US" b="0" i="0" dirty="0">
                <a:solidFill>
                  <a:srgbClr val="242424"/>
                </a:solidFill>
                <a:effectLst/>
                <a:latin typeface="source-serif-pro"/>
              </a:rPr>
              <a:t>Use </a:t>
            </a:r>
            <a:r>
              <a:rPr lang="en-US" b="0" i="0" dirty="0" err="1">
                <a:solidFill>
                  <a:srgbClr val="242424"/>
                </a:solidFill>
                <a:effectLst/>
                <a:latin typeface="source-serif-pro"/>
              </a:rPr>
              <a:t>LeakyReLU</a:t>
            </a:r>
            <a:r>
              <a:rPr lang="en-US" b="0" i="0" dirty="0">
                <a:solidFill>
                  <a:srgbClr val="242424"/>
                </a:solidFill>
                <a:effectLst/>
                <a:latin typeface="source-serif-pro"/>
              </a:rPr>
              <a:t> in the discriminator.</a:t>
            </a:r>
          </a:p>
          <a:p>
            <a:pPr algn="just"/>
            <a:endParaRPr lang="en-IN" dirty="0"/>
          </a:p>
        </p:txBody>
      </p:sp>
    </p:spTree>
    <p:extLst>
      <p:ext uri="{BB962C8B-B14F-4D97-AF65-F5344CB8AC3E}">
        <p14:creationId xmlns:p14="http://schemas.microsoft.com/office/powerpoint/2010/main" val="8246150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9A5E6-44D9-D3C7-252A-C956133843C6}"/>
              </a:ext>
            </a:extLst>
          </p:cNvPr>
          <p:cNvSpPr>
            <a:spLocks noGrp="1"/>
          </p:cNvSpPr>
          <p:nvPr>
            <p:ph type="title"/>
          </p:nvPr>
        </p:nvSpPr>
        <p:spPr/>
        <p:txBody>
          <a:bodyPr>
            <a:normAutofit fontScale="90000"/>
          </a:bodyPr>
          <a:lstStyle/>
          <a:p>
            <a:endParaRPr lang="en-IN"/>
          </a:p>
        </p:txBody>
      </p:sp>
      <p:pic>
        <p:nvPicPr>
          <p:cNvPr id="4" name="Content Placeholder 4">
            <a:extLst>
              <a:ext uri="{FF2B5EF4-FFF2-40B4-BE49-F238E27FC236}">
                <a16:creationId xmlns:a16="http://schemas.microsoft.com/office/drawing/2014/main" id="{E095624A-8D3E-4360-EBF8-5996BA87714B}"/>
              </a:ext>
            </a:extLst>
          </p:cNvPr>
          <p:cNvPicPr>
            <a:picLocks noGrp="1" noChangeAspect="1"/>
          </p:cNvPicPr>
          <p:nvPr>
            <p:ph idx="1"/>
          </p:nvPr>
        </p:nvPicPr>
        <p:blipFill>
          <a:blip r:embed="rId2"/>
          <a:stretch>
            <a:fillRect/>
          </a:stretch>
        </p:blipFill>
        <p:spPr>
          <a:xfrm>
            <a:off x="784513" y="1317895"/>
            <a:ext cx="6426530" cy="2705239"/>
          </a:xfrm>
        </p:spPr>
      </p:pic>
    </p:spTree>
    <p:extLst>
      <p:ext uri="{BB962C8B-B14F-4D97-AF65-F5344CB8AC3E}">
        <p14:creationId xmlns:p14="http://schemas.microsoft.com/office/powerpoint/2010/main" val="20299825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EABD2-A227-E807-0193-6FC6E5A01A73}"/>
              </a:ext>
            </a:extLst>
          </p:cNvPr>
          <p:cNvSpPr>
            <a:spLocks noGrp="1"/>
          </p:cNvSpPr>
          <p:nvPr>
            <p:ph type="title"/>
          </p:nvPr>
        </p:nvSpPr>
        <p:spPr/>
        <p:txBody>
          <a:bodyPr>
            <a:normAutofit fontScale="90000"/>
          </a:bodyPr>
          <a:lstStyle/>
          <a:p>
            <a:r>
              <a:rPr lang="en-IN" dirty="0"/>
              <a:t>Differences between GAN and DCGAN</a:t>
            </a:r>
          </a:p>
        </p:txBody>
      </p:sp>
      <p:sp>
        <p:nvSpPr>
          <p:cNvPr id="3" name="Text Placeholder 2">
            <a:extLst>
              <a:ext uri="{FF2B5EF4-FFF2-40B4-BE49-F238E27FC236}">
                <a16:creationId xmlns:a16="http://schemas.microsoft.com/office/drawing/2014/main" id="{BE8E67AE-B574-81F6-C05E-0BA89717C7CD}"/>
              </a:ext>
            </a:extLst>
          </p:cNvPr>
          <p:cNvSpPr>
            <a:spLocks noGrp="1"/>
          </p:cNvSpPr>
          <p:nvPr>
            <p:ph type="body" idx="1"/>
          </p:nvPr>
        </p:nvSpPr>
        <p:spPr/>
        <p:txBody>
          <a:bodyPr/>
          <a:lstStyle/>
          <a:p>
            <a:pPr marL="114300" indent="0" algn="just">
              <a:buNone/>
            </a:pPr>
            <a:r>
              <a:rPr lang="en-US" b="1" i="0" dirty="0">
                <a:solidFill>
                  <a:srgbClr val="374151"/>
                </a:solidFill>
                <a:effectLst/>
                <a:latin typeface="Söhne"/>
              </a:rPr>
              <a:t>Architecture</a:t>
            </a:r>
            <a:r>
              <a:rPr lang="en-US" b="0" i="0" dirty="0">
                <a:solidFill>
                  <a:srgbClr val="374151"/>
                </a:solidFill>
                <a:effectLst/>
                <a:latin typeface="Söhne"/>
              </a:rPr>
              <a:t>:</a:t>
            </a:r>
          </a:p>
          <a:p>
            <a:pPr algn="just">
              <a:buFont typeface="Arial" panose="020B0604020202020204" pitchFamily="34" charset="0"/>
              <a:buChar char="•"/>
            </a:pPr>
            <a:r>
              <a:rPr lang="en-US" b="1" i="0" dirty="0">
                <a:solidFill>
                  <a:srgbClr val="374151"/>
                </a:solidFill>
                <a:effectLst/>
                <a:latin typeface="Söhne"/>
              </a:rPr>
              <a:t>DCGAN</a:t>
            </a:r>
            <a:r>
              <a:rPr lang="en-US" b="0" i="0" dirty="0">
                <a:solidFill>
                  <a:srgbClr val="374151"/>
                </a:solidFill>
                <a:effectLst/>
                <a:latin typeface="Söhne"/>
              </a:rPr>
              <a:t>: DCGAN is a specific variant of GAN designed for image generation. It uses deep convolutional neural networks (CNNs) for both the generator and discriminator. CNNs are well-suited for image-related tasks as they can capture spatial hierarchies and local patterns effectively.</a:t>
            </a:r>
          </a:p>
          <a:p>
            <a:pPr algn="just">
              <a:buFont typeface="Arial" panose="020B0604020202020204" pitchFamily="34" charset="0"/>
              <a:buChar char="•"/>
            </a:pPr>
            <a:r>
              <a:rPr lang="en-US" b="1" i="0" dirty="0">
                <a:solidFill>
                  <a:srgbClr val="374151"/>
                </a:solidFill>
                <a:effectLst/>
                <a:latin typeface="Söhne"/>
              </a:rPr>
              <a:t>Normal GAN</a:t>
            </a:r>
            <a:r>
              <a:rPr lang="en-US" b="0" i="0" dirty="0">
                <a:solidFill>
                  <a:srgbClr val="374151"/>
                </a:solidFill>
                <a:effectLst/>
                <a:latin typeface="Söhne"/>
              </a:rPr>
              <a:t>: The term "normal GAN" typically refers to the original GAN proposed by Ian Goodfellow in 2014. It does not specify any particular architecture and can be implemented using various neural network architectures, including fully connected networks.</a:t>
            </a:r>
          </a:p>
          <a:p>
            <a:pPr algn="just"/>
            <a:endParaRPr lang="en-IN" dirty="0"/>
          </a:p>
        </p:txBody>
      </p:sp>
    </p:spTree>
    <p:extLst>
      <p:ext uri="{BB962C8B-B14F-4D97-AF65-F5344CB8AC3E}">
        <p14:creationId xmlns:p14="http://schemas.microsoft.com/office/powerpoint/2010/main" val="14857388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3C23-70F0-7D91-B271-99852E77D21A}"/>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A5649F7C-3BCC-B8AE-5DDE-0D26628F78FA}"/>
              </a:ext>
            </a:extLst>
          </p:cNvPr>
          <p:cNvSpPr>
            <a:spLocks noGrp="1"/>
          </p:cNvSpPr>
          <p:nvPr>
            <p:ph type="body" idx="1"/>
          </p:nvPr>
        </p:nvSpPr>
        <p:spPr/>
        <p:txBody>
          <a:bodyPr/>
          <a:lstStyle/>
          <a:p>
            <a:pPr marL="114300" indent="0" algn="just">
              <a:buNone/>
            </a:pPr>
            <a:r>
              <a:rPr lang="en-US" b="1" i="0" dirty="0">
                <a:solidFill>
                  <a:srgbClr val="374151"/>
                </a:solidFill>
                <a:effectLst/>
                <a:latin typeface="Söhne"/>
              </a:rPr>
              <a:t>Generator and Discriminator Design</a:t>
            </a:r>
            <a:r>
              <a:rPr lang="en-US" b="0" i="0" dirty="0">
                <a:solidFill>
                  <a:srgbClr val="374151"/>
                </a:solidFill>
                <a:effectLst/>
                <a:latin typeface="Söhne"/>
              </a:rPr>
              <a:t>:</a:t>
            </a:r>
          </a:p>
          <a:p>
            <a:pPr algn="just">
              <a:buFont typeface="Arial" panose="020B0604020202020204" pitchFamily="34" charset="0"/>
              <a:buChar char="•"/>
            </a:pPr>
            <a:r>
              <a:rPr lang="en-US" b="1" i="0" dirty="0">
                <a:solidFill>
                  <a:srgbClr val="374151"/>
                </a:solidFill>
                <a:effectLst/>
                <a:latin typeface="Söhne"/>
              </a:rPr>
              <a:t>DCGAN</a:t>
            </a:r>
            <a:r>
              <a:rPr lang="en-US" b="0" i="0" dirty="0">
                <a:solidFill>
                  <a:srgbClr val="374151"/>
                </a:solidFill>
                <a:effectLst/>
                <a:latin typeface="Söhne"/>
              </a:rPr>
              <a:t>: In DCGAN, the generator typically consists of several transposed convolutional layers (also known as deconvolutional layers) to </a:t>
            </a:r>
            <a:r>
              <a:rPr lang="en-US" b="0" i="0" dirty="0" err="1">
                <a:solidFill>
                  <a:srgbClr val="374151"/>
                </a:solidFill>
                <a:effectLst/>
                <a:latin typeface="Söhne"/>
              </a:rPr>
              <a:t>upsample</a:t>
            </a:r>
            <a:r>
              <a:rPr lang="en-US" b="0" i="0" dirty="0">
                <a:solidFill>
                  <a:srgbClr val="374151"/>
                </a:solidFill>
                <a:effectLst/>
                <a:latin typeface="Söhne"/>
              </a:rPr>
              <a:t> the input noise into a higher-resolution image. The discriminator also uses convolutional layers to process and classify the images.</a:t>
            </a:r>
          </a:p>
          <a:p>
            <a:pPr algn="just">
              <a:buFont typeface="Arial" panose="020B0604020202020204" pitchFamily="34" charset="0"/>
              <a:buChar char="•"/>
            </a:pPr>
            <a:r>
              <a:rPr lang="en-US" b="1" i="0" dirty="0">
                <a:solidFill>
                  <a:srgbClr val="374151"/>
                </a:solidFill>
                <a:effectLst/>
                <a:latin typeface="Söhne"/>
              </a:rPr>
              <a:t>Normal GAN</a:t>
            </a:r>
            <a:r>
              <a:rPr lang="en-US" b="0" i="0" dirty="0">
                <a:solidFill>
                  <a:srgbClr val="374151"/>
                </a:solidFill>
                <a:effectLst/>
                <a:latin typeface="Söhne"/>
              </a:rPr>
              <a:t>: The architecture of the generator and discriminator in a normal GAN can vary widely, and it may use fully connected layers or any other architecture that suits the specific application.</a:t>
            </a:r>
          </a:p>
          <a:p>
            <a:pPr algn="just"/>
            <a:endParaRPr lang="en-IN" dirty="0"/>
          </a:p>
        </p:txBody>
      </p:sp>
    </p:spTree>
    <p:extLst>
      <p:ext uri="{BB962C8B-B14F-4D97-AF65-F5344CB8AC3E}">
        <p14:creationId xmlns:p14="http://schemas.microsoft.com/office/powerpoint/2010/main" val="1733564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05D5-25AD-6336-12A1-A457406AF6D1}"/>
              </a:ext>
            </a:extLst>
          </p:cNvPr>
          <p:cNvSpPr>
            <a:spLocks noGrp="1"/>
          </p:cNvSpPr>
          <p:nvPr>
            <p:ph type="title"/>
          </p:nvPr>
        </p:nvSpPr>
        <p:spPr/>
        <p:txBody>
          <a:bodyPr>
            <a:normAutofit fontScale="90000"/>
          </a:bodyPr>
          <a:lstStyle/>
          <a:p>
            <a:r>
              <a:rPr lang="en-US" dirty="0"/>
              <a:t>Supervised Learning </a:t>
            </a:r>
            <a:endParaRPr lang="en-IN" dirty="0"/>
          </a:p>
        </p:txBody>
      </p:sp>
      <p:sp>
        <p:nvSpPr>
          <p:cNvPr id="3" name="Text Placeholder 2">
            <a:extLst>
              <a:ext uri="{FF2B5EF4-FFF2-40B4-BE49-F238E27FC236}">
                <a16:creationId xmlns:a16="http://schemas.microsoft.com/office/drawing/2014/main" id="{20B861BB-0951-5324-F9AA-61714EB1BE8B}"/>
              </a:ext>
            </a:extLst>
          </p:cNvPr>
          <p:cNvSpPr>
            <a:spLocks noGrp="1"/>
          </p:cNvSpPr>
          <p:nvPr>
            <p:ph type="body" idx="1"/>
          </p:nvPr>
        </p:nvSpPr>
        <p:spPr/>
        <p:txBody>
          <a:bodyPr/>
          <a:lstStyle/>
          <a:p>
            <a:endParaRPr lang="en-IN" dirty="0"/>
          </a:p>
        </p:txBody>
      </p:sp>
      <p:pic>
        <p:nvPicPr>
          <p:cNvPr id="4" name="Content Placeholder 4">
            <a:extLst>
              <a:ext uri="{FF2B5EF4-FFF2-40B4-BE49-F238E27FC236}">
                <a16:creationId xmlns:a16="http://schemas.microsoft.com/office/drawing/2014/main" id="{C8137C89-8B12-27B0-AD02-F46A946279B5}"/>
              </a:ext>
            </a:extLst>
          </p:cNvPr>
          <p:cNvPicPr>
            <a:picLocks noGrp="1" noChangeAspect="1"/>
          </p:cNvPicPr>
          <p:nvPr>
            <p:ph idx="1"/>
          </p:nvPr>
        </p:nvPicPr>
        <p:blipFill>
          <a:blip r:embed="rId2"/>
          <a:stretch>
            <a:fillRect/>
          </a:stretch>
        </p:blipFill>
        <p:spPr>
          <a:xfrm>
            <a:off x="424670" y="1229875"/>
            <a:ext cx="3854648" cy="3410125"/>
          </a:xfrm>
        </p:spPr>
      </p:pic>
      <p:sp>
        <p:nvSpPr>
          <p:cNvPr id="6" name="TextBox 5">
            <a:extLst>
              <a:ext uri="{FF2B5EF4-FFF2-40B4-BE49-F238E27FC236}">
                <a16:creationId xmlns:a16="http://schemas.microsoft.com/office/drawing/2014/main" id="{878C30C1-463A-84FD-54A1-7E785A78C0E2}"/>
              </a:ext>
            </a:extLst>
          </p:cNvPr>
          <p:cNvSpPr txBox="1"/>
          <p:nvPr/>
        </p:nvSpPr>
        <p:spPr>
          <a:xfrm>
            <a:off x="4367698" y="1602222"/>
            <a:ext cx="4572000" cy="954107"/>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Examples of supervised learning problems include classification and regression, and examples of supervised learning algorithms include logistic regression and random forests.</a:t>
            </a:r>
            <a:endParaRPr lang="en-IN" dirty="0">
              <a:latin typeface="Times New Roman" panose="02020603050405020304" pitchFamily="18" charset="0"/>
              <a:cs typeface="Times New Roman" panose="02020603050405020304" pitchFamily="18" charset="0"/>
            </a:endParaRPr>
          </a:p>
        </p:txBody>
      </p:sp>
      <p:pic>
        <p:nvPicPr>
          <p:cNvPr id="7" name="Content Placeholder 4">
            <a:extLst>
              <a:ext uri="{FF2B5EF4-FFF2-40B4-BE49-F238E27FC236}">
                <a16:creationId xmlns:a16="http://schemas.microsoft.com/office/drawing/2014/main" id="{25FBFAB7-1E5A-F3F1-0759-45F5D2964702}"/>
              </a:ext>
            </a:extLst>
          </p:cNvPr>
          <p:cNvPicPr>
            <a:picLocks noGrp="1" noChangeAspect="1"/>
          </p:cNvPicPr>
          <p:nvPr>
            <p:ph idx="1"/>
          </p:nvPr>
        </p:nvPicPr>
        <p:blipFill>
          <a:blip r:embed="rId2"/>
          <a:stretch>
            <a:fillRect/>
          </a:stretch>
        </p:blipFill>
        <p:spPr>
          <a:xfrm>
            <a:off x="147085" y="1017800"/>
            <a:ext cx="3854648" cy="3410125"/>
          </a:xfrm>
        </p:spPr>
      </p:pic>
    </p:spTree>
    <p:extLst>
      <p:ext uri="{BB962C8B-B14F-4D97-AF65-F5344CB8AC3E}">
        <p14:creationId xmlns:p14="http://schemas.microsoft.com/office/powerpoint/2010/main" val="36249074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8CCD-D1CE-BA51-CB9D-6F367D3FAA7C}"/>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38F8DF1D-BD75-42AE-88F4-0691F87FE424}"/>
              </a:ext>
            </a:extLst>
          </p:cNvPr>
          <p:cNvSpPr>
            <a:spLocks noGrp="1"/>
          </p:cNvSpPr>
          <p:nvPr>
            <p:ph type="body" idx="1"/>
          </p:nvPr>
        </p:nvSpPr>
        <p:spPr/>
        <p:txBody>
          <a:bodyPr>
            <a:normAutofit fontScale="92500" lnSpcReduction="20000"/>
          </a:bodyPr>
          <a:lstStyle/>
          <a:p>
            <a:pPr marL="114300" indent="0" algn="just">
              <a:buNone/>
            </a:pPr>
            <a:r>
              <a:rPr lang="en-US" b="1" i="0" dirty="0">
                <a:solidFill>
                  <a:srgbClr val="374151"/>
                </a:solidFill>
                <a:effectLst/>
                <a:latin typeface="Söhne"/>
              </a:rPr>
              <a:t>Batch Normalization</a:t>
            </a:r>
            <a:r>
              <a:rPr lang="en-US" b="0" i="0" dirty="0">
                <a:solidFill>
                  <a:srgbClr val="374151"/>
                </a:solidFill>
                <a:effectLst/>
                <a:latin typeface="Söhne"/>
              </a:rPr>
              <a:t>:</a:t>
            </a:r>
          </a:p>
          <a:p>
            <a:pPr algn="just">
              <a:buFont typeface="Arial" panose="020B0604020202020204" pitchFamily="34" charset="0"/>
              <a:buChar char="•"/>
            </a:pPr>
            <a:r>
              <a:rPr lang="en-US" b="1" i="0" dirty="0">
                <a:solidFill>
                  <a:srgbClr val="374151"/>
                </a:solidFill>
                <a:effectLst/>
                <a:latin typeface="Söhne"/>
              </a:rPr>
              <a:t>DCGAN</a:t>
            </a:r>
            <a:r>
              <a:rPr lang="en-US" b="0" i="0" dirty="0">
                <a:solidFill>
                  <a:srgbClr val="374151"/>
                </a:solidFill>
                <a:effectLst/>
                <a:latin typeface="Söhne"/>
              </a:rPr>
              <a:t>: Batch normalization is commonly used in DCGAN architectures to stabilize training and improve convergence. It helps in normalizing the activations of each layer within the network.</a:t>
            </a:r>
          </a:p>
          <a:p>
            <a:pPr algn="just">
              <a:buFont typeface="Arial" panose="020B0604020202020204" pitchFamily="34" charset="0"/>
              <a:buChar char="•"/>
            </a:pPr>
            <a:r>
              <a:rPr lang="en-US" b="1" i="0" dirty="0">
                <a:solidFill>
                  <a:srgbClr val="374151"/>
                </a:solidFill>
                <a:effectLst/>
                <a:latin typeface="Söhne"/>
              </a:rPr>
              <a:t>Normal GAN</a:t>
            </a:r>
            <a:r>
              <a:rPr lang="en-US" b="0" i="0" dirty="0">
                <a:solidFill>
                  <a:srgbClr val="374151"/>
                </a:solidFill>
                <a:effectLst/>
                <a:latin typeface="Söhne"/>
              </a:rPr>
              <a:t>: The use of batch normalization is not a defining feature of normal GANs, although it can be added to them for improved stability.</a:t>
            </a:r>
          </a:p>
          <a:p>
            <a:pPr marL="114300" indent="0" algn="just">
              <a:buNone/>
            </a:pPr>
            <a:r>
              <a:rPr lang="en-US" b="1" i="0" dirty="0">
                <a:solidFill>
                  <a:srgbClr val="374151"/>
                </a:solidFill>
                <a:effectLst/>
                <a:latin typeface="Söhne"/>
              </a:rPr>
              <a:t>Objective Functions</a:t>
            </a:r>
            <a:r>
              <a:rPr lang="en-US" b="0" i="0" dirty="0">
                <a:solidFill>
                  <a:srgbClr val="374151"/>
                </a:solidFill>
                <a:effectLst/>
                <a:latin typeface="Söhne"/>
              </a:rPr>
              <a:t>:</a:t>
            </a:r>
          </a:p>
          <a:p>
            <a:pPr algn="just">
              <a:buFont typeface="Arial" panose="020B0604020202020204" pitchFamily="34" charset="0"/>
              <a:buChar char="•"/>
            </a:pPr>
            <a:r>
              <a:rPr lang="en-US" b="1" i="0" dirty="0">
                <a:solidFill>
                  <a:srgbClr val="374151"/>
                </a:solidFill>
                <a:effectLst/>
                <a:latin typeface="Söhne"/>
              </a:rPr>
              <a:t>DCGAN</a:t>
            </a:r>
            <a:r>
              <a:rPr lang="en-US" b="0" i="0" dirty="0">
                <a:solidFill>
                  <a:srgbClr val="374151"/>
                </a:solidFill>
                <a:effectLst/>
                <a:latin typeface="Söhne"/>
              </a:rPr>
              <a:t>: DCGAN typically uses the same loss functions as normal GANs, including the generator's and discriminator's loss. These are often based on binary cross-entropy.</a:t>
            </a:r>
          </a:p>
          <a:p>
            <a:pPr algn="just">
              <a:buFont typeface="Arial" panose="020B0604020202020204" pitchFamily="34" charset="0"/>
              <a:buChar char="•"/>
            </a:pPr>
            <a:r>
              <a:rPr lang="en-US" b="1" i="0" dirty="0">
                <a:solidFill>
                  <a:srgbClr val="374151"/>
                </a:solidFill>
                <a:effectLst/>
                <a:latin typeface="Söhne"/>
              </a:rPr>
              <a:t>Normal GAN</a:t>
            </a:r>
            <a:r>
              <a:rPr lang="en-US" b="0" i="0" dirty="0">
                <a:solidFill>
                  <a:srgbClr val="374151"/>
                </a:solidFill>
                <a:effectLst/>
                <a:latin typeface="Söhne"/>
              </a:rPr>
              <a:t>: The loss functions used in a normal GAN can vary, but the core idea is to optimize a generator to produce data that cannot be easily distinguished from real data by the discriminator.</a:t>
            </a:r>
          </a:p>
          <a:p>
            <a:pPr algn="just">
              <a:buFont typeface="Arial" panose="020B0604020202020204" pitchFamily="34" charset="0"/>
              <a:buChar char="•"/>
            </a:pPr>
            <a:endParaRPr lang="en-US" b="0" i="0" dirty="0">
              <a:solidFill>
                <a:srgbClr val="374151"/>
              </a:solidFill>
              <a:effectLst/>
              <a:latin typeface="Söhne"/>
            </a:endParaRPr>
          </a:p>
          <a:p>
            <a:pPr algn="just"/>
            <a:endParaRPr lang="en-IN" dirty="0"/>
          </a:p>
        </p:txBody>
      </p:sp>
    </p:spTree>
    <p:extLst>
      <p:ext uri="{BB962C8B-B14F-4D97-AF65-F5344CB8AC3E}">
        <p14:creationId xmlns:p14="http://schemas.microsoft.com/office/powerpoint/2010/main" val="4615987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4D032-EDF0-8449-1077-77FED71E07F3}"/>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B50535B1-4A53-4ACF-857B-FFB02FC9D85E}"/>
              </a:ext>
            </a:extLst>
          </p:cNvPr>
          <p:cNvSpPr>
            <a:spLocks noGrp="1"/>
          </p:cNvSpPr>
          <p:nvPr>
            <p:ph type="body" idx="1"/>
          </p:nvPr>
        </p:nvSpPr>
        <p:spPr/>
        <p:txBody>
          <a:bodyPr/>
          <a:lstStyle/>
          <a:p>
            <a:pPr marL="114300" indent="0" algn="just">
              <a:buNone/>
            </a:pPr>
            <a:r>
              <a:rPr lang="en-US" b="1" i="0" dirty="0">
                <a:solidFill>
                  <a:srgbClr val="374151"/>
                </a:solidFill>
                <a:effectLst/>
                <a:latin typeface="Söhne"/>
              </a:rPr>
              <a:t>Applications</a:t>
            </a:r>
            <a:r>
              <a:rPr lang="en-US" b="0" i="0" dirty="0">
                <a:solidFill>
                  <a:srgbClr val="374151"/>
                </a:solidFill>
                <a:effectLst/>
                <a:latin typeface="Söhne"/>
              </a:rPr>
              <a:t>:</a:t>
            </a:r>
          </a:p>
          <a:p>
            <a:pPr algn="just">
              <a:buFont typeface="Arial" panose="020B0604020202020204" pitchFamily="34" charset="0"/>
              <a:buChar char="•"/>
            </a:pPr>
            <a:r>
              <a:rPr lang="en-US" b="1" i="0" dirty="0">
                <a:solidFill>
                  <a:srgbClr val="374151"/>
                </a:solidFill>
                <a:effectLst/>
                <a:latin typeface="Söhne"/>
              </a:rPr>
              <a:t>DCGAN</a:t>
            </a:r>
            <a:r>
              <a:rPr lang="en-US" b="0" i="0" dirty="0">
                <a:solidFill>
                  <a:srgbClr val="374151"/>
                </a:solidFill>
                <a:effectLst/>
                <a:latin typeface="Söhne"/>
              </a:rPr>
              <a:t>: DCGAN is commonly used for generating high-quality images, such as faces, objects, and scenes. It has been particularly successful in image-to-image translation tasks.</a:t>
            </a:r>
          </a:p>
          <a:p>
            <a:pPr algn="just">
              <a:buFont typeface="Arial" panose="020B0604020202020204" pitchFamily="34" charset="0"/>
              <a:buChar char="•"/>
            </a:pPr>
            <a:r>
              <a:rPr lang="en-US" b="1" i="0" dirty="0">
                <a:solidFill>
                  <a:srgbClr val="374151"/>
                </a:solidFill>
                <a:effectLst/>
                <a:latin typeface="Söhne"/>
              </a:rPr>
              <a:t>Normal GAN</a:t>
            </a:r>
            <a:r>
              <a:rPr lang="en-US" b="0" i="0" dirty="0">
                <a:solidFill>
                  <a:srgbClr val="374151"/>
                </a:solidFill>
                <a:effectLst/>
                <a:latin typeface="Söhne"/>
              </a:rPr>
              <a:t>: Normal GANs can be applied to a wide range of data types, including images, text, and more. They are not limited to images and can be used for various generative tasks.</a:t>
            </a:r>
          </a:p>
          <a:p>
            <a:pPr algn="just"/>
            <a:endParaRPr lang="en-IN" dirty="0"/>
          </a:p>
        </p:txBody>
      </p:sp>
    </p:spTree>
    <p:extLst>
      <p:ext uri="{BB962C8B-B14F-4D97-AF65-F5344CB8AC3E}">
        <p14:creationId xmlns:p14="http://schemas.microsoft.com/office/powerpoint/2010/main" val="22369846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E9703-7DA1-6DD0-7C02-BA7B0CCB593D}"/>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7A1B07E1-8DB7-EFFA-33CE-558C31F9C45E}"/>
              </a:ext>
            </a:extLst>
          </p:cNvPr>
          <p:cNvSpPr>
            <a:spLocks noGrp="1"/>
          </p:cNvSpPr>
          <p:nvPr>
            <p:ph type="body" idx="1"/>
          </p:nvPr>
        </p:nvSpPr>
        <p:spPr/>
        <p:txBody>
          <a:bodyPr>
            <a:normAutofit/>
          </a:bodyPr>
          <a:lstStyle/>
          <a:p>
            <a:pPr marL="114300" indent="0" algn="ctr">
              <a:buNone/>
            </a:pPr>
            <a:endParaRPr lang="en-IN" sz="3200" dirty="0"/>
          </a:p>
          <a:p>
            <a:pPr marL="114300" indent="0" algn="ctr">
              <a:buNone/>
            </a:pPr>
            <a:endParaRPr lang="en-IN" sz="3200" dirty="0"/>
          </a:p>
          <a:p>
            <a:pPr marL="114300" indent="0" algn="ctr">
              <a:buNone/>
            </a:pPr>
            <a:r>
              <a:rPr lang="en-IN" sz="3200" dirty="0"/>
              <a:t>THANK YOU</a:t>
            </a:r>
          </a:p>
        </p:txBody>
      </p:sp>
    </p:spTree>
    <p:extLst>
      <p:ext uri="{BB962C8B-B14F-4D97-AF65-F5344CB8AC3E}">
        <p14:creationId xmlns:p14="http://schemas.microsoft.com/office/powerpoint/2010/main" val="20359210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7C970-B2B9-FE33-69CA-9762919054FF}"/>
              </a:ext>
            </a:extLst>
          </p:cNvPr>
          <p:cNvSpPr>
            <a:spLocks noGrp="1"/>
          </p:cNvSpPr>
          <p:nvPr>
            <p:ph type="ctrTitle"/>
          </p:nvPr>
        </p:nvSpPr>
        <p:spPr/>
        <p:txBody>
          <a:bodyPr/>
          <a:lstStyle/>
          <a:p>
            <a:r>
              <a:rPr lang="en-IN" dirty="0"/>
              <a:t>Chapter 2</a:t>
            </a:r>
          </a:p>
        </p:txBody>
      </p:sp>
      <p:sp>
        <p:nvSpPr>
          <p:cNvPr id="3" name="Subtitle 2">
            <a:extLst>
              <a:ext uri="{FF2B5EF4-FFF2-40B4-BE49-F238E27FC236}">
                <a16:creationId xmlns:a16="http://schemas.microsoft.com/office/drawing/2014/main" id="{6CA9D896-2901-F93A-89C7-8F4F41F37A4E}"/>
              </a:ext>
            </a:extLst>
          </p:cNvPr>
          <p:cNvSpPr>
            <a:spLocks noGrp="1"/>
          </p:cNvSpPr>
          <p:nvPr>
            <p:ph type="subTitle" idx="1"/>
          </p:nvPr>
        </p:nvSpPr>
        <p:spPr/>
        <p:txBody>
          <a:bodyPr>
            <a:normAutofit fontScale="92500" lnSpcReduction="20000"/>
          </a:bodyPr>
          <a:lstStyle/>
          <a:p>
            <a:r>
              <a:rPr lang="en-IN" dirty="0"/>
              <a:t>Developing 1D GAN</a:t>
            </a:r>
          </a:p>
        </p:txBody>
      </p:sp>
    </p:spTree>
    <p:extLst>
      <p:ext uri="{BB962C8B-B14F-4D97-AF65-F5344CB8AC3E}">
        <p14:creationId xmlns:p14="http://schemas.microsoft.com/office/powerpoint/2010/main" val="26206548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4B1CBD6-AF5C-8751-7A52-62B83A0FFDE5}"/>
              </a:ext>
            </a:extLst>
          </p:cNvPr>
          <p:cNvSpPr>
            <a:spLocks noGrp="1"/>
          </p:cNvSpPr>
          <p:nvPr>
            <p:ph type="title"/>
          </p:nvPr>
        </p:nvSpPr>
        <p:spPr/>
        <p:txBody>
          <a:bodyPr>
            <a:normAutofit fontScale="90000"/>
          </a:bodyPr>
          <a:lstStyle/>
          <a:p>
            <a:r>
              <a:rPr lang="en-IN" dirty="0"/>
              <a:t>Contents</a:t>
            </a:r>
          </a:p>
        </p:txBody>
      </p:sp>
      <p:sp>
        <p:nvSpPr>
          <p:cNvPr id="4" name="Text Placeholder 3">
            <a:extLst>
              <a:ext uri="{FF2B5EF4-FFF2-40B4-BE49-F238E27FC236}">
                <a16:creationId xmlns:a16="http://schemas.microsoft.com/office/drawing/2014/main" id="{88364415-07C6-D135-F8D8-B4CECE8D0D90}"/>
              </a:ext>
            </a:extLst>
          </p:cNvPr>
          <p:cNvSpPr>
            <a:spLocks noGrp="1"/>
          </p:cNvSpPr>
          <p:nvPr>
            <p:ph type="body" idx="1"/>
          </p:nvPr>
        </p:nvSpPr>
        <p:spPr/>
        <p:txBody>
          <a:bodyPr/>
          <a:lstStyle/>
          <a:p>
            <a:r>
              <a:rPr lang="en-IN" dirty="0"/>
              <a:t>Select a one-dimensional function</a:t>
            </a:r>
          </a:p>
          <a:p>
            <a:r>
              <a:rPr lang="en-IN" dirty="0"/>
              <a:t>Discriminator model</a:t>
            </a:r>
          </a:p>
          <a:p>
            <a:r>
              <a:rPr lang="en-IN" dirty="0"/>
              <a:t>Generator Model</a:t>
            </a:r>
          </a:p>
          <a:p>
            <a:r>
              <a:rPr lang="en-IN" dirty="0"/>
              <a:t>Training generator model</a:t>
            </a:r>
          </a:p>
          <a:p>
            <a:r>
              <a:rPr lang="en-IN" dirty="0"/>
              <a:t>Evaluating the performance of GAN</a:t>
            </a:r>
          </a:p>
        </p:txBody>
      </p:sp>
    </p:spTree>
    <p:extLst>
      <p:ext uri="{BB962C8B-B14F-4D97-AF65-F5344CB8AC3E}">
        <p14:creationId xmlns:p14="http://schemas.microsoft.com/office/powerpoint/2010/main" val="33807980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AB54B-B3B5-272C-996B-2187DC630531}"/>
              </a:ext>
            </a:extLst>
          </p:cNvPr>
          <p:cNvSpPr>
            <a:spLocks noGrp="1"/>
          </p:cNvSpPr>
          <p:nvPr>
            <p:ph type="title"/>
          </p:nvPr>
        </p:nvSpPr>
        <p:spPr/>
        <p:txBody>
          <a:bodyPr>
            <a:normAutofit fontScale="90000"/>
          </a:bodyPr>
          <a:lstStyle/>
          <a:p>
            <a:r>
              <a:rPr lang="en-IN" dirty="0"/>
              <a:t>1D GAN</a:t>
            </a:r>
          </a:p>
        </p:txBody>
      </p:sp>
      <p:sp>
        <p:nvSpPr>
          <p:cNvPr id="3" name="Text Placeholder 2">
            <a:extLst>
              <a:ext uri="{FF2B5EF4-FFF2-40B4-BE49-F238E27FC236}">
                <a16:creationId xmlns:a16="http://schemas.microsoft.com/office/drawing/2014/main" id="{E52EC53B-BF9C-2E2A-BE0B-E0B80C91C192}"/>
              </a:ext>
            </a:extLst>
          </p:cNvPr>
          <p:cNvSpPr>
            <a:spLocks noGrp="1"/>
          </p:cNvSpPr>
          <p:nvPr>
            <p:ph type="body" idx="1"/>
          </p:nvPr>
        </p:nvSpPr>
        <p:spPr/>
        <p:txBody>
          <a:bodyPr/>
          <a:lstStyle/>
          <a:p>
            <a:pPr algn="just"/>
            <a:r>
              <a:rPr lang="en-US" b="0" i="0" dirty="0">
                <a:solidFill>
                  <a:srgbClr val="374151"/>
                </a:solidFill>
                <a:effectLst/>
                <a:latin typeface="Söhne"/>
              </a:rPr>
              <a:t>A 1D Generative Adversarial Network (1D GAN) is a variant of a Generative Adversarial Network (GAN) designed specifically for generating one-dimensional data. This also contains Generator and </a:t>
            </a:r>
            <a:r>
              <a:rPr lang="en-US" dirty="0">
                <a:solidFill>
                  <a:srgbClr val="374151"/>
                </a:solidFill>
                <a:latin typeface="Söhne"/>
              </a:rPr>
              <a:t>Di</a:t>
            </a:r>
            <a:r>
              <a:rPr lang="en-US" b="0" i="0" dirty="0">
                <a:solidFill>
                  <a:srgbClr val="374151"/>
                </a:solidFill>
                <a:effectLst/>
                <a:latin typeface="Söhne"/>
              </a:rPr>
              <a:t>scriminator.</a:t>
            </a:r>
          </a:p>
          <a:p>
            <a:pPr algn="just"/>
            <a:r>
              <a:rPr lang="en-US" b="0" i="0" dirty="0">
                <a:solidFill>
                  <a:srgbClr val="374151"/>
                </a:solidFill>
                <a:effectLst/>
                <a:latin typeface="Söhne"/>
              </a:rPr>
              <a:t>In the context of a 1D GAN, the output is typically a sequence of scalar values, such as points on a 1D curve.</a:t>
            </a:r>
            <a:endParaRPr lang="en-US" dirty="0">
              <a:solidFill>
                <a:srgbClr val="374151"/>
              </a:solidFill>
              <a:latin typeface="Söhne"/>
            </a:endParaRPr>
          </a:p>
          <a:p>
            <a:pPr algn="just"/>
            <a:r>
              <a:rPr lang="en-US" b="0" i="0" dirty="0">
                <a:solidFill>
                  <a:srgbClr val="374151"/>
                </a:solidFill>
                <a:effectLst/>
                <a:latin typeface="Söhne"/>
              </a:rPr>
              <a:t>The generator starts with random noise and gradually refines its output over time through training to make it more similar to the real data distribution.</a:t>
            </a:r>
          </a:p>
          <a:p>
            <a:pPr algn="just"/>
            <a:r>
              <a:rPr lang="en-US" b="0" i="0" dirty="0">
                <a:solidFill>
                  <a:srgbClr val="374151"/>
                </a:solidFill>
                <a:effectLst/>
                <a:latin typeface="Söhne"/>
              </a:rPr>
              <a:t>The discriminator aims to distinguish between real and fake data. It is trained to maximize the probability of correctly classifying real data as real and generated data as fake. </a:t>
            </a:r>
            <a:endParaRPr lang="en-IN" dirty="0"/>
          </a:p>
        </p:txBody>
      </p:sp>
    </p:spTree>
    <p:extLst>
      <p:ext uri="{BB962C8B-B14F-4D97-AF65-F5344CB8AC3E}">
        <p14:creationId xmlns:p14="http://schemas.microsoft.com/office/powerpoint/2010/main" val="5395652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19BFE-D468-A9ED-339B-1205A2B0261B}"/>
              </a:ext>
            </a:extLst>
          </p:cNvPr>
          <p:cNvSpPr>
            <a:spLocks noGrp="1"/>
          </p:cNvSpPr>
          <p:nvPr>
            <p:ph type="title"/>
          </p:nvPr>
        </p:nvSpPr>
        <p:spPr/>
        <p:txBody>
          <a:bodyPr>
            <a:normAutofit fontScale="90000"/>
          </a:bodyPr>
          <a:lstStyle/>
          <a:p>
            <a:r>
              <a:rPr lang="en-IN" dirty="0"/>
              <a:t>Training 1D GAN</a:t>
            </a:r>
          </a:p>
        </p:txBody>
      </p:sp>
      <p:sp>
        <p:nvSpPr>
          <p:cNvPr id="3" name="Text Placeholder 2">
            <a:extLst>
              <a:ext uri="{FF2B5EF4-FFF2-40B4-BE49-F238E27FC236}">
                <a16:creationId xmlns:a16="http://schemas.microsoft.com/office/drawing/2014/main" id="{F8FED31C-6FC4-7169-C779-E9E61E0BEB3B}"/>
              </a:ext>
            </a:extLst>
          </p:cNvPr>
          <p:cNvSpPr>
            <a:spLocks noGrp="1"/>
          </p:cNvSpPr>
          <p:nvPr>
            <p:ph type="body" idx="1"/>
          </p:nvPr>
        </p:nvSpPr>
        <p:spPr/>
        <p:txBody>
          <a:bodyPr>
            <a:normAutofit/>
          </a:bodyPr>
          <a:lstStyle/>
          <a:p>
            <a:pPr algn="just"/>
            <a:r>
              <a:rPr lang="en-US" sz="1600" b="0" i="0" dirty="0">
                <a:solidFill>
                  <a:srgbClr val="555555"/>
                </a:solidFill>
                <a:effectLst/>
                <a:latin typeface="Helvetica Neue"/>
              </a:rPr>
              <a:t>GANs are comprised of both generator and discriminator models. The generator is responsible for generating new samples from the domain, and the discriminator is responsible for classifying whether samples are real or fake (generated). </a:t>
            </a:r>
          </a:p>
          <a:p>
            <a:pPr algn="just"/>
            <a:r>
              <a:rPr lang="en-US" sz="1600" b="0" i="0" dirty="0">
                <a:solidFill>
                  <a:srgbClr val="555555"/>
                </a:solidFill>
                <a:effectLst/>
                <a:latin typeface="Helvetica Neue"/>
              </a:rPr>
              <a:t>Importantly, the performance of the discriminator model is used to update both the model weights of the discriminator itself and the generator model. This means that the generator never actually sees examples from the domain and is adapted based on how well the discriminator performs.</a:t>
            </a:r>
          </a:p>
          <a:p>
            <a:pPr algn="just" fontAlgn="base"/>
            <a:r>
              <a:rPr lang="en-US" sz="1600" b="0" dirty="0">
                <a:solidFill>
                  <a:srgbClr val="555555"/>
                </a:solidFill>
                <a:effectLst/>
                <a:latin typeface="Helvetica Neue"/>
              </a:rPr>
              <a:t>This is a complex type of model both to understand and to train.</a:t>
            </a:r>
          </a:p>
          <a:p>
            <a:pPr algn="just" fontAlgn="base"/>
            <a:r>
              <a:rPr lang="en-US" sz="1600" b="0" dirty="0">
                <a:solidFill>
                  <a:srgbClr val="555555"/>
                </a:solidFill>
                <a:effectLst/>
                <a:latin typeface="Helvetica Neue"/>
              </a:rPr>
              <a:t>One approach to better understand the nature of GAN models and how they can be trained is to develop a model from scratch for a very simple task.</a:t>
            </a:r>
          </a:p>
          <a:p>
            <a:pPr algn="just"/>
            <a:endParaRPr lang="en-IN" sz="1600" dirty="0"/>
          </a:p>
          <a:p>
            <a:endParaRPr lang="en-IN" sz="1600" dirty="0"/>
          </a:p>
        </p:txBody>
      </p:sp>
    </p:spTree>
    <p:extLst>
      <p:ext uri="{BB962C8B-B14F-4D97-AF65-F5344CB8AC3E}">
        <p14:creationId xmlns:p14="http://schemas.microsoft.com/office/powerpoint/2010/main" val="14445620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8B676-63E2-7F45-D351-90D1B6BE5FA3}"/>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4ADF3AFB-6BE4-5595-1927-0F15A325DE56}"/>
              </a:ext>
            </a:extLst>
          </p:cNvPr>
          <p:cNvSpPr>
            <a:spLocks noGrp="1"/>
          </p:cNvSpPr>
          <p:nvPr>
            <p:ph type="body" idx="1"/>
          </p:nvPr>
        </p:nvSpPr>
        <p:spPr/>
        <p:txBody>
          <a:bodyPr/>
          <a:lstStyle/>
          <a:p>
            <a:pPr algn="just"/>
            <a:r>
              <a:rPr lang="en-US" b="0" i="0" dirty="0">
                <a:solidFill>
                  <a:srgbClr val="555555"/>
                </a:solidFill>
                <a:effectLst/>
                <a:latin typeface="Helvetica Neue"/>
              </a:rPr>
              <a:t>A simple task that provides a good context for developing a simple GAN from scratch is a one-dimensional function.</a:t>
            </a:r>
          </a:p>
          <a:p>
            <a:pPr algn="just"/>
            <a:r>
              <a:rPr lang="en-US" b="0" i="0" dirty="0">
                <a:solidFill>
                  <a:srgbClr val="555555"/>
                </a:solidFill>
                <a:effectLst/>
                <a:latin typeface="Helvetica Neue"/>
              </a:rPr>
              <a:t>This is because both real and generated samples can be plotted and visually inspected to get an idea of what has been learned. </a:t>
            </a:r>
          </a:p>
          <a:p>
            <a:pPr algn="just"/>
            <a:r>
              <a:rPr lang="en-US" b="0" i="0" dirty="0">
                <a:solidFill>
                  <a:srgbClr val="555555"/>
                </a:solidFill>
                <a:effectLst/>
                <a:latin typeface="Helvetica Neue"/>
              </a:rPr>
              <a:t>A simple function also does not require sophisticated neural network models, meaning the specific generator and discriminator models used on the architecture can be easily understood.</a:t>
            </a:r>
            <a:endParaRPr lang="en-IN" dirty="0"/>
          </a:p>
          <a:p>
            <a:pPr marL="114300" indent="0">
              <a:buNone/>
            </a:pPr>
            <a:endParaRPr lang="en-IN" dirty="0"/>
          </a:p>
        </p:txBody>
      </p:sp>
    </p:spTree>
    <p:extLst>
      <p:ext uri="{BB962C8B-B14F-4D97-AF65-F5344CB8AC3E}">
        <p14:creationId xmlns:p14="http://schemas.microsoft.com/office/powerpoint/2010/main" val="15599549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F6971-2046-E373-4E3C-09195F2ED4B0}"/>
              </a:ext>
            </a:extLst>
          </p:cNvPr>
          <p:cNvSpPr>
            <a:spLocks noGrp="1"/>
          </p:cNvSpPr>
          <p:nvPr>
            <p:ph type="title"/>
          </p:nvPr>
        </p:nvSpPr>
        <p:spPr/>
        <p:txBody>
          <a:bodyPr>
            <a:normAutofit fontScale="90000"/>
          </a:bodyPr>
          <a:lstStyle/>
          <a:p>
            <a:r>
              <a:rPr lang="en-IN" dirty="0"/>
              <a:t>Steps for 1D GAN Generation</a:t>
            </a:r>
          </a:p>
        </p:txBody>
      </p:sp>
      <p:sp>
        <p:nvSpPr>
          <p:cNvPr id="3" name="Text Placeholder 2">
            <a:extLst>
              <a:ext uri="{FF2B5EF4-FFF2-40B4-BE49-F238E27FC236}">
                <a16:creationId xmlns:a16="http://schemas.microsoft.com/office/drawing/2014/main" id="{45F1DBF0-6840-3008-F46B-7E0FD6F61DAA}"/>
              </a:ext>
            </a:extLst>
          </p:cNvPr>
          <p:cNvSpPr>
            <a:spLocks noGrp="1"/>
          </p:cNvSpPr>
          <p:nvPr>
            <p:ph type="body" idx="1"/>
          </p:nvPr>
        </p:nvSpPr>
        <p:spPr>
          <a:xfrm>
            <a:off x="311700" y="1246203"/>
            <a:ext cx="8520600" cy="3339000"/>
          </a:xfrm>
        </p:spPr>
        <p:txBody>
          <a:bodyPr>
            <a:normAutofit/>
          </a:bodyPr>
          <a:lstStyle/>
          <a:p>
            <a:pPr algn="just"/>
            <a:r>
              <a:rPr lang="en-IN" sz="1400" dirty="0"/>
              <a:t>Select a one-dimensional function</a:t>
            </a:r>
          </a:p>
          <a:p>
            <a:pPr algn="just"/>
            <a:r>
              <a:rPr lang="en-US" sz="1400" b="0" i="0" dirty="0">
                <a:solidFill>
                  <a:srgbClr val="555555"/>
                </a:solidFill>
                <a:effectLst/>
                <a:latin typeface="Helvetica Neue"/>
              </a:rPr>
              <a:t>The first step is to select a one-dimensional function to model.</a:t>
            </a:r>
            <a:endParaRPr lang="en-IN" sz="1400" b="0" i="0" dirty="0">
              <a:solidFill>
                <a:srgbClr val="555555"/>
              </a:solidFill>
              <a:effectLst/>
              <a:latin typeface="Helvetica Neue"/>
            </a:endParaRPr>
          </a:p>
          <a:p>
            <a:pPr algn="just"/>
            <a:r>
              <a:rPr lang="en-IN" sz="1400" b="0" i="0" dirty="0">
                <a:solidFill>
                  <a:srgbClr val="555555"/>
                </a:solidFill>
                <a:effectLst/>
                <a:latin typeface="Helvetica Neue"/>
              </a:rPr>
              <a:t>Something of the form:</a:t>
            </a:r>
            <a:r>
              <a:rPr lang="en-IN" sz="1400" dirty="0">
                <a:solidFill>
                  <a:srgbClr val="555555"/>
                </a:solidFill>
                <a:latin typeface="Helvetica Neue"/>
              </a:rPr>
              <a:t> </a:t>
            </a:r>
            <a:r>
              <a:rPr lang="en-IN" sz="1400" b="0" i="0" dirty="0">
                <a:solidFill>
                  <a:srgbClr val="000000"/>
                </a:solidFill>
                <a:effectLst/>
                <a:latin typeface="Monaco"/>
              </a:rPr>
              <a:t>y = f(x)</a:t>
            </a:r>
            <a:endParaRPr lang="en-IN" sz="1400" dirty="0">
              <a:solidFill>
                <a:srgbClr val="555555"/>
              </a:solidFill>
              <a:latin typeface="Helvetica Neue"/>
            </a:endParaRPr>
          </a:p>
          <a:p>
            <a:pPr algn="just" fontAlgn="base"/>
            <a:r>
              <a:rPr lang="en-US" sz="1400" b="0" dirty="0">
                <a:solidFill>
                  <a:srgbClr val="555555"/>
                </a:solidFill>
                <a:effectLst/>
                <a:latin typeface="Helvetica Neue"/>
              </a:rPr>
              <a:t>Specifically, we want a function that we can easily understand and plot. This will help in both setting an expectation of what the model should be generating and in using a visual inspection of generated examples to get an idea of their quality.</a:t>
            </a:r>
          </a:p>
          <a:p>
            <a:pPr algn="just" fontAlgn="base"/>
            <a:r>
              <a:rPr lang="en-US" sz="1400" b="0" dirty="0">
                <a:solidFill>
                  <a:srgbClr val="555555"/>
                </a:solidFill>
                <a:effectLst/>
                <a:latin typeface="Helvetica Neue"/>
              </a:rPr>
              <a:t>We will use a simple function of</a:t>
            </a:r>
            <a:r>
              <a:rPr lang="en-US" sz="1400" b="0" i="1" dirty="0">
                <a:solidFill>
                  <a:srgbClr val="555555"/>
                </a:solidFill>
                <a:effectLst/>
                <a:latin typeface="Helvetica Neue"/>
              </a:rPr>
              <a:t> x^2</a:t>
            </a:r>
            <a:r>
              <a:rPr lang="en-US" sz="1400" b="0" dirty="0">
                <a:solidFill>
                  <a:srgbClr val="555555"/>
                </a:solidFill>
                <a:effectLst/>
                <a:latin typeface="Helvetica Neue"/>
              </a:rPr>
              <a:t>; that is, the function will return the square of the input. You might remember this function from high school algebra as the </a:t>
            </a:r>
            <a:r>
              <a:rPr lang="en-US" sz="1400" b="0" i="1" dirty="0">
                <a:solidFill>
                  <a:srgbClr val="555555"/>
                </a:solidFill>
                <a:effectLst/>
                <a:latin typeface="Helvetica Neue"/>
              </a:rPr>
              <a:t>u</a:t>
            </a:r>
            <a:r>
              <a:rPr lang="en-US" sz="1400" b="0" dirty="0">
                <a:solidFill>
                  <a:srgbClr val="555555"/>
                </a:solidFill>
                <a:effectLst/>
                <a:latin typeface="Helvetica Neue"/>
              </a:rPr>
              <a:t>-shaped function.</a:t>
            </a:r>
          </a:p>
          <a:p>
            <a:pPr algn="just" fontAlgn="base"/>
            <a:r>
              <a:rPr lang="en-US" sz="1400" b="0" i="0" dirty="0">
                <a:solidFill>
                  <a:srgbClr val="555555"/>
                </a:solidFill>
                <a:effectLst/>
                <a:latin typeface="Helvetica Neue"/>
              </a:rPr>
              <a:t>We can define the function in Python as follows:</a:t>
            </a:r>
          </a:p>
          <a:p>
            <a:pPr marL="114300" indent="0" algn="just" fontAlgn="base">
              <a:buNone/>
            </a:pPr>
            <a:endParaRPr lang="en-US" sz="1400" b="0" dirty="0">
              <a:solidFill>
                <a:srgbClr val="555555"/>
              </a:solidFill>
              <a:effectLst/>
              <a:latin typeface="Helvetica Neue"/>
            </a:endParaRPr>
          </a:p>
          <a:p>
            <a:pPr algn="just"/>
            <a:endParaRPr lang="en-IN" sz="1400" dirty="0"/>
          </a:p>
          <a:p>
            <a:endParaRPr lang="en-IN" sz="1400" dirty="0"/>
          </a:p>
        </p:txBody>
      </p:sp>
      <p:pic>
        <p:nvPicPr>
          <p:cNvPr id="5" name="Picture 4">
            <a:extLst>
              <a:ext uri="{FF2B5EF4-FFF2-40B4-BE49-F238E27FC236}">
                <a16:creationId xmlns:a16="http://schemas.microsoft.com/office/drawing/2014/main" id="{223B3EB4-F824-BFF7-A7A9-E766248ABB32}"/>
              </a:ext>
            </a:extLst>
          </p:cNvPr>
          <p:cNvPicPr>
            <a:picLocks noChangeAspect="1"/>
          </p:cNvPicPr>
          <p:nvPr/>
        </p:nvPicPr>
        <p:blipFill>
          <a:blip r:embed="rId2"/>
          <a:stretch>
            <a:fillRect/>
          </a:stretch>
        </p:blipFill>
        <p:spPr>
          <a:xfrm>
            <a:off x="1426909" y="3646911"/>
            <a:ext cx="1757161" cy="922509"/>
          </a:xfrm>
          <a:prstGeom prst="rect">
            <a:avLst/>
          </a:prstGeom>
        </p:spPr>
      </p:pic>
    </p:spTree>
    <p:extLst>
      <p:ext uri="{BB962C8B-B14F-4D97-AF65-F5344CB8AC3E}">
        <p14:creationId xmlns:p14="http://schemas.microsoft.com/office/powerpoint/2010/main" val="36847299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41FE6-211C-3BCF-AFF9-AADC70111447}"/>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CB5CD440-98A7-C0D2-C34C-548D046AA9EF}"/>
              </a:ext>
            </a:extLst>
          </p:cNvPr>
          <p:cNvSpPr>
            <a:spLocks noGrp="1"/>
          </p:cNvSpPr>
          <p:nvPr>
            <p:ph type="body" idx="1"/>
          </p:nvPr>
        </p:nvSpPr>
        <p:spPr/>
        <p:txBody>
          <a:bodyPr>
            <a:normAutofit/>
          </a:bodyPr>
          <a:lstStyle/>
          <a:p>
            <a:pPr algn="just"/>
            <a:r>
              <a:rPr lang="en-US" sz="1600" dirty="0"/>
              <a:t>We can define the input domain as real values between -0.5 and 0.5 and calculate the output value for each input value in this linear range, then plot the results to get an idea of how inputs relate to outputs. The complete example is listed below</a:t>
            </a:r>
          </a:p>
          <a:p>
            <a:pPr algn="just"/>
            <a:endParaRPr lang="en-IN" sz="1600" dirty="0"/>
          </a:p>
        </p:txBody>
      </p:sp>
      <p:pic>
        <p:nvPicPr>
          <p:cNvPr id="5" name="Picture 4">
            <a:extLst>
              <a:ext uri="{FF2B5EF4-FFF2-40B4-BE49-F238E27FC236}">
                <a16:creationId xmlns:a16="http://schemas.microsoft.com/office/drawing/2014/main" id="{55317FC6-D509-FEFE-DB05-39474712FDE6}"/>
              </a:ext>
            </a:extLst>
          </p:cNvPr>
          <p:cNvPicPr>
            <a:picLocks noChangeAspect="1"/>
          </p:cNvPicPr>
          <p:nvPr/>
        </p:nvPicPr>
        <p:blipFill>
          <a:blip r:embed="rId2"/>
          <a:stretch>
            <a:fillRect/>
          </a:stretch>
        </p:blipFill>
        <p:spPr>
          <a:xfrm>
            <a:off x="923507" y="2231471"/>
            <a:ext cx="6267772" cy="2502029"/>
          </a:xfrm>
          <a:prstGeom prst="rect">
            <a:avLst/>
          </a:prstGeom>
        </p:spPr>
      </p:pic>
    </p:spTree>
    <p:extLst>
      <p:ext uri="{BB962C8B-B14F-4D97-AF65-F5344CB8AC3E}">
        <p14:creationId xmlns:p14="http://schemas.microsoft.com/office/powerpoint/2010/main" val="3376952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3A6D7-B984-4562-83A5-43B121829124}"/>
              </a:ext>
            </a:extLst>
          </p:cNvPr>
          <p:cNvSpPr>
            <a:spLocks noGrp="1"/>
          </p:cNvSpPr>
          <p:nvPr>
            <p:ph type="title"/>
          </p:nvPr>
        </p:nvSpPr>
        <p:spPr/>
        <p:txBody>
          <a:bodyPr>
            <a:normAutofit fontScale="90000"/>
          </a:bodyPr>
          <a:lstStyle/>
          <a:p>
            <a:r>
              <a:rPr lang="en-US" dirty="0"/>
              <a:t>Unsupervised learning</a:t>
            </a:r>
            <a:endParaRPr lang="en-IN" dirty="0"/>
          </a:p>
        </p:txBody>
      </p:sp>
      <p:sp>
        <p:nvSpPr>
          <p:cNvPr id="3" name="Text Placeholder 2">
            <a:extLst>
              <a:ext uri="{FF2B5EF4-FFF2-40B4-BE49-F238E27FC236}">
                <a16:creationId xmlns:a16="http://schemas.microsoft.com/office/drawing/2014/main" id="{CCFB93DD-0A62-7481-65F5-64C69F3249C0}"/>
              </a:ext>
            </a:extLst>
          </p:cNvPr>
          <p:cNvSpPr>
            <a:spLocks noGrp="1"/>
          </p:cNvSpPr>
          <p:nvPr>
            <p:ph type="body" idx="1"/>
          </p:nvPr>
        </p:nvSpPr>
        <p:spPr>
          <a:xfrm>
            <a:off x="132086" y="902250"/>
            <a:ext cx="8520600" cy="3339000"/>
          </a:xfrm>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model is only given the input variables (X) and the problem does not have any output variables (y). A model is constructed by extracting or summarizing the patterns in the input data. There is no correction of the model, as the model is not predicting anything.</a:t>
            </a:r>
          </a:p>
          <a:p>
            <a:pPr algn="just">
              <a:lnSpc>
                <a:spcPct val="150000"/>
              </a:lnSpc>
            </a:pPr>
            <a:r>
              <a:rPr lang="en-US" sz="1600" dirty="0">
                <a:latin typeface="Times New Roman" panose="02020603050405020304" pitchFamily="18" charset="0"/>
                <a:cs typeface="Times New Roman" panose="02020603050405020304" pitchFamily="18" charset="0"/>
              </a:rPr>
              <a:t>The second main type of machine learning is the descriptive or unsupervised learning approach. Here we are only given inputs, and the goal is to find “interesting patterns” in the data.</a:t>
            </a:r>
          </a:p>
          <a:p>
            <a:pPr algn="just">
              <a:lnSpc>
                <a:spcPct val="150000"/>
              </a:lnSpc>
            </a:pPr>
            <a:r>
              <a:rPr lang="en-US" sz="1600" dirty="0">
                <a:latin typeface="Times New Roman" panose="02020603050405020304" pitchFamily="18" charset="0"/>
                <a:cs typeface="Times New Roman" panose="02020603050405020304" pitchFamily="18" charset="0"/>
              </a:rPr>
              <a:t>This is a much less well-defined problem since we are not told what kinds of patterns to look for, and there is no obvious error metric to use (unlike supervised learning, where we can compare our prediction of y for a given x to the observed value)</a:t>
            </a:r>
            <a:endParaRPr lang="en-IN" sz="1600"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38889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A6C4C-50CC-4302-654C-7F091EB3A153}"/>
              </a:ext>
            </a:extLst>
          </p:cNvPr>
          <p:cNvSpPr>
            <a:spLocks noGrp="1"/>
          </p:cNvSpPr>
          <p:nvPr>
            <p:ph type="title"/>
          </p:nvPr>
        </p:nvSpPr>
        <p:spPr/>
        <p:txBody>
          <a:bodyPr>
            <a:normAutofit fontScale="90000"/>
          </a:bodyPr>
          <a:lstStyle/>
          <a:p>
            <a:endParaRPr lang="en-IN"/>
          </a:p>
        </p:txBody>
      </p:sp>
      <p:pic>
        <p:nvPicPr>
          <p:cNvPr id="5" name="Picture 4">
            <a:extLst>
              <a:ext uri="{FF2B5EF4-FFF2-40B4-BE49-F238E27FC236}">
                <a16:creationId xmlns:a16="http://schemas.microsoft.com/office/drawing/2014/main" id="{F6A11E94-4664-5235-81B8-4573F277764C}"/>
              </a:ext>
            </a:extLst>
          </p:cNvPr>
          <p:cNvPicPr>
            <a:picLocks noChangeAspect="1"/>
          </p:cNvPicPr>
          <p:nvPr/>
        </p:nvPicPr>
        <p:blipFill>
          <a:blip r:embed="rId2"/>
          <a:stretch>
            <a:fillRect/>
          </a:stretch>
        </p:blipFill>
        <p:spPr>
          <a:xfrm>
            <a:off x="253852" y="1141632"/>
            <a:ext cx="5778797" cy="2860236"/>
          </a:xfrm>
          <a:prstGeom prst="rect">
            <a:avLst/>
          </a:prstGeom>
        </p:spPr>
      </p:pic>
      <p:sp>
        <p:nvSpPr>
          <p:cNvPr id="6" name="TextBox 5">
            <a:extLst>
              <a:ext uri="{FF2B5EF4-FFF2-40B4-BE49-F238E27FC236}">
                <a16:creationId xmlns:a16="http://schemas.microsoft.com/office/drawing/2014/main" id="{45A4683B-DE9F-00FB-0DE2-C923D72478DB}"/>
              </a:ext>
            </a:extLst>
          </p:cNvPr>
          <p:cNvSpPr txBox="1"/>
          <p:nvPr/>
        </p:nvSpPr>
        <p:spPr>
          <a:xfrm>
            <a:off x="653142" y="4196443"/>
            <a:ext cx="7682593" cy="523220"/>
          </a:xfrm>
          <a:prstGeom prst="rect">
            <a:avLst/>
          </a:prstGeom>
          <a:noFill/>
        </p:spPr>
        <p:txBody>
          <a:bodyPr wrap="square" rtlCol="0">
            <a:spAutoFit/>
          </a:bodyPr>
          <a:lstStyle/>
          <a:p>
            <a:r>
              <a:rPr lang="en-IN" dirty="0"/>
              <a:t>We can also generate random inputs which will be provided as an input to the discriminator as real samples</a:t>
            </a:r>
          </a:p>
        </p:txBody>
      </p:sp>
    </p:spTree>
    <p:extLst>
      <p:ext uri="{BB962C8B-B14F-4D97-AF65-F5344CB8AC3E}">
        <p14:creationId xmlns:p14="http://schemas.microsoft.com/office/powerpoint/2010/main" val="4177806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869C7-13F8-092B-0FE2-E0A9B8EC52A1}"/>
              </a:ext>
            </a:extLst>
          </p:cNvPr>
          <p:cNvSpPr>
            <a:spLocks noGrp="1"/>
          </p:cNvSpPr>
          <p:nvPr>
            <p:ph type="title"/>
          </p:nvPr>
        </p:nvSpPr>
        <p:spPr/>
        <p:txBody>
          <a:bodyPr>
            <a:normAutofit fontScale="90000"/>
          </a:bodyPr>
          <a:lstStyle/>
          <a:p>
            <a:r>
              <a:rPr lang="en-IN" dirty="0"/>
              <a:t>Define a Discriminator model</a:t>
            </a:r>
          </a:p>
        </p:txBody>
      </p:sp>
      <p:sp>
        <p:nvSpPr>
          <p:cNvPr id="3" name="Text Placeholder 2">
            <a:extLst>
              <a:ext uri="{FF2B5EF4-FFF2-40B4-BE49-F238E27FC236}">
                <a16:creationId xmlns:a16="http://schemas.microsoft.com/office/drawing/2014/main" id="{B175CDEB-C9ED-365B-5B83-4C3C5C7D1BCB}"/>
              </a:ext>
            </a:extLst>
          </p:cNvPr>
          <p:cNvSpPr>
            <a:spLocks noGrp="1"/>
          </p:cNvSpPr>
          <p:nvPr>
            <p:ph type="body" idx="1"/>
          </p:nvPr>
        </p:nvSpPr>
        <p:spPr/>
        <p:txBody>
          <a:bodyPr/>
          <a:lstStyle/>
          <a:p>
            <a:pPr algn="just"/>
            <a:r>
              <a:rPr lang="en-US" dirty="0"/>
              <a:t>The next step is to define the discriminator model. The model must take a sample from our problem, such as a vector with two elements, and output a classification prediction as to whether the sample is real or fake. This is a binary classification problem</a:t>
            </a:r>
          </a:p>
          <a:p>
            <a:pPr algn="just"/>
            <a:r>
              <a:rPr lang="en-US" dirty="0"/>
              <a:t>Inputs: Sample with two real values.</a:t>
            </a:r>
          </a:p>
          <a:p>
            <a:pPr algn="just"/>
            <a:r>
              <a:rPr lang="en-US" dirty="0"/>
              <a:t>Outputs: Binary classification, likelihood the sample is real (or fake).</a:t>
            </a:r>
            <a:endParaRPr lang="en-IN" dirty="0"/>
          </a:p>
        </p:txBody>
      </p:sp>
    </p:spTree>
    <p:extLst>
      <p:ext uri="{BB962C8B-B14F-4D97-AF65-F5344CB8AC3E}">
        <p14:creationId xmlns:p14="http://schemas.microsoft.com/office/powerpoint/2010/main" val="28753515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6CB69-884D-EC0F-83AC-1C8E5CE7C8D1}"/>
              </a:ext>
            </a:extLst>
          </p:cNvPr>
          <p:cNvSpPr>
            <a:spLocks noGrp="1"/>
          </p:cNvSpPr>
          <p:nvPr>
            <p:ph type="title"/>
          </p:nvPr>
        </p:nvSpPr>
        <p:spPr/>
        <p:txBody>
          <a:bodyPr>
            <a:normAutofit fontScale="90000"/>
          </a:bodyPr>
          <a:lstStyle/>
          <a:p>
            <a:endParaRPr lang="en-IN"/>
          </a:p>
        </p:txBody>
      </p:sp>
      <p:pic>
        <p:nvPicPr>
          <p:cNvPr id="5" name="Picture 4">
            <a:extLst>
              <a:ext uri="{FF2B5EF4-FFF2-40B4-BE49-F238E27FC236}">
                <a16:creationId xmlns:a16="http://schemas.microsoft.com/office/drawing/2014/main" id="{6FA11F08-67F6-0A0C-F98B-21E242C3ED10}"/>
              </a:ext>
            </a:extLst>
          </p:cNvPr>
          <p:cNvPicPr>
            <a:picLocks noChangeAspect="1"/>
          </p:cNvPicPr>
          <p:nvPr/>
        </p:nvPicPr>
        <p:blipFill>
          <a:blip r:embed="rId2"/>
          <a:stretch>
            <a:fillRect/>
          </a:stretch>
        </p:blipFill>
        <p:spPr>
          <a:xfrm>
            <a:off x="223898" y="1208269"/>
            <a:ext cx="8599035" cy="2294209"/>
          </a:xfrm>
          <a:prstGeom prst="rect">
            <a:avLst/>
          </a:prstGeom>
        </p:spPr>
      </p:pic>
    </p:spTree>
    <p:extLst>
      <p:ext uri="{BB962C8B-B14F-4D97-AF65-F5344CB8AC3E}">
        <p14:creationId xmlns:p14="http://schemas.microsoft.com/office/powerpoint/2010/main" val="31020864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0C491-889A-7CEC-6688-7CCFB467D18E}"/>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DFCCA5BA-248D-BA55-E78C-0C968AD0B764}"/>
              </a:ext>
            </a:extLst>
          </p:cNvPr>
          <p:cNvSpPr>
            <a:spLocks noGrp="1"/>
          </p:cNvSpPr>
          <p:nvPr>
            <p:ph type="body" idx="1"/>
          </p:nvPr>
        </p:nvSpPr>
        <p:spPr/>
        <p:txBody>
          <a:bodyPr/>
          <a:lstStyle/>
          <a:p>
            <a:pPr algn="just"/>
            <a:r>
              <a:rPr lang="en-IN" dirty="0"/>
              <a:t> The discriminator model is trained on both real data with labels and fake data with labels</a:t>
            </a:r>
          </a:p>
          <a:p>
            <a:pPr marL="114300" indent="0" algn="just">
              <a:buNone/>
            </a:pPr>
            <a:endParaRPr lang="en-IN" dirty="0"/>
          </a:p>
          <a:p>
            <a:pPr marL="114300" indent="0" algn="just">
              <a:buNone/>
            </a:pPr>
            <a:r>
              <a:rPr lang="en-IN" dirty="0"/>
              <a:t> </a:t>
            </a:r>
          </a:p>
        </p:txBody>
      </p:sp>
      <p:pic>
        <p:nvPicPr>
          <p:cNvPr id="5" name="Picture 4">
            <a:extLst>
              <a:ext uri="{FF2B5EF4-FFF2-40B4-BE49-F238E27FC236}">
                <a16:creationId xmlns:a16="http://schemas.microsoft.com/office/drawing/2014/main" id="{0E70BF15-6099-DD84-0C49-3515306B65FD}"/>
              </a:ext>
            </a:extLst>
          </p:cNvPr>
          <p:cNvPicPr>
            <a:picLocks noChangeAspect="1"/>
          </p:cNvPicPr>
          <p:nvPr/>
        </p:nvPicPr>
        <p:blipFill>
          <a:blip r:embed="rId2"/>
          <a:stretch>
            <a:fillRect/>
          </a:stretch>
        </p:blipFill>
        <p:spPr>
          <a:xfrm>
            <a:off x="788684" y="2114044"/>
            <a:ext cx="3219980" cy="2190136"/>
          </a:xfrm>
          <a:prstGeom prst="rect">
            <a:avLst/>
          </a:prstGeom>
        </p:spPr>
      </p:pic>
      <p:pic>
        <p:nvPicPr>
          <p:cNvPr id="7" name="Picture 6">
            <a:extLst>
              <a:ext uri="{FF2B5EF4-FFF2-40B4-BE49-F238E27FC236}">
                <a16:creationId xmlns:a16="http://schemas.microsoft.com/office/drawing/2014/main" id="{903DC724-350C-C13D-2B97-28A06AB6F24E}"/>
              </a:ext>
            </a:extLst>
          </p:cNvPr>
          <p:cNvPicPr>
            <a:picLocks noChangeAspect="1"/>
          </p:cNvPicPr>
          <p:nvPr/>
        </p:nvPicPr>
        <p:blipFill>
          <a:blip r:embed="rId3"/>
          <a:stretch>
            <a:fillRect/>
          </a:stretch>
        </p:blipFill>
        <p:spPr>
          <a:xfrm>
            <a:off x="4485648" y="2114044"/>
            <a:ext cx="4944102" cy="2190136"/>
          </a:xfrm>
          <a:prstGeom prst="rect">
            <a:avLst/>
          </a:prstGeom>
        </p:spPr>
      </p:pic>
      <p:pic>
        <p:nvPicPr>
          <p:cNvPr id="9" name="Picture 8">
            <a:extLst>
              <a:ext uri="{FF2B5EF4-FFF2-40B4-BE49-F238E27FC236}">
                <a16:creationId xmlns:a16="http://schemas.microsoft.com/office/drawing/2014/main" id="{E2626C4F-F770-A105-E33A-D7E75893B7BC}"/>
              </a:ext>
            </a:extLst>
          </p:cNvPr>
          <p:cNvPicPr>
            <a:picLocks noChangeAspect="1"/>
          </p:cNvPicPr>
          <p:nvPr/>
        </p:nvPicPr>
        <p:blipFill>
          <a:blip r:embed="rId4"/>
          <a:stretch>
            <a:fillRect/>
          </a:stretch>
        </p:blipFill>
        <p:spPr>
          <a:xfrm>
            <a:off x="4485648" y="3377727"/>
            <a:ext cx="1949550" cy="755689"/>
          </a:xfrm>
          <a:prstGeom prst="rect">
            <a:avLst/>
          </a:prstGeom>
        </p:spPr>
      </p:pic>
    </p:spTree>
    <p:extLst>
      <p:ext uri="{BB962C8B-B14F-4D97-AF65-F5344CB8AC3E}">
        <p14:creationId xmlns:p14="http://schemas.microsoft.com/office/powerpoint/2010/main" val="35310713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3E860-65C0-D552-89E5-0EFACEE1E60E}"/>
              </a:ext>
            </a:extLst>
          </p:cNvPr>
          <p:cNvSpPr>
            <a:spLocks noGrp="1"/>
          </p:cNvSpPr>
          <p:nvPr>
            <p:ph type="title"/>
          </p:nvPr>
        </p:nvSpPr>
        <p:spPr/>
        <p:txBody>
          <a:bodyPr>
            <a:normAutofit fontScale="90000"/>
          </a:bodyPr>
          <a:lstStyle/>
          <a:p>
            <a:r>
              <a:rPr lang="en-IN" dirty="0"/>
              <a:t>Train the discriminator model</a:t>
            </a:r>
          </a:p>
        </p:txBody>
      </p:sp>
      <p:pic>
        <p:nvPicPr>
          <p:cNvPr id="5" name="Picture 4">
            <a:extLst>
              <a:ext uri="{FF2B5EF4-FFF2-40B4-BE49-F238E27FC236}">
                <a16:creationId xmlns:a16="http://schemas.microsoft.com/office/drawing/2014/main" id="{1E8B21A1-4271-4655-763C-31F2023F231C}"/>
              </a:ext>
            </a:extLst>
          </p:cNvPr>
          <p:cNvPicPr>
            <a:picLocks noChangeAspect="1"/>
          </p:cNvPicPr>
          <p:nvPr/>
        </p:nvPicPr>
        <p:blipFill>
          <a:blip r:embed="rId2"/>
          <a:stretch>
            <a:fillRect/>
          </a:stretch>
        </p:blipFill>
        <p:spPr>
          <a:xfrm>
            <a:off x="945134" y="1251317"/>
            <a:ext cx="5561802" cy="3359323"/>
          </a:xfrm>
          <a:prstGeom prst="rect">
            <a:avLst/>
          </a:prstGeom>
        </p:spPr>
      </p:pic>
    </p:spTree>
    <p:extLst>
      <p:ext uri="{BB962C8B-B14F-4D97-AF65-F5344CB8AC3E}">
        <p14:creationId xmlns:p14="http://schemas.microsoft.com/office/powerpoint/2010/main" val="21137074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B293-EA9D-2CEC-7407-44D17D59594B}"/>
              </a:ext>
            </a:extLst>
          </p:cNvPr>
          <p:cNvSpPr>
            <a:spLocks noGrp="1"/>
          </p:cNvSpPr>
          <p:nvPr>
            <p:ph type="title"/>
          </p:nvPr>
        </p:nvSpPr>
        <p:spPr/>
        <p:txBody>
          <a:bodyPr>
            <a:normAutofit fontScale="90000"/>
          </a:bodyPr>
          <a:lstStyle/>
          <a:p>
            <a:r>
              <a:rPr lang="en-IN" dirty="0"/>
              <a:t>Define the generator model</a:t>
            </a:r>
          </a:p>
        </p:txBody>
      </p:sp>
      <p:sp>
        <p:nvSpPr>
          <p:cNvPr id="3" name="Text Placeholder 2">
            <a:extLst>
              <a:ext uri="{FF2B5EF4-FFF2-40B4-BE49-F238E27FC236}">
                <a16:creationId xmlns:a16="http://schemas.microsoft.com/office/drawing/2014/main" id="{03C60BB5-6D0A-FC0F-7630-FC1ED2C74820}"/>
              </a:ext>
            </a:extLst>
          </p:cNvPr>
          <p:cNvSpPr>
            <a:spLocks noGrp="1"/>
          </p:cNvSpPr>
          <p:nvPr>
            <p:ph type="body" idx="1"/>
          </p:nvPr>
        </p:nvSpPr>
        <p:spPr/>
        <p:txBody>
          <a:bodyPr/>
          <a:lstStyle/>
          <a:p>
            <a:pPr algn="just"/>
            <a:r>
              <a:rPr lang="en-US" dirty="0"/>
              <a:t>The next step is to define the generator model. The generator model takes as input a point from the latent space and generates a new sample, e.g. a vector with both the input and output elements of our function, e.g. x and x 2</a:t>
            </a:r>
          </a:p>
          <a:p>
            <a:pPr algn="just"/>
            <a:r>
              <a:rPr lang="en-US" dirty="0"/>
              <a:t>Inputs: Point in latent space, e.g. a five-element vector of Gaussian random numbers. </a:t>
            </a:r>
          </a:p>
          <a:p>
            <a:pPr algn="just"/>
            <a:r>
              <a:rPr lang="en-US" dirty="0"/>
              <a:t>Outputs: Two-element vector representing a generated sample for our function (x and x 2 ).</a:t>
            </a:r>
            <a:endParaRPr lang="en-IN" dirty="0"/>
          </a:p>
        </p:txBody>
      </p:sp>
    </p:spTree>
    <p:extLst>
      <p:ext uri="{BB962C8B-B14F-4D97-AF65-F5344CB8AC3E}">
        <p14:creationId xmlns:p14="http://schemas.microsoft.com/office/powerpoint/2010/main" val="19328239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E631C-5BE9-E88D-7CEF-9D9FE2091E86}"/>
              </a:ext>
            </a:extLst>
          </p:cNvPr>
          <p:cNvSpPr>
            <a:spLocks noGrp="1"/>
          </p:cNvSpPr>
          <p:nvPr>
            <p:ph type="title"/>
          </p:nvPr>
        </p:nvSpPr>
        <p:spPr/>
        <p:txBody>
          <a:bodyPr>
            <a:normAutofit fontScale="90000"/>
          </a:bodyPr>
          <a:lstStyle/>
          <a:p>
            <a:endParaRPr lang="en-IN"/>
          </a:p>
        </p:txBody>
      </p:sp>
      <p:pic>
        <p:nvPicPr>
          <p:cNvPr id="5" name="Picture 4">
            <a:extLst>
              <a:ext uri="{FF2B5EF4-FFF2-40B4-BE49-F238E27FC236}">
                <a16:creationId xmlns:a16="http://schemas.microsoft.com/office/drawing/2014/main" id="{D734DF1E-77C8-567C-8972-1E76807F0D97}"/>
              </a:ext>
            </a:extLst>
          </p:cNvPr>
          <p:cNvPicPr>
            <a:picLocks noChangeAspect="1"/>
          </p:cNvPicPr>
          <p:nvPr/>
        </p:nvPicPr>
        <p:blipFill>
          <a:blip r:embed="rId2"/>
          <a:stretch>
            <a:fillRect/>
          </a:stretch>
        </p:blipFill>
        <p:spPr>
          <a:xfrm>
            <a:off x="583128" y="1186506"/>
            <a:ext cx="8005701" cy="1803655"/>
          </a:xfrm>
          <a:prstGeom prst="rect">
            <a:avLst/>
          </a:prstGeom>
        </p:spPr>
      </p:pic>
      <p:sp>
        <p:nvSpPr>
          <p:cNvPr id="6" name="TextBox 5">
            <a:extLst>
              <a:ext uri="{FF2B5EF4-FFF2-40B4-BE49-F238E27FC236}">
                <a16:creationId xmlns:a16="http://schemas.microsoft.com/office/drawing/2014/main" id="{57EA1941-A89F-375A-3EA4-6DEA6EB8F620}"/>
              </a:ext>
            </a:extLst>
          </p:cNvPr>
          <p:cNvSpPr txBox="1"/>
          <p:nvPr/>
        </p:nvSpPr>
        <p:spPr>
          <a:xfrm>
            <a:off x="824593" y="3453493"/>
            <a:ext cx="7494814" cy="307777"/>
          </a:xfrm>
          <a:prstGeom prst="rect">
            <a:avLst/>
          </a:prstGeom>
          <a:noFill/>
        </p:spPr>
        <p:txBody>
          <a:bodyPr wrap="square" rtlCol="0">
            <a:spAutoFit/>
          </a:bodyPr>
          <a:lstStyle/>
          <a:p>
            <a:r>
              <a:rPr lang="en-IN" dirty="0"/>
              <a:t>Train the generator model based on the response from the discriminator model</a:t>
            </a:r>
          </a:p>
        </p:txBody>
      </p:sp>
    </p:spTree>
    <p:extLst>
      <p:ext uri="{BB962C8B-B14F-4D97-AF65-F5344CB8AC3E}">
        <p14:creationId xmlns:p14="http://schemas.microsoft.com/office/powerpoint/2010/main" val="31691223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613B6-40FE-0F18-35A3-835BE61BA4F2}"/>
              </a:ext>
            </a:extLst>
          </p:cNvPr>
          <p:cNvSpPr>
            <a:spLocks noGrp="1"/>
          </p:cNvSpPr>
          <p:nvPr>
            <p:ph type="title"/>
          </p:nvPr>
        </p:nvSpPr>
        <p:spPr/>
        <p:txBody>
          <a:bodyPr>
            <a:normAutofit fontScale="90000"/>
          </a:bodyPr>
          <a:lstStyle/>
          <a:p>
            <a:r>
              <a:rPr lang="en-IN" dirty="0"/>
              <a:t>Example-1D training</a:t>
            </a:r>
          </a:p>
        </p:txBody>
      </p:sp>
      <p:pic>
        <p:nvPicPr>
          <p:cNvPr id="5" name="Picture 4">
            <a:extLst>
              <a:ext uri="{FF2B5EF4-FFF2-40B4-BE49-F238E27FC236}">
                <a16:creationId xmlns:a16="http://schemas.microsoft.com/office/drawing/2014/main" id="{251AA710-3129-D61E-AC1A-6F161456B85E}"/>
              </a:ext>
            </a:extLst>
          </p:cNvPr>
          <p:cNvPicPr>
            <a:picLocks noChangeAspect="1"/>
          </p:cNvPicPr>
          <p:nvPr/>
        </p:nvPicPr>
        <p:blipFill>
          <a:blip r:embed="rId2"/>
          <a:stretch>
            <a:fillRect/>
          </a:stretch>
        </p:blipFill>
        <p:spPr>
          <a:xfrm>
            <a:off x="311700" y="942355"/>
            <a:ext cx="6959958" cy="3791145"/>
          </a:xfrm>
          <a:prstGeom prst="rect">
            <a:avLst/>
          </a:prstGeom>
        </p:spPr>
      </p:pic>
    </p:spTree>
    <p:extLst>
      <p:ext uri="{BB962C8B-B14F-4D97-AF65-F5344CB8AC3E}">
        <p14:creationId xmlns:p14="http://schemas.microsoft.com/office/powerpoint/2010/main" val="3077928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55B197-3037-1485-4D25-D7FE5BC71844}"/>
              </a:ext>
            </a:extLst>
          </p:cNvPr>
          <p:cNvPicPr>
            <a:picLocks noChangeAspect="1"/>
          </p:cNvPicPr>
          <p:nvPr/>
        </p:nvPicPr>
        <p:blipFill>
          <a:blip r:embed="rId2"/>
          <a:stretch>
            <a:fillRect/>
          </a:stretch>
        </p:blipFill>
        <p:spPr>
          <a:xfrm>
            <a:off x="492939" y="893940"/>
            <a:ext cx="8158122" cy="2641196"/>
          </a:xfrm>
          <a:prstGeom prst="rect">
            <a:avLst/>
          </a:prstGeom>
        </p:spPr>
      </p:pic>
    </p:spTree>
    <p:extLst>
      <p:ext uri="{BB962C8B-B14F-4D97-AF65-F5344CB8AC3E}">
        <p14:creationId xmlns:p14="http://schemas.microsoft.com/office/powerpoint/2010/main" val="26287136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13CD29-5D3C-5CBB-0176-119DBFBAF71B}"/>
              </a:ext>
            </a:extLst>
          </p:cNvPr>
          <p:cNvPicPr>
            <a:picLocks noChangeAspect="1"/>
          </p:cNvPicPr>
          <p:nvPr/>
        </p:nvPicPr>
        <p:blipFill>
          <a:blip r:embed="rId2"/>
          <a:stretch>
            <a:fillRect/>
          </a:stretch>
        </p:blipFill>
        <p:spPr>
          <a:xfrm>
            <a:off x="481516" y="436250"/>
            <a:ext cx="7682769" cy="3741794"/>
          </a:xfrm>
          <a:prstGeom prst="rect">
            <a:avLst/>
          </a:prstGeom>
        </p:spPr>
      </p:pic>
    </p:spTree>
    <p:extLst>
      <p:ext uri="{BB962C8B-B14F-4D97-AF65-F5344CB8AC3E}">
        <p14:creationId xmlns:p14="http://schemas.microsoft.com/office/powerpoint/2010/main" val="4023841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D7CE8-87C9-C9D7-2B9F-C20E053330D7}"/>
              </a:ext>
            </a:extLst>
          </p:cNvPr>
          <p:cNvSpPr>
            <a:spLocks noGrp="1"/>
          </p:cNvSpPr>
          <p:nvPr>
            <p:ph type="title"/>
          </p:nvPr>
        </p:nvSpPr>
        <p:spPr/>
        <p:txBody>
          <a:bodyPr>
            <a:normAutofit fontScale="90000"/>
          </a:bodyPr>
          <a:lstStyle/>
          <a:p>
            <a:r>
              <a:rPr lang="en-US" dirty="0"/>
              <a:t>Unsupervised Learning</a:t>
            </a:r>
            <a:endParaRPr lang="en-IN" dirty="0"/>
          </a:p>
        </p:txBody>
      </p:sp>
      <p:sp>
        <p:nvSpPr>
          <p:cNvPr id="3" name="Text Placeholder 2">
            <a:extLst>
              <a:ext uri="{FF2B5EF4-FFF2-40B4-BE49-F238E27FC236}">
                <a16:creationId xmlns:a16="http://schemas.microsoft.com/office/drawing/2014/main" id="{99D66E37-358E-E963-96CB-7F9A492C281F}"/>
              </a:ext>
            </a:extLst>
          </p:cNvPr>
          <p:cNvSpPr>
            <a:spLocks noGrp="1"/>
          </p:cNvSpPr>
          <p:nvPr>
            <p:ph type="body" idx="1"/>
          </p:nvPr>
        </p:nvSpPr>
        <p:spPr/>
        <p:txBody>
          <a:bodyPr/>
          <a:lstStyle/>
          <a:p>
            <a:endParaRPr lang="en-IN" dirty="0"/>
          </a:p>
        </p:txBody>
      </p:sp>
      <p:pic>
        <p:nvPicPr>
          <p:cNvPr id="4" name="Content Placeholder 4">
            <a:extLst>
              <a:ext uri="{FF2B5EF4-FFF2-40B4-BE49-F238E27FC236}">
                <a16:creationId xmlns:a16="http://schemas.microsoft.com/office/drawing/2014/main" id="{1A614087-E4DC-6283-0250-DF244881AC9D}"/>
              </a:ext>
            </a:extLst>
          </p:cNvPr>
          <p:cNvPicPr>
            <a:picLocks noGrp="1" noChangeAspect="1"/>
          </p:cNvPicPr>
          <p:nvPr>
            <p:ph idx="1"/>
          </p:nvPr>
        </p:nvPicPr>
        <p:blipFill>
          <a:blip r:embed="rId2"/>
          <a:stretch>
            <a:fillRect/>
          </a:stretch>
        </p:blipFill>
        <p:spPr>
          <a:xfrm>
            <a:off x="311700" y="1171407"/>
            <a:ext cx="4695690" cy="3123007"/>
          </a:xfrm>
        </p:spPr>
      </p:pic>
      <p:sp>
        <p:nvSpPr>
          <p:cNvPr id="6" name="TextBox 5">
            <a:extLst>
              <a:ext uri="{FF2B5EF4-FFF2-40B4-BE49-F238E27FC236}">
                <a16:creationId xmlns:a16="http://schemas.microsoft.com/office/drawing/2014/main" id="{F5B74FA6-4458-906D-FE16-22059CA6E8A2}"/>
              </a:ext>
            </a:extLst>
          </p:cNvPr>
          <p:cNvSpPr txBox="1"/>
          <p:nvPr/>
        </p:nvSpPr>
        <p:spPr>
          <a:xfrm>
            <a:off x="3780064" y="1778803"/>
            <a:ext cx="4572000" cy="52322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Examples of unsupervised learning algorithms are K-means and Generative Adversarial Networks.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61193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B9EB6E-4060-D85F-5E7A-022066C3CE90}"/>
              </a:ext>
            </a:extLst>
          </p:cNvPr>
          <p:cNvPicPr>
            <a:picLocks noChangeAspect="1"/>
          </p:cNvPicPr>
          <p:nvPr/>
        </p:nvPicPr>
        <p:blipFill>
          <a:blip r:embed="rId2"/>
          <a:stretch>
            <a:fillRect/>
          </a:stretch>
        </p:blipFill>
        <p:spPr>
          <a:xfrm>
            <a:off x="874315" y="1342523"/>
            <a:ext cx="7402707" cy="2511020"/>
          </a:xfrm>
          <a:prstGeom prst="rect">
            <a:avLst/>
          </a:prstGeom>
        </p:spPr>
      </p:pic>
    </p:spTree>
    <p:extLst>
      <p:ext uri="{BB962C8B-B14F-4D97-AF65-F5344CB8AC3E}">
        <p14:creationId xmlns:p14="http://schemas.microsoft.com/office/powerpoint/2010/main" val="37793414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80F47-F27C-89E2-9DA7-9AD5FA07EF10}"/>
              </a:ext>
            </a:extLst>
          </p:cNvPr>
          <p:cNvSpPr>
            <a:spLocks noGrp="1"/>
          </p:cNvSpPr>
          <p:nvPr>
            <p:ph type="title"/>
          </p:nvPr>
        </p:nvSpPr>
        <p:spPr/>
        <p:txBody>
          <a:bodyPr>
            <a:normAutofit fontScale="90000"/>
          </a:bodyPr>
          <a:lstStyle/>
          <a:p>
            <a:r>
              <a:rPr lang="en-IN" dirty="0"/>
              <a:t>Evaluating GAN Performance</a:t>
            </a:r>
          </a:p>
        </p:txBody>
      </p:sp>
      <p:sp>
        <p:nvSpPr>
          <p:cNvPr id="3" name="Text Placeholder 2">
            <a:extLst>
              <a:ext uri="{FF2B5EF4-FFF2-40B4-BE49-F238E27FC236}">
                <a16:creationId xmlns:a16="http://schemas.microsoft.com/office/drawing/2014/main" id="{A6E5E45A-18E3-A9A7-FE05-D08A83039500}"/>
              </a:ext>
            </a:extLst>
          </p:cNvPr>
          <p:cNvSpPr>
            <a:spLocks noGrp="1"/>
          </p:cNvSpPr>
          <p:nvPr>
            <p:ph type="body" idx="1"/>
          </p:nvPr>
        </p:nvSpPr>
        <p:spPr/>
        <p:txBody>
          <a:bodyPr/>
          <a:lstStyle/>
          <a:p>
            <a:pPr algn="just"/>
            <a:r>
              <a:rPr lang="en-US" b="0" i="0" dirty="0">
                <a:solidFill>
                  <a:srgbClr val="374151"/>
                </a:solidFill>
                <a:effectLst/>
                <a:latin typeface="Söhne"/>
              </a:rPr>
              <a:t>Evaluating the performance of Generative Adversarial Networks (GANs) can be challenging because GANs don't have a traditional loss function that directly measures how well they are doing. Instead, GANs are evaluated through various metrics and visual inspection</a:t>
            </a:r>
          </a:p>
          <a:p>
            <a:pPr algn="just"/>
            <a:r>
              <a:rPr lang="en-US" b="1" i="0" dirty="0">
                <a:solidFill>
                  <a:srgbClr val="374151"/>
                </a:solidFill>
                <a:effectLst/>
                <a:latin typeface="Söhne"/>
              </a:rPr>
              <a:t>Visual Inspection: </a:t>
            </a:r>
            <a:r>
              <a:rPr lang="en-US" b="0" i="0" dirty="0">
                <a:solidFill>
                  <a:srgbClr val="374151"/>
                </a:solidFill>
                <a:effectLst/>
                <a:latin typeface="Söhne"/>
              </a:rPr>
              <a:t>One simplest but most effective way to evaluate GAN performance is to visually inspect the generated samples. Are the generated images, data points, or sequences realistic and high quality? Do they resemble the real data? Visual inspection can provide valuable insights into the quality of the generated data.</a:t>
            </a:r>
          </a:p>
          <a:p>
            <a:pPr algn="just"/>
            <a:endParaRPr lang="en-IN" dirty="0"/>
          </a:p>
        </p:txBody>
      </p:sp>
    </p:spTree>
    <p:extLst>
      <p:ext uri="{BB962C8B-B14F-4D97-AF65-F5344CB8AC3E}">
        <p14:creationId xmlns:p14="http://schemas.microsoft.com/office/powerpoint/2010/main" val="7801504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5DD33-ACC1-8FD9-2BEA-1FB3CFA4CD1C}"/>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3D2C299E-C06C-E1F1-139E-A47237FF2E4B}"/>
              </a:ext>
            </a:extLst>
          </p:cNvPr>
          <p:cNvSpPr>
            <a:spLocks noGrp="1"/>
          </p:cNvSpPr>
          <p:nvPr>
            <p:ph type="body" idx="1"/>
          </p:nvPr>
        </p:nvSpPr>
        <p:spPr/>
        <p:txBody>
          <a:bodyPr/>
          <a:lstStyle/>
          <a:p>
            <a:pPr algn="just"/>
            <a:r>
              <a:rPr lang="en-US" b="0" i="0" dirty="0">
                <a:solidFill>
                  <a:srgbClr val="374151"/>
                </a:solidFill>
                <a:effectLst/>
                <a:latin typeface="Söhne"/>
              </a:rPr>
              <a:t>Inception Score (IS):The Inception Score is a commonly used metric for GAN evaluation. It measures the quality and diversity of generated images. It is calculated by feeding generated images through a pre-trained InceptionV3 model and then computing the entropy of the class predictions. A higher IS indicates better image quality and diversity.</a:t>
            </a:r>
          </a:p>
          <a:p>
            <a:pPr algn="just"/>
            <a:r>
              <a:rPr lang="en-US" b="0" i="0" dirty="0" err="1">
                <a:solidFill>
                  <a:srgbClr val="374151"/>
                </a:solidFill>
                <a:effectLst/>
                <a:latin typeface="Söhne"/>
              </a:rPr>
              <a:t>Frechet</a:t>
            </a:r>
            <a:r>
              <a:rPr lang="en-US" b="0" i="0" dirty="0">
                <a:solidFill>
                  <a:srgbClr val="374151"/>
                </a:solidFill>
                <a:effectLst/>
                <a:latin typeface="Söhne"/>
              </a:rPr>
              <a:t> Inception Distance (FID):FID is another popular metric that evaluates GAN performance by comparing the feature statistics (mean and covariance) of real and generated data in the InceptionV3 feature space. Lower FID scores indicate better GAN performance, as it signifies that the generated data is closer to the real data distribution.</a:t>
            </a:r>
          </a:p>
          <a:p>
            <a:pPr algn="just"/>
            <a:endParaRPr lang="en-US" b="0" i="0" dirty="0">
              <a:solidFill>
                <a:srgbClr val="374151"/>
              </a:solidFill>
              <a:effectLst/>
              <a:latin typeface="Söhne"/>
            </a:endParaRPr>
          </a:p>
          <a:p>
            <a:pPr marL="114300" indent="0" algn="just">
              <a:buNone/>
            </a:pPr>
            <a:endParaRPr lang="en-US" b="0" i="0" dirty="0">
              <a:solidFill>
                <a:srgbClr val="374151"/>
              </a:solidFill>
              <a:effectLst/>
              <a:latin typeface="Söhne"/>
            </a:endParaRPr>
          </a:p>
          <a:p>
            <a:pPr algn="just"/>
            <a:endParaRPr lang="en-IN" dirty="0"/>
          </a:p>
        </p:txBody>
      </p:sp>
    </p:spTree>
    <p:extLst>
      <p:ext uri="{BB962C8B-B14F-4D97-AF65-F5344CB8AC3E}">
        <p14:creationId xmlns:p14="http://schemas.microsoft.com/office/powerpoint/2010/main" val="39757605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CED28-DC26-E642-AEE7-3B6A4035EDA0}"/>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1E650E84-FAE1-FC33-E1CD-9154C92FDFBD}"/>
              </a:ext>
            </a:extLst>
          </p:cNvPr>
          <p:cNvSpPr>
            <a:spLocks noGrp="1"/>
          </p:cNvSpPr>
          <p:nvPr>
            <p:ph type="body" idx="1"/>
          </p:nvPr>
        </p:nvSpPr>
        <p:spPr/>
        <p:txBody>
          <a:bodyPr/>
          <a:lstStyle/>
          <a:p>
            <a:pPr algn="just"/>
            <a:r>
              <a:rPr lang="en-US" b="0" i="0" dirty="0" err="1">
                <a:solidFill>
                  <a:srgbClr val="374151"/>
                </a:solidFill>
                <a:effectLst/>
                <a:latin typeface="Söhne"/>
              </a:rPr>
              <a:t>Frechet</a:t>
            </a:r>
            <a:r>
              <a:rPr lang="en-US" b="0" i="0" dirty="0">
                <a:solidFill>
                  <a:srgbClr val="374151"/>
                </a:solidFill>
                <a:effectLst/>
                <a:latin typeface="Söhne"/>
              </a:rPr>
              <a:t> Inception Distance (FID): FID is another popular metric that evaluates GAN performance by comparing the feature statistics (mean and covariance) of real and generated data in the InceptionV3 feature space. Lower FID scores indicate better GAN performance, as it signifies that the generated data is closer to the real data distribution.</a:t>
            </a:r>
          </a:p>
          <a:p>
            <a:pPr algn="just"/>
            <a:r>
              <a:rPr lang="en-US" b="0" i="0" dirty="0">
                <a:solidFill>
                  <a:srgbClr val="374151"/>
                </a:solidFill>
                <a:effectLst/>
                <a:latin typeface="Söhne"/>
              </a:rPr>
              <a:t>Precision and Recall: Precision and recall are used to evaluate the ability of the discriminator to distinguish between real and fake data. High precision means that the discriminator rarely misclassifies real data as fake, while high recall means it rarely misclassifies fake data as real. A balance between these two metrics is desirable.</a:t>
            </a:r>
          </a:p>
          <a:p>
            <a:endParaRPr lang="en-IN" dirty="0"/>
          </a:p>
          <a:p>
            <a:endParaRPr lang="en-IN" dirty="0"/>
          </a:p>
        </p:txBody>
      </p:sp>
    </p:spTree>
    <p:extLst>
      <p:ext uri="{BB962C8B-B14F-4D97-AF65-F5344CB8AC3E}">
        <p14:creationId xmlns:p14="http://schemas.microsoft.com/office/powerpoint/2010/main" val="35054197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A71D-C416-75EC-1C65-B1562B1A640A}"/>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54458F0A-704B-6B89-D4F1-3C3BDF34A002}"/>
              </a:ext>
            </a:extLst>
          </p:cNvPr>
          <p:cNvSpPr>
            <a:spLocks noGrp="1"/>
          </p:cNvSpPr>
          <p:nvPr>
            <p:ph type="body" idx="1"/>
          </p:nvPr>
        </p:nvSpPr>
        <p:spPr/>
        <p:txBody>
          <a:bodyPr/>
          <a:lstStyle/>
          <a:p>
            <a:pPr marL="114300" indent="0" algn="ctr">
              <a:buNone/>
            </a:pPr>
            <a:endParaRPr lang="en-IN" b="1" dirty="0"/>
          </a:p>
          <a:p>
            <a:pPr marL="114300" indent="0" algn="ctr">
              <a:buNone/>
            </a:pPr>
            <a:endParaRPr lang="en-IN" b="1" dirty="0"/>
          </a:p>
          <a:p>
            <a:pPr marL="114300" indent="0" algn="ctr">
              <a:buNone/>
            </a:pPr>
            <a:endParaRPr lang="en-IN" b="1" dirty="0"/>
          </a:p>
          <a:p>
            <a:pPr marL="114300" indent="0" algn="ctr">
              <a:buNone/>
            </a:pPr>
            <a:r>
              <a:rPr lang="en-IN" sz="4800" b="1" dirty="0"/>
              <a:t>THANK YOU</a:t>
            </a:r>
          </a:p>
        </p:txBody>
      </p:sp>
    </p:spTree>
    <p:extLst>
      <p:ext uri="{BB962C8B-B14F-4D97-AF65-F5344CB8AC3E}">
        <p14:creationId xmlns:p14="http://schemas.microsoft.com/office/powerpoint/2010/main" val="2245662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04180-7B2D-E0BE-6027-DF5B23EC4AA7}"/>
              </a:ext>
            </a:extLst>
          </p:cNvPr>
          <p:cNvSpPr>
            <a:spLocks noGrp="1"/>
          </p:cNvSpPr>
          <p:nvPr>
            <p:ph type="title"/>
          </p:nvPr>
        </p:nvSpPr>
        <p:spPr/>
        <p:txBody>
          <a:bodyPr>
            <a:normAutofit fontScale="90000"/>
          </a:bodyPr>
          <a:lstStyle/>
          <a:p>
            <a:r>
              <a:rPr lang="en-US" dirty="0"/>
              <a:t>What are generative models?</a:t>
            </a:r>
            <a:endParaRPr lang="en-IN" dirty="0"/>
          </a:p>
        </p:txBody>
      </p:sp>
      <p:sp>
        <p:nvSpPr>
          <p:cNvPr id="3" name="Text Placeholder 2">
            <a:extLst>
              <a:ext uri="{FF2B5EF4-FFF2-40B4-BE49-F238E27FC236}">
                <a16:creationId xmlns:a16="http://schemas.microsoft.com/office/drawing/2014/main" id="{D89D9C29-B196-ED6A-0169-A7C248652B16}"/>
              </a:ext>
            </a:extLst>
          </p:cNvPr>
          <p:cNvSpPr>
            <a:spLocks noGrp="1"/>
          </p:cNvSpPr>
          <p:nvPr>
            <p:ph type="body" idx="1"/>
          </p:nvPr>
        </p:nvSpPr>
        <p:spPr/>
        <p:txBody>
          <a:bodyPr/>
          <a:lstStyle/>
          <a:p>
            <a:pPr algn="just"/>
            <a:r>
              <a:rPr lang="en-US" b="0" i="0" dirty="0">
                <a:solidFill>
                  <a:srgbClr val="374151"/>
                </a:solidFill>
                <a:effectLst/>
                <a:latin typeface="Times New Roman" panose="02020603050405020304" pitchFamily="18" charset="0"/>
                <a:cs typeface="Times New Roman" panose="02020603050405020304" pitchFamily="18" charset="0"/>
              </a:rPr>
              <a:t>Generative models are a class of machine learning models that aim to generate new data that is similar to a given training dataset.</a:t>
            </a:r>
          </a:p>
          <a:p>
            <a:pPr algn="just"/>
            <a:r>
              <a:rPr lang="en-US" b="0" i="0" dirty="0">
                <a:solidFill>
                  <a:srgbClr val="1F1F1F"/>
                </a:solidFill>
                <a:effectLst/>
                <a:latin typeface="Times New Roman" panose="02020603050405020304" pitchFamily="18" charset="0"/>
                <a:cs typeface="Times New Roman" panose="02020603050405020304" pitchFamily="18" charset="0"/>
              </a:rPr>
              <a:t>It is an unsupervised learning model that does not require labeled data to train. Instead, it learns the distribution of the data from a set of unlabeled examples. Once the model is trained, it can generate new data similar to the data it was trained on.</a:t>
            </a:r>
          </a:p>
          <a:p>
            <a:pPr algn="just"/>
            <a:r>
              <a:rPr lang="en-US" b="0" i="0" dirty="0">
                <a:solidFill>
                  <a:srgbClr val="374151"/>
                </a:solidFill>
                <a:effectLst/>
                <a:latin typeface="Times New Roman" panose="02020603050405020304" pitchFamily="18" charset="0"/>
                <a:cs typeface="Times New Roman" panose="02020603050405020304" pitchFamily="18" charset="0"/>
              </a:rPr>
              <a:t>Generative models are used in various applications, including image synthesis, text generation, data augmentation, and more. They are valuable because they allow machines to create new content that resembles what they've learned from existing data.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2196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E153B-73DB-6226-2C6F-F682B9C130EB}"/>
              </a:ext>
            </a:extLst>
          </p:cNvPr>
          <p:cNvSpPr>
            <a:spLocks noGrp="1"/>
          </p:cNvSpPr>
          <p:nvPr>
            <p:ph type="title"/>
          </p:nvPr>
        </p:nvSpPr>
        <p:spPr/>
        <p:txBody>
          <a:bodyPr>
            <a:normAutofit fontScale="90000"/>
          </a:bodyPr>
          <a:lstStyle/>
          <a:p>
            <a:r>
              <a:rPr lang="en-IN" dirty="0"/>
              <a:t>Discriminator model vs Generative model</a:t>
            </a:r>
          </a:p>
        </p:txBody>
      </p:sp>
      <p:sp>
        <p:nvSpPr>
          <p:cNvPr id="3" name="Text Placeholder 2">
            <a:extLst>
              <a:ext uri="{FF2B5EF4-FFF2-40B4-BE49-F238E27FC236}">
                <a16:creationId xmlns:a16="http://schemas.microsoft.com/office/drawing/2014/main" id="{87A6ACF7-F850-177D-CCAF-299482D8CD74}"/>
              </a:ext>
            </a:extLst>
          </p:cNvPr>
          <p:cNvSpPr>
            <a:spLocks noGrp="1"/>
          </p:cNvSpPr>
          <p:nvPr>
            <p:ph type="body" idx="1"/>
          </p:nvPr>
        </p:nvSpPr>
        <p:spPr/>
        <p:txBody>
          <a:bodyPr/>
          <a:lstStyle/>
          <a:p>
            <a:pPr algn="just"/>
            <a:r>
              <a:rPr lang="en-US" b="0" i="0" dirty="0">
                <a:solidFill>
                  <a:srgbClr val="1F1F1F"/>
                </a:solidFill>
                <a:effectLst/>
                <a:latin typeface="Google Sans"/>
              </a:rPr>
              <a:t>A discriminator model and a generator model are two neural networks that work together in a generative adversarial network (GAN). The discriminator model tries to distinguish between real data and fake data, while the generator model tries to generate data that is indistinguishable from real data.</a:t>
            </a:r>
          </a:p>
          <a:p>
            <a:pPr algn="just"/>
            <a:r>
              <a:rPr lang="en-US" b="0" i="0" dirty="0">
                <a:solidFill>
                  <a:srgbClr val="1F1F1F"/>
                </a:solidFill>
                <a:effectLst/>
                <a:latin typeface="Google Sans"/>
              </a:rPr>
              <a:t>The discriminator model is typically a binary classifier, which means that it outputs a value of 0 if the input data is real and a value of 1 if the input data is fake. The discriminator model is trained on a dataset of real and fake data. The real data is typically images, text, or audio that has been collected from the real world. The fake data is typically generated by the generator model.</a:t>
            </a:r>
            <a:endParaRPr lang="en-IN" dirty="0"/>
          </a:p>
        </p:txBody>
      </p:sp>
    </p:spTree>
    <p:extLst>
      <p:ext uri="{BB962C8B-B14F-4D97-AF65-F5344CB8AC3E}">
        <p14:creationId xmlns:p14="http://schemas.microsoft.com/office/powerpoint/2010/main" val="484995191"/>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3902</TotalTime>
  <Words>5892</Words>
  <Application>Microsoft Office PowerPoint</Application>
  <PresentationFormat>On-screen Show (16:9)</PresentationFormat>
  <Paragraphs>254</Paragraphs>
  <Slides>74</Slides>
  <Notes>4</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74</vt:i4>
      </vt:variant>
    </vt:vector>
  </HeadingPairs>
  <TitlesOfParts>
    <vt:vector size="87" baseType="lpstr">
      <vt:lpstr>Google Sans</vt:lpstr>
      <vt:lpstr>Helvetica Neue</vt:lpstr>
      <vt:lpstr>Wingdings</vt:lpstr>
      <vt:lpstr>Söhne</vt:lpstr>
      <vt:lpstr>Optimistic Display</vt:lpstr>
      <vt:lpstr>Roboto</vt:lpstr>
      <vt:lpstr>Monaco</vt:lpstr>
      <vt:lpstr>Arial</vt:lpstr>
      <vt:lpstr>Lato</vt:lpstr>
      <vt:lpstr>source-serif-pro</vt:lpstr>
      <vt:lpstr>Nunito</vt:lpstr>
      <vt:lpstr>Times New Roman</vt:lpstr>
      <vt:lpstr>Geometric</vt:lpstr>
      <vt:lpstr>Generative Adversarial Networks</vt:lpstr>
      <vt:lpstr>Contents</vt:lpstr>
      <vt:lpstr>What are generative models</vt:lpstr>
      <vt:lpstr>Supervised Learning</vt:lpstr>
      <vt:lpstr>Supervised Learning </vt:lpstr>
      <vt:lpstr>Unsupervised learning</vt:lpstr>
      <vt:lpstr>Unsupervised Learning</vt:lpstr>
      <vt:lpstr>What are generative models?</vt:lpstr>
      <vt:lpstr>Discriminator model vs Generative model</vt:lpstr>
      <vt:lpstr>Examples of Generative models</vt:lpstr>
      <vt:lpstr>Types of Generative Models</vt:lpstr>
      <vt:lpstr>PowerPoint Presentation</vt:lpstr>
      <vt:lpstr>Generative Adversarial Networks</vt:lpstr>
      <vt:lpstr>PowerPoint Presentation</vt:lpstr>
      <vt:lpstr>Generator Model</vt:lpstr>
      <vt:lpstr>Generator model </vt:lpstr>
      <vt:lpstr>Generator model</vt:lpstr>
      <vt:lpstr>Generator model</vt:lpstr>
      <vt:lpstr>Generator model</vt:lpstr>
      <vt:lpstr>Discriminator model</vt:lpstr>
      <vt:lpstr>Discriminator model</vt:lpstr>
      <vt:lpstr>Discriminator model</vt:lpstr>
      <vt:lpstr>Discriminator model</vt:lpstr>
      <vt:lpstr>PowerPoint Presentation</vt:lpstr>
      <vt:lpstr>How to upsample GAN</vt:lpstr>
      <vt:lpstr>Transposed convolution operation</vt:lpstr>
      <vt:lpstr>PowerPoint Presentation</vt:lpstr>
      <vt:lpstr>PowerPoint Presentation</vt:lpstr>
      <vt:lpstr>Sample example</vt:lpstr>
      <vt:lpstr>Output</vt:lpstr>
      <vt:lpstr>GAN Training process</vt:lpstr>
      <vt:lpstr>GAN Training process</vt:lpstr>
      <vt:lpstr>Notations</vt:lpstr>
      <vt:lpstr>GAN Training process</vt:lpstr>
      <vt:lpstr>Parts of training GAN</vt:lpstr>
      <vt:lpstr>Parts of training GAN</vt:lpstr>
      <vt:lpstr>Steps to train GAN</vt:lpstr>
      <vt:lpstr>Steps to train GAN</vt:lpstr>
      <vt:lpstr>GAN Training algorithm</vt:lpstr>
      <vt:lpstr>GAN LOSS FUNCTION –Min_max loss function</vt:lpstr>
      <vt:lpstr>PowerPoint Presentation</vt:lpstr>
      <vt:lpstr>Challenge of training GANs</vt:lpstr>
      <vt:lpstr>PowerPoint Presentation</vt:lpstr>
      <vt:lpstr>PowerPoint Presentation</vt:lpstr>
      <vt:lpstr>Deep Convolutional GANs (DCGANS)</vt:lpstr>
      <vt:lpstr>DCGAN</vt:lpstr>
      <vt:lpstr>PowerPoint Presentation</vt:lpstr>
      <vt:lpstr>Differences between GAN and DCGAN</vt:lpstr>
      <vt:lpstr>PowerPoint Presentation</vt:lpstr>
      <vt:lpstr>PowerPoint Presentation</vt:lpstr>
      <vt:lpstr>PowerPoint Presentation</vt:lpstr>
      <vt:lpstr>PowerPoint Presentation</vt:lpstr>
      <vt:lpstr>Chapter 2</vt:lpstr>
      <vt:lpstr>Contents</vt:lpstr>
      <vt:lpstr>1D GAN</vt:lpstr>
      <vt:lpstr>Training 1D GAN</vt:lpstr>
      <vt:lpstr>PowerPoint Presentation</vt:lpstr>
      <vt:lpstr>Steps for 1D GAN Generation</vt:lpstr>
      <vt:lpstr>PowerPoint Presentation</vt:lpstr>
      <vt:lpstr>PowerPoint Presentation</vt:lpstr>
      <vt:lpstr>Define a Discriminator model</vt:lpstr>
      <vt:lpstr>PowerPoint Presentation</vt:lpstr>
      <vt:lpstr>PowerPoint Presentation</vt:lpstr>
      <vt:lpstr>Train the discriminator model</vt:lpstr>
      <vt:lpstr>Define the generator model</vt:lpstr>
      <vt:lpstr>PowerPoint Presentation</vt:lpstr>
      <vt:lpstr>Example-1D training</vt:lpstr>
      <vt:lpstr>PowerPoint Presentation</vt:lpstr>
      <vt:lpstr>PowerPoint Presentation</vt:lpstr>
      <vt:lpstr>PowerPoint Presentation</vt:lpstr>
      <vt:lpstr>Evaluating GAN Performance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Adversarial Networks</dc:title>
  <cp:lastModifiedBy>Disha DN</cp:lastModifiedBy>
  <cp:revision>138</cp:revision>
  <dcterms:modified xsi:type="dcterms:W3CDTF">2023-09-22T05:29:05Z</dcterms:modified>
</cp:coreProperties>
</file>