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5"/>
  </p:notesMasterIdLst>
  <p:handoutMasterIdLst>
    <p:handoutMasterId r:id="rId5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16002000" cy="11337925"/>
  <p:notesSz cx="7315200" cy="9601200"/>
  <p:defaultTextStyle>
    <a:defPPr>
      <a:defRPr lang="en-US"/>
    </a:defPPr>
    <a:lvl1pPr algn="l" rtl="0" fontAlgn="base">
      <a:spcBef>
        <a:spcPct val="0"/>
      </a:spcBef>
      <a:spcAft>
        <a:spcPct val="0"/>
      </a:spcAft>
      <a:defRPr sz="1514" kern="1200">
        <a:solidFill>
          <a:schemeClr val="tx1"/>
        </a:solidFill>
        <a:latin typeface="Garamond" pitchFamily="18" charset="0"/>
        <a:ea typeface="ＭＳ Ｐゴシック"/>
        <a:cs typeface="ＭＳ Ｐゴシック"/>
      </a:defRPr>
    </a:lvl1pPr>
    <a:lvl2pPr marL="692039" algn="l" rtl="0" fontAlgn="base">
      <a:spcBef>
        <a:spcPct val="0"/>
      </a:spcBef>
      <a:spcAft>
        <a:spcPct val="0"/>
      </a:spcAft>
      <a:defRPr sz="1514" kern="1200">
        <a:solidFill>
          <a:schemeClr val="tx1"/>
        </a:solidFill>
        <a:latin typeface="Garamond" pitchFamily="18" charset="0"/>
        <a:ea typeface="ＭＳ Ｐゴシック"/>
        <a:cs typeface="ＭＳ Ｐゴシック"/>
      </a:defRPr>
    </a:lvl2pPr>
    <a:lvl3pPr marL="1384080" algn="l" rtl="0" fontAlgn="base">
      <a:spcBef>
        <a:spcPct val="0"/>
      </a:spcBef>
      <a:spcAft>
        <a:spcPct val="0"/>
      </a:spcAft>
      <a:defRPr sz="1514" kern="1200">
        <a:solidFill>
          <a:schemeClr val="tx1"/>
        </a:solidFill>
        <a:latin typeface="Garamond" pitchFamily="18" charset="0"/>
        <a:ea typeface="ＭＳ Ｐゴシック"/>
        <a:cs typeface="ＭＳ Ｐゴシック"/>
      </a:defRPr>
    </a:lvl3pPr>
    <a:lvl4pPr marL="2076119" algn="l" rtl="0" fontAlgn="base">
      <a:spcBef>
        <a:spcPct val="0"/>
      </a:spcBef>
      <a:spcAft>
        <a:spcPct val="0"/>
      </a:spcAft>
      <a:defRPr sz="1514" kern="1200">
        <a:solidFill>
          <a:schemeClr val="tx1"/>
        </a:solidFill>
        <a:latin typeface="Garamond" pitchFamily="18" charset="0"/>
        <a:ea typeface="ＭＳ Ｐゴシック"/>
        <a:cs typeface="ＭＳ Ｐゴシック"/>
      </a:defRPr>
    </a:lvl4pPr>
    <a:lvl5pPr marL="2768159" algn="l" rtl="0" fontAlgn="base">
      <a:spcBef>
        <a:spcPct val="0"/>
      </a:spcBef>
      <a:spcAft>
        <a:spcPct val="0"/>
      </a:spcAft>
      <a:defRPr sz="1514" kern="1200">
        <a:solidFill>
          <a:schemeClr val="tx1"/>
        </a:solidFill>
        <a:latin typeface="Garamond" pitchFamily="18" charset="0"/>
        <a:ea typeface="ＭＳ Ｐゴシック"/>
        <a:cs typeface="ＭＳ Ｐゴシック"/>
      </a:defRPr>
    </a:lvl5pPr>
    <a:lvl6pPr marL="3460200" algn="l" defTabSz="1384080" rtl="0" eaLnBrk="1" latinLnBrk="0" hangingPunct="1">
      <a:defRPr sz="1514" kern="1200">
        <a:solidFill>
          <a:schemeClr val="tx1"/>
        </a:solidFill>
        <a:latin typeface="Garamond" pitchFamily="18" charset="0"/>
        <a:ea typeface="ＭＳ Ｐゴシック"/>
        <a:cs typeface="ＭＳ Ｐゴシック"/>
      </a:defRPr>
    </a:lvl6pPr>
    <a:lvl7pPr marL="4152239" algn="l" defTabSz="1384080" rtl="0" eaLnBrk="1" latinLnBrk="0" hangingPunct="1">
      <a:defRPr sz="1514" kern="1200">
        <a:solidFill>
          <a:schemeClr val="tx1"/>
        </a:solidFill>
        <a:latin typeface="Garamond" pitchFamily="18" charset="0"/>
        <a:ea typeface="ＭＳ Ｐゴシック"/>
        <a:cs typeface="ＭＳ Ｐゴシック"/>
      </a:defRPr>
    </a:lvl7pPr>
    <a:lvl8pPr marL="4844280" algn="l" defTabSz="1384080" rtl="0" eaLnBrk="1" latinLnBrk="0" hangingPunct="1">
      <a:defRPr sz="1514" kern="1200">
        <a:solidFill>
          <a:schemeClr val="tx1"/>
        </a:solidFill>
        <a:latin typeface="Garamond" pitchFamily="18" charset="0"/>
        <a:ea typeface="ＭＳ Ｐゴシック"/>
        <a:cs typeface="ＭＳ Ｐゴシック"/>
      </a:defRPr>
    </a:lvl8pPr>
    <a:lvl9pPr marL="5536319" algn="l" defTabSz="1384080" rtl="0" eaLnBrk="1" latinLnBrk="0" hangingPunct="1">
      <a:defRPr sz="1514" kern="1200">
        <a:solidFill>
          <a:schemeClr val="tx1"/>
        </a:solidFill>
        <a:latin typeface="Garamond" pitchFamily="18" charset="0"/>
        <a:ea typeface="ＭＳ Ｐゴシック"/>
        <a:cs typeface="ＭＳ Ｐゴシック"/>
      </a:defRPr>
    </a:lvl9pPr>
  </p:defaultTextStyle>
  <p:extLst>
    <p:ext uri="{EFAFB233-063F-42B5-8137-9DF3F51BA10A}">
      <p15:sldGuideLst xmlns:p15="http://schemas.microsoft.com/office/powerpoint/2012/main">
        <p15:guide id="1" orient="horz" pos="3573" userDrawn="1">
          <p15:clr>
            <a:srgbClr val="A4A3A4"/>
          </p15:clr>
        </p15:guide>
        <p15:guide id="2" pos="50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62E8"/>
    <a:srgbClr val="8D9191"/>
    <a:srgbClr val="1A1A1A"/>
    <a:srgbClr val="D6B8EB"/>
    <a:srgbClr val="A77EC7"/>
    <a:srgbClr val="B59BC7"/>
    <a:srgbClr val="C7AAD9"/>
    <a:srgbClr val="C89EDF"/>
    <a:srgbClr val="BD83DF"/>
    <a:srgbClr val="CB89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64" autoAdjust="0"/>
    <p:restoredTop sz="61271" autoAdjust="0"/>
  </p:normalViewPr>
  <p:slideViewPr>
    <p:cSldViewPr>
      <p:cViewPr varScale="1">
        <p:scale>
          <a:sx n="42" d="100"/>
          <a:sy n="42" d="100"/>
        </p:scale>
        <p:origin x="2184" y="48"/>
      </p:cViewPr>
      <p:guideLst>
        <p:guide orient="horz" pos="3573"/>
        <p:guide pos="50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ftr" sz="quarter" idx="2"/>
          </p:nvPr>
        </p:nvSpPr>
        <p:spPr bwMode="auto">
          <a:xfrm>
            <a:off x="0" y="9123363"/>
            <a:ext cx="3170238"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defTabSz="965200">
              <a:defRPr sz="1200">
                <a:latin typeface="Times New Roman" pitchFamily="18" charset="0"/>
              </a:defRPr>
            </a:lvl1pPr>
          </a:lstStyle>
          <a:p>
            <a:pPr>
              <a:defRPr/>
            </a:pPr>
            <a:endParaRPr lang="en-US" dirty="0"/>
          </a:p>
        </p:txBody>
      </p:sp>
      <p:sp>
        <p:nvSpPr>
          <p:cNvPr id="1029" name="Rectangle 5"/>
          <p:cNvSpPr>
            <a:spLocks noGrp="1" noChangeArrowheads="1"/>
          </p:cNvSpPr>
          <p:nvPr>
            <p:ph type="sldNum" sz="quarter" idx="3"/>
          </p:nvPr>
        </p:nvSpPr>
        <p:spPr bwMode="auto">
          <a:xfrm>
            <a:off x="4144963" y="9123363"/>
            <a:ext cx="3170237"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algn="r" defTabSz="965200">
              <a:defRPr sz="1200">
                <a:latin typeface="Times New Roman" pitchFamily="18" charset="0"/>
              </a:defRPr>
            </a:lvl1pPr>
          </a:lstStyle>
          <a:p>
            <a:pPr>
              <a:defRPr/>
            </a:pPr>
            <a:fld id="{97E62689-8C7D-4291-A094-4E689FEC4C3B}" type="slidenum">
              <a:rPr lang="en-US"/>
              <a:pPr>
                <a:defRPr/>
              </a:pPr>
              <a:t>‹#›</a:t>
            </a:fld>
            <a:endParaRPr lang="en-US" dirty="0"/>
          </a:p>
        </p:txBody>
      </p:sp>
    </p:spTree>
    <p:extLst>
      <p:ext uri="{BB962C8B-B14F-4D97-AF65-F5344CB8AC3E}">
        <p14:creationId xmlns:p14="http://schemas.microsoft.com/office/powerpoint/2010/main" val="323929152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1" noRot="1" noChangeAspect="1" noChangeArrowheads="1" noTextEdit="1"/>
          </p:cNvSpPr>
          <p:nvPr>
            <p:ph type="sldImg" idx="2"/>
          </p:nvPr>
        </p:nvSpPr>
        <p:spPr bwMode="auto">
          <a:xfrm>
            <a:off x="298450" y="473075"/>
            <a:ext cx="6705600" cy="4751388"/>
          </a:xfrm>
          <a:prstGeom prst="rect">
            <a:avLst/>
          </a:prstGeom>
          <a:noFill/>
          <a:ln w="12700">
            <a:solidFill>
              <a:srgbClr val="000000"/>
            </a:solidFill>
            <a:miter lim="800000"/>
            <a:headEnd/>
            <a:tailEnd/>
          </a:ln>
        </p:spPr>
      </p:sp>
      <p:sp>
        <p:nvSpPr>
          <p:cNvPr id="438280" name="Rectangle 8"/>
          <p:cNvSpPr>
            <a:spLocks noGrp="1" noChangeArrowheads="1"/>
          </p:cNvSpPr>
          <p:nvPr>
            <p:ph type="ftr" sz="quarter" idx="4"/>
          </p:nvPr>
        </p:nvSpPr>
        <p:spPr bwMode="auto">
          <a:xfrm>
            <a:off x="1365250" y="9388475"/>
            <a:ext cx="4578350" cy="173038"/>
          </a:xfrm>
          <a:prstGeom prst="rect">
            <a:avLst/>
          </a:prstGeom>
          <a:noFill/>
          <a:ln w="9525">
            <a:noFill/>
            <a:miter lim="800000"/>
            <a:headEnd/>
            <a:tailEnd/>
          </a:ln>
          <a:effectLst/>
        </p:spPr>
        <p:txBody>
          <a:bodyPr vert="horz" wrap="square" lIns="0" tIns="0" rIns="0" bIns="0" numCol="1" anchor="b" anchorCtr="1" compatLnSpc="1">
            <a:prstTxWarp prst="textNoShape">
              <a:avLst/>
            </a:prstTxWarp>
          </a:bodyPr>
          <a:lstStyle>
            <a:lvl1pPr algn="ctr" defTabSz="965200" eaLnBrk="0" hangingPunct="0">
              <a:defRPr sz="900">
                <a:latin typeface="Arial" charset="0"/>
              </a:defRPr>
            </a:lvl1pPr>
          </a:lstStyle>
          <a:p>
            <a:pPr>
              <a:defRPr/>
            </a:pPr>
            <a:endParaRPr lang="en-US" dirty="0"/>
          </a:p>
        </p:txBody>
      </p:sp>
      <p:sp>
        <p:nvSpPr>
          <p:cNvPr id="438281" name="Rectangle 9"/>
          <p:cNvSpPr>
            <a:spLocks noGrp="1" noChangeArrowheads="1"/>
          </p:cNvSpPr>
          <p:nvPr>
            <p:ph type="sldNum" sz="quarter" idx="5"/>
          </p:nvPr>
        </p:nvSpPr>
        <p:spPr bwMode="auto">
          <a:xfrm>
            <a:off x="6400800" y="9388475"/>
            <a:ext cx="554038" cy="17303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965200" eaLnBrk="0" hangingPunct="0">
              <a:defRPr b="1">
                <a:latin typeface="Arial" charset="0"/>
              </a:defRPr>
            </a:lvl1pPr>
          </a:lstStyle>
          <a:p>
            <a:pPr>
              <a:defRPr/>
            </a:pPr>
            <a:fld id="{EFAADD5D-AF76-45EE-AA5F-6DAC73BF167A}" type="slidenum">
              <a:rPr lang="en-US"/>
              <a:pPr>
                <a:defRPr/>
              </a:pPr>
              <a:t>‹#›</a:t>
            </a:fld>
            <a:endParaRPr lang="en-US" dirty="0"/>
          </a:p>
        </p:txBody>
      </p:sp>
      <p:sp>
        <p:nvSpPr>
          <p:cNvPr id="438306" name="Text Box 34"/>
          <p:cNvSpPr txBox="1">
            <a:spLocks noChangeArrowheads="1"/>
          </p:cNvSpPr>
          <p:nvPr/>
        </p:nvSpPr>
        <p:spPr bwMode="auto">
          <a:xfrm>
            <a:off x="271463" y="5176838"/>
            <a:ext cx="617537" cy="254000"/>
          </a:xfrm>
          <a:prstGeom prst="rect">
            <a:avLst/>
          </a:prstGeom>
          <a:noFill/>
          <a:ln w="9525">
            <a:noFill/>
            <a:miter lim="800000"/>
            <a:headEnd/>
            <a:tailEnd/>
          </a:ln>
        </p:spPr>
        <p:txBody>
          <a:bodyPr wrap="none" lIns="96386" tIns="48194" rIns="96386" bIns="48194"/>
          <a:lstStyle/>
          <a:p>
            <a:pPr defTabSz="960438">
              <a:defRPr/>
            </a:pPr>
            <a:r>
              <a:rPr lang="en-US" sz="1200" b="1" u="sng" dirty="0">
                <a:latin typeface="Times New Roman" pitchFamily="18" charset="0"/>
                <a:cs typeface="Times New Roman" pitchFamily="18" charset="0"/>
              </a:rPr>
              <a:t>Notes:</a:t>
            </a:r>
          </a:p>
        </p:txBody>
      </p:sp>
      <p:sp>
        <p:nvSpPr>
          <p:cNvPr id="438309" name="Rectangle 37"/>
          <p:cNvSpPr>
            <a:spLocks noGrp="1" noChangeArrowheads="1"/>
          </p:cNvSpPr>
          <p:nvPr>
            <p:ph type="body" sz="quarter" idx="3"/>
          </p:nvPr>
        </p:nvSpPr>
        <p:spPr bwMode="gray">
          <a:xfrm>
            <a:off x="322263" y="5462588"/>
            <a:ext cx="6607175" cy="3751262"/>
          </a:xfrm>
          <a:prstGeom prst="rect">
            <a:avLst/>
          </a:prstGeom>
          <a:noFill/>
          <a:ln w="9525">
            <a:noFill/>
            <a:miter lim="800000"/>
            <a:headEnd/>
            <a:tailEnd/>
          </a:ln>
        </p:spPr>
        <p:txBody>
          <a:bodyPr vert="horz" wrap="square" lIns="91537" tIns="45768" rIns="91537" bIns="45768" numCol="1" anchor="t" anchorCtr="0" compatLnSpc="1">
            <a:prstTxWarp prst="textNoShape">
              <a:avLst/>
            </a:prstTxWarp>
          </a:bodyPr>
          <a:lstStyle/>
          <a:p>
            <a:pPr lvl="0"/>
            <a:endParaRPr lang="en-US" noProof="0" dirty="0"/>
          </a:p>
        </p:txBody>
      </p:sp>
      <p:sp>
        <p:nvSpPr>
          <p:cNvPr id="438317" name="Line 45"/>
          <p:cNvSpPr>
            <a:spLocks noChangeShapeType="1"/>
          </p:cNvSpPr>
          <p:nvPr/>
        </p:nvSpPr>
        <p:spPr bwMode="auto">
          <a:xfrm>
            <a:off x="322263" y="9324975"/>
            <a:ext cx="6653212" cy="0"/>
          </a:xfrm>
          <a:prstGeom prst="line">
            <a:avLst/>
          </a:prstGeom>
          <a:noFill/>
          <a:ln w="12700">
            <a:solidFill>
              <a:srgbClr val="000000"/>
            </a:solidFill>
            <a:round/>
            <a:headEnd/>
            <a:tailEnd/>
          </a:ln>
          <a:effectLst/>
        </p:spPr>
        <p:txBody>
          <a:bodyPr/>
          <a:lstStyle/>
          <a:p>
            <a:pPr algn="ctr">
              <a:spcBef>
                <a:spcPct val="30000"/>
              </a:spcBef>
              <a:defRPr/>
            </a:pPr>
            <a:endParaRPr lang="en-US" dirty="0">
              <a:latin typeface="Garamond" pitchFamily="-110" charset="0"/>
              <a:ea typeface="+mn-ea"/>
              <a:cs typeface="+mn-cs"/>
            </a:endParaRPr>
          </a:p>
        </p:txBody>
      </p:sp>
    </p:spTree>
    <p:extLst>
      <p:ext uri="{BB962C8B-B14F-4D97-AF65-F5344CB8AC3E}">
        <p14:creationId xmlns:p14="http://schemas.microsoft.com/office/powerpoint/2010/main" val="953744030"/>
      </p:ext>
    </p:extLst>
  </p:cSld>
  <p:clrMap bg1="lt1" tx1="dk1" bg2="lt2" tx2="dk2" accent1="accent1" accent2="accent2" accent3="accent3" accent4="accent4" accent5="accent5" accent6="accent6" hlink="hlink" folHlink="folHlink"/>
  <p:hf sldNum="0" hdr="0" ftr="0" dt="0"/>
  <p:notesStyle>
    <a:lvl1pPr marL="0" indent="0" algn="l" rtl="0" eaLnBrk="0" fontAlgn="base" hangingPunct="0">
      <a:spcBef>
        <a:spcPct val="30000"/>
      </a:spcBef>
      <a:spcAft>
        <a:spcPct val="0"/>
      </a:spcAft>
      <a:buSzPct val="65000"/>
      <a:buFont typeface="Wingdings" pitchFamily="2" charset="2"/>
      <a:buNone/>
      <a:defRPr sz="1817" kern="1200">
        <a:solidFill>
          <a:schemeClr val="tx1"/>
        </a:solidFill>
        <a:latin typeface="Times New Roman" pitchFamily="-110" charset="0"/>
        <a:ea typeface="ＭＳ Ｐゴシック" pitchFamily="-110" charset="-128"/>
        <a:cs typeface="ＭＳ Ｐゴシック" pitchFamily="-110" charset="-128"/>
      </a:defRPr>
    </a:lvl1pPr>
    <a:lvl2pPr marL="427719" indent="0" algn="l" rtl="0" eaLnBrk="0" fontAlgn="base" hangingPunct="0">
      <a:spcBef>
        <a:spcPct val="30000"/>
      </a:spcBef>
      <a:spcAft>
        <a:spcPct val="0"/>
      </a:spcAft>
      <a:buNone/>
      <a:defRPr sz="1817" kern="1200">
        <a:solidFill>
          <a:schemeClr val="tx1"/>
        </a:solidFill>
        <a:latin typeface="Times New Roman" pitchFamily="-110" charset="0"/>
        <a:ea typeface="ＭＳ Ｐゴシック" pitchFamily="-110" charset="-128"/>
        <a:cs typeface="ＭＳ Ｐゴシック"/>
      </a:defRPr>
    </a:lvl2pPr>
    <a:lvl3pPr marL="1126968" indent="-261919" algn="l" rtl="0" eaLnBrk="0" fontAlgn="base" hangingPunct="0">
      <a:spcBef>
        <a:spcPct val="30000"/>
      </a:spcBef>
      <a:spcAft>
        <a:spcPct val="0"/>
      </a:spcAft>
      <a:buChar char="•"/>
      <a:defRPr sz="1817" kern="1200">
        <a:solidFill>
          <a:schemeClr val="tx1"/>
        </a:solidFill>
        <a:latin typeface="Times New Roman" pitchFamily="-110" charset="0"/>
        <a:ea typeface="ＭＳ Ｐゴシック" pitchFamily="-110" charset="-128"/>
        <a:cs typeface="ＭＳ Ｐゴシック"/>
      </a:defRPr>
    </a:lvl3pPr>
    <a:lvl4pPr marL="2422140" indent="-346020" algn="l" rtl="0" eaLnBrk="0" fontAlgn="base" hangingPunct="0">
      <a:spcBef>
        <a:spcPct val="30000"/>
      </a:spcBef>
      <a:spcAft>
        <a:spcPct val="0"/>
      </a:spcAft>
      <a:defRPr sz="1817" kern="1200">
        <a:solidFill>
          <a:schemeClr val="tx1"/>
        </a:solidFill>
        <a:latin typeface="Times New Roman" pitchFamily="-110" charset="0"/>
        <a:ea typeface="ＭＳ Ｐゴシック" pitchFamily="-110" charset="-128"/>
        <a:cs typeface="ＭＳ Ｐゴシック"/>
      </a:defRPr>
    </a:lvl4pPr>
    <a:lvl5pPr marL="3114179" indent="-346020" algn="l" rtl="0" eaLnBrk="0" fontAlgn="base" hangingPunct="0">
      <a:spcBef>
        <a:spcPct val="30000"/>
      </a:spcBef>
      <a:spcAft>
        <a:spcPct val="0"/>
      </a:spcAft>
      <a:defRPr sz="1817" kern="1200">
        <a:solidFill>
          <a:schemeClr val="tx1"/>
        </a:solidFill>
        <a:latin typeface="Times New Roman" pitchFamily="-110" charset="0"/>
        <a:ea typeface="ＭＳ Ｐゴシック" pitchFamily="-110" charset="-128"/>
        <a:cs typeface="ＭＳ Ｐゴシック"/>
      </a:defRPr>
    </a:lvl5pPr>
    <a:lvl6pPr marL="3460200" algn="l" defTabSz="692039" rtl="0" eaLnBrk="1" latinLnBrk="0" hangingPunct="1">
      <a:defRPr sz="1817" kern="1200">
        <a:solidFill>
          <a:schemeClr val="tx1"/>
        </a:solidFill>
        <a:latin typeface="+mn-lt"/>
        <a:ea typeface="+mn-ea"/>
        <a:cs typeface="+mn-cs"/>
      </a:defRPr>
    </a:lvl6pPr>
    <a:lvl7pPr marL="4152239" algn="l" defTabSz="692039" rtl="0" eaLnBrk="1" latinLnBrk="0" hangingPunct="1">
      <a:defRPr sz="1817" kern="1200">
        <a:solidFill>
          <a:schemeClr val="tx1"/>
        </a:solidFill>
        <a:latin typeface="+mn-lt"/>
        <a:ea typeface="+mn-ea"/>
        <a:cs typeface="+mn-cs"/>
      </a:defRPr>
    </a:lvl7pPr>
    <a:lvl8pPr marL="4844280" algn="l" defTabSz="692039" rtl="0" eaLnBrk="1" latinLnBrk="0" hangingPunct="1">
      <a:defRPr sz="1817" kern="1200">
        <a:solidFill>
          <a:schemeClr val="tx1"/>
        </a:solidFill>
        <a:latin typeface="+mn-lt"/>
        <a:ea typeface="+mn-ea"/>
        <a:cs typeface="+mn-cs"/>
      </a:defRPr>
    </a:lvl8pPr>
    <a:lvl9pPr marL="5536319" algn="l" defTabSz="692039" rtl="0" eaLnBrk="1" latinLnBrk="0" hangingPunct="1">
      <a:defRPr sz="181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dirty="0"/>
              <a:t> Check your development or testing environments. You might have instances that are not used and are forgotten, or you might have instances that are short-lived and disposable; for example, instances that were used for proof of concept. Stop and terminate those unused instances. You pay for what you use, and you should not pay for instances that are not being used.</a:t>
            </a:r>
          </a:p>
          <a:p>
            <a:r>
              <a:rPr dirty="0"/>
              <a:t> The advantage you get in the cloud is that you don’t have to lay out capital expenses for hardware and infrastructure before you know the demand. You basically convert your capital expenses into variable expenses by migrating to the cloud. So, don’t hold onto the resources that you don’t need.</a:t>
            </a:r>
          </a:p>
          <a:p>
            <a:r>
              <a:rPr dirty="0"/>
              <a:t> You can use AWS Trusted Advisor and AWS EC2 Usage Reports to monitor your usage. Another key service we discussed in this course is Auto Scaling.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To set a budget you must be a Billing Administrator.</a:t>
            </a:r>
          </a:p>
          <a:p>
            <a:pPr lvl="1"/>
            <a:r>
              <a:t> Budget lets you track how spend is approaching specified amount</a:t>
            </a:r>
          </a:p>
          <a:p>
            <a:pPr lvl="1"/>
            <a:r>
              <a:t> Monthly budget (period is fixed)</a:t>
            </a:r>
          </a:p>
          <a:p>
            <a:pPr lvl="1"/>
            <a:r>
              <a:t> Can only be created by Billing Administrators</a:t>
            </a:r>
          </a:p>
          <a:p>
            <a:pPr lvl="1"/>
            <a:r>
              <a:t> Budget applies to either an entire billing account or to a single project</a:t>
            </a:r>
          </a:p>
          <a:p>
            <a:pPr lvl="1"/>
            <a:r>
              <a:t> Budget amount is specified or can be automatically set to last month's spend on the account or project</a:t>
            </a:r>
          </a:p>
          <a:p>
            <a:pPr lvl="1"/>
            <a:r>
              <a:t> Alerts are set as a % of budget (0.005% to 100%) rounds up to the cent</a:t>
            </a:r>
          </a:p>
          <a:p>
            <a:pPr lvl="1"/>
            <a:r>
              <a:t> Notification is triggered when spend is greater than alert amount (frequency ~hourly)</a:t>
            </a:r>
          </a:p>
          <a:p>
            <a:pPr lvl="1"/>
            <a:r>
              <a:t> Notification is sent by email to the Billing Administrator that created it (it does not appear in the console notifications)</a:t>
            </a:r>
          </a:p>
          <a:p>
            <a:pPr lvl="1"/>
            <a:r>
              <a:t> You can choose whether to include consumption of credits in the calculation (credits are promotions or grants)</a:t>
            </a:r>
          </a:p>
          <a:p>
            <a:r>
              <a:t> For more information, see: https://cloud.google.com/billing/docs/how-to/billing-access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Export to either a file or a BigQuery dataset</a:t>
            </a:r>
          </a:p>
          <a:p>
            <a:r>
              <a:t> Create a Cloud Storage bucket or BigQuery dataset first, to specify when enabling</a:t>
            </a:r>
          </a:p>
          <a:p>
            <a:r>
              <a:t> Access is set via IAM on bucket or dataset</a:t>
            </a:r>
          </a:p>
          <a:p>
            <a:r>
              <a:t> File export is either in CSV or JSON format (not both)</a:t>
            </a:r>
          </a:p>
          <a:p>
            <a:r>
              <a:t> File export prefix name is appended with date-time-stamp</a:t>
            </a:r>
          </a:p>
          <a:p>
            <a:r>
              <a:t> Report is generated daily; there is no on-demand generation</a:t>
            </a:r>
          </a:p>
          <a:p>
            <a:r>
              <a:t> Project name and project labels are your primary post-export parsing tools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D.</a:t>
            </a:r>
          </a:p>
          <a:p>
            <a:r>
              <a:t> All resources in GCP are tracked and their consumption is logged against a project. A project relates resources to a billing method.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B.</a:t>
            </a:r>
          </a:p>
          <a:p>
            <a:r>
              <a:t> Budgets in GCP are not a way to prevent spending or stop resources. They are a tool for raising awareness about the consumption of resources so that a business can implement its own consumption management processes.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D.</a:t>
            </a:r>
          </a:p>
          <a:p>
            <a:r>
              <a:t> Quotas are established at reasonable defaults for common cloud usage and proof of concept activities. If you are planning to scale up a production cloud solution, you may need to request that the quotas be raised. This is a reasonable checkpoint to verify that actions that might result in a large consumption of resources are reviewed.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You can launch AWS Trusted Advisor through AWS Management Console.</a:t>
            </a:r>
          </a:p>
          <a:p>
            <a:r>
              <a:t> AWS Trusted Advisor includes an ever-expanding list of checks in the following four categories:</a:t>
            </a:r>
          </a:p>
          <a:p>
            <a:r>
              <a:t> Cost Optimization: Recommendations that can potentially save you money by highlighting unused resources and opportunities to reduce your bill.</a:t>
            </a:r>
          </a:p>
          <a:p>
            <a:r>
              <a:t> Security: Identification of security settings that could make your AWS solution less secure.</a:t>
            </a:r>
          </a:p>
          <a:p>
            <a:r>
              <a:t> Fault Tolerance: Recommendations that help increase the resiliency of your AWS solution by highlighting redundancy shortfalls, current service limits, and over-used resources.</a:t>
            </a:r>
          </a:p>
          <a:p>
            <a:r>
              <a:t> Performance: Recommendations that can help improve the speed and responsiveness of your applications.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dirty="0"/>
              <a:t> You are paying hourly fees.  You have to pay the hourly rate regardless of the utilization.  If you are not fully utilizing the instance, you may be able to get away with using a smaller instance type that has a lower hourly rate.</a:t>
            </a:r>
          </a:p>
          <a:p>
            <a:r>
              <a:rPr dirty="0"/>
              <a:t> Remember that you cannot sub-divide an instance; therefore, you are not gaining from using a large instance type if you don’t need the compute capacity.</a:t>
            </a:r>
          </a:p>
          <a:p>
            <a:r>
              <a:rPr dirty="0"/>
              <a:t> As a summary, chose the instance type that is big enough to run your application, and then auto-scale as the workload increases or decreases. (Remember the discussion of scaling up and down versus scaling in and out.)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dirty="0"/>
              <a:t> Along with the implementation of our new Reserved Instance pricing model, we have released the Reserved Instance Marketplace, currently in beta.</a:t>
            </a:r>
          </a:p>
          <a:p>
            <a:r>
              <a:rPr dirty="0"/>
              <a:t> Flexibility: You can sell your unused Amazon EC2 Reserved Instances to other businesses and organizations.  You can also buy Amazon EC2 Reserved Instances from other AWS customers (listed as third-party sellers).  Third-party sellers on the marketplace provide a wide selection of term lengths and pricing options to choose from. Throughout the course of your term, your needs may change.  You may need more or fewer instances than anticipated, or you may just need to move an instance to a new AWS region, or change other options for your instance, such as instance type.</a:t>
            </a:r>
          </a:p>
          <a:p>
            <a:r>
              <a:rPr dirty="0"/>
              <a:t> Diverse term and pricing options: Buying Reserved Instances from the marketplace provides a wider selection of prices and terms than buying Reserved Instances directly from AWS.  When purchasing a Reserved Instance from the marketplace, you will be taking over the third-party seller’s original one- or three-year term.  As such, you will only be required to fulfill the remainder of the term from the point at which you purchased the Reserved Instance from a third-party seller.  In addition, the up-front cost is determined by the third-party seller, providing you with the opportunity to spend less on your upfront costs compared with the price of a Reserved Instance purchased directly from AWS.  However, usage or recurring fees, such as monthly fees, will remain the same as the fees set when the Reserved Instances were originally purchased from AWS.</a:t>
            </a:r>
          </a:p>
          <a:p>
            <a:r>
              <a:rPr dirty="0"/>
              <a:t> Identical capacity reservations: Reserved Instances from the marketplace offer the same capacity reservations as those purchased directly from AWS.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With Amazon EC2 Spot Instances, you get to name your own prices for the same range of Amazon EC2 instance types that are available in On-Demand Pricing. At the end of the billing hour, you pay the market rate. If the market rate changes and goes above your maximum bid, you lose your compute resource (your instance is terminated).</a:t>
            </a:r>
          </a:p>
          <a:p>
            <a:r>
              <a:t> If your instance is marked for termination, the Termination Notice will be stored in the instance’s metadata 2 minutes before its termination time.  The notice is accessible at http://169.254.169.254/latest/meta-data/spot/termination-time, and will include the time when the shutdown signal will be sent to the instance’s operating system.</a:t>
            </a:r>
          </a:p>
          <a:p>
            <a:r>
              <a:t> Best Practice: Relevant applications on Spot Instances should poll for the termination notice at 5 second intervals, giving it almost the entire two minutes to complete any needed processing before the instance is terminated and taken back by AWS. More about the Spot Instance Termination Notice here:</a:t>
            </a:r>
          </a:p>
          <a:p>
            <a:r>
              <a:t> http://aws.amazon.com/blogs/aws/new-ec2-spot-instance-termination-notices/</a:t>
            </a:r>
          </a:p>
          <a:p>
            <a:r>
              <a:t> So, be sure to architect your infrastructure for interruption:</a:t>
            </a:r>
          </a:p>
          <a:p>
            <a:pPr lvl="1"/>
            <a:r>
              <a:t> Decouple components.</a:t>
            </a:r>
          </a:p>
          <a:p>
            <a:pPr lvl="1"/>
            <a:r>
              <a:t> Separate interactive processes and back-end processes.</a:t>
            </a:r>
          </a:p>
          <a:p>
            <a:pPr lvl="1"/>
            <a:r>
              <a:t> Use frameworks such as Elastic Map Reduce.</a:t>
            </a:r>
          </a:p>
          <a:p>
            <a:pPr lvl="1"/>
            <a:r>
              <a:t> Design for interruption.</a:t>
            </a:r>
          </a:p>
          <a:p>
            <a:pPr lvl="1"/>
            <a:r>
              <a:t> Use Amazon SQS or Amazon SWF.</a:t>
            </a:r>
          </a:p>
          <a:p>
            <a:pPr lvl="1"/>
            <a:r>
              <a:t> Place data in durable stores such as Amazon S3 or DynamoDB.</a:t>
            </a:r>
          </a:p>
          <a:p>
            <a:pPr lvl="1"/>
            <a:r>
              <a:t> Save progress regularly.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Needless to say, small-sized databases incur lower costs. Choose the instance type based on what it is used for.</a:t>
            </a:r>
          </a:p>
          <a:p>
            <a:r>
              <a:t> Remember from the Choosing Datastore module that Amazon RDS gives you the ability to either specify or provision the I/O capacity. With PIOPS, you will be charged for the throughput and storage you provision. However, you will not be charged for the I/Os you consume.</a:t>
            </a:r>
          </a:p>
          <a:p>
            <a:r>
              <a:t> DB snapshots are user-initiated and enable you to back up your DB instance in a known state as frequently as you want and then restore to that specific state at any time.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Reduced Redundancy Storage (RRS) is a storage option within Amazon S3 that enables customers to reduce their costs by storing non-critical, reproducible data at lower levels of redundancy than Amazon S3’s standard storage. It provides a cost-effective, highly available solution for distributing or sharing content that is durably stored elsewhere, or for storing thumbnails, transcoded media, or other processed data that can be easily reproduced. Amazon S3’s standard and reduced redundancy options both store data in multiple facilities and on multiple devices, but with RRS, data is replicated fewer times, so the cost is lower. Amazon S3 standard storage is designed to provide 99.999999999% durability and to sustain the concurrent loss of data in two facilities, while RRS is designed to provide 99.99% durability and to sustain the loss of data in a single facility. Both the standard and RRS storage options are designed to be highly available, and both are backed by Amazon S3’s Service Level Agreement.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dirty="0"/>
              <a:t> Compute Engine enforces quotas on resource usage for a variety of reasons. For example, quotas protect the community of Google Cloud Platform users by preventing unforeseen spikes in usage. Special quotas limit access for projects that are just exploring Google Cloud Platform on a free trial basis.</a:t>
            </a:r>
          </a:p>
          <a:p>
            <a:r>
              <a:rPr dirty="0"/>
              <a:t> Not all projects have the same quotas. As your use of Google Cloud Platform expands over time, your quotas may increase accordingly. If you expect a notable upcoming increase in usage, you can proactively request quota adjustments from the Quotas page in the Google Cloud Platform Console.</a:t>
            </a:r>
          </a:p>
          <a:p>
            <a:r>
              <a:rPr dirty="0"/>
              <a:t> How quotas are applied</a:t>
            </a:r>
          </a:p>
          <a:p>
            <a:r>
              <a:rPr dirty="0"/>
              <a:t> Resource quotas are the maximum amount of resources you can create for that resource type, if those resources are available. Quotas do not guarantee that resources will be available at all times. If a resource is not available, you won’t be able to create new resources of that type, even if you still have remaining quota in your region or project. This is particularly relevant for regional quotas; if a particular region is out of a resource, you won’t be able to create a resource of that type, even if you still have quota. For example, if a region is out of local SSDs, you cannot create local SSDs in that region, even if you still had quota for local SSDs. In such cases, you should deploy regional resources in another region.</a:t>
            </a:r>
          </a:p>
          <a:p>
            <a:r>
              <a:rPr dirty="0"/>
              <a:t> Check your quota</a:t>
            </a:r>
          </a:p>
          <a:p>
            <a:r>
              <a:rPr dirty="0"/>
              <a:t> To check the available quota for resources in your project, go to the Quotas page in the Google Cloud Platform Console. If you are using </a:t>
            </a:r>
            <a:r>
              <a:rPr dirty="0" err="1"/>
              <a:t>gcloud</a:t>
            </a:r>
            <a:r>
              <a:rPr dirty="0"/>
              <a:t>, run the following command to check your quotas. Replace </a:t>
            </a:r>
            <a:r>
              <a:rPr dirty="0" err="1"/>
              <a:t>myproject</a:t>
            </a:r>
            <a:r>
              <a:rPr dirty="0"/>
              <a:t> with your own project ID: </a:t>
            </a:r>
            <a:r>
              <a:rPr dirty="0" err="1"/>
              <a:t>gcloud</a:t>
            </a:r>
            <a:r>
              <a:rPr dirty="0"/>
              <a:t> compute project-info describe --project </a:t>
            </a:r>
            <a:r>
              <a:rPr dirty="0" err="1"/>
              <a:t>myproject</a:t>
            </a:r>
            <a:r>
              <a:rPr dirty="0"/>
              <a:t> To check your used quota in a region, run: </a:t>
            </a:r>
            <a:r>
              <a:rPr dirty="0" err="1"/>
              <a:t>gcloud</a:t>
            </a:r>
            <a:r>
              <a:rPr dirty="0"/>
              <a:t> compute regions describe example-region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Slide">
    <p:spTree>
      <p:nvGrpSpPr>
        <p:cNvPr id="1" name=""/>
        <p:cNvGrpSpPr/>
        <p:nvPr/>
      </p:nvGrpSpPr>
      <p:grpSpPr>
        <a:xfrm>
          <a:off x="0" y="0"/>
          <a:ext cx="0" cy="0"/>
          <a:chOff x="0" y="0"/>
          <a:chExt cx="0" cy="0"/>
        </a:xfrm>
      </p:grpSpPr>
      <p:sp>
        <p:nvSpPr>
          <p:cNvPr id="1104900" name="Rectangle 4"/>
          <p:cNvSpPr>
            <a:spLocks noGrp="1" noChangeArrowheads="1"/>
          </p:cNvSpPr>
          <p:nvPr>
            <p:ph type="ctrTitle" sz="quarter" hasCustomPrompt="1"/>
          </p:nvPr>
        </p:nvSpPr>
        <p:spPr>
          <a:xfrm>
            <a:off x="804310" y="1557075"/>
            <a:ext cx="13877348" cy="1345434"/>
          </a:xfrm>
          <a:prstGeom prst="rect">
            <a:avLst/>
          </a:prstGeom>
          <a:noFill/>
        </p:spPr>
        <p:txBody>
          <a:bodyPr lIns="91440" anchor="t" anchorCtr="0">
            <a:normAutofit/>
          </a:bodyPr>
          <a:lstStyle>
            <a:lvl1pPr algn="l" defTabSz="3128144">
              <a:defRPr sz="2000" b="0" i="0">
                <a:solidFill>
                  <a:srgbClr val="C00000"/>
                </a:solidFill>
                <a:latin typeface="Gadugi" panose="020B0802040204020203" pitchFamily="34" charset="0"/>
                <a:ea typeface="Gadugi" panose="020B0802040204020203" pitchFamily="34" charset="0"/>
                <a:cs typeface="Times New Roman" panose="02020603050405020304" pitchFamily="18" charset="0"/>
              </a:defRPr>
            </a:lvl1pPr>
          </a:lstStyle>
          <a:p>
            <a:r>
              <a:rPr lang="en-US" dirty="0"/>
              <a:t>CLICK TO EDIT MASTER TITLE STYLE</a:t>
            </a:r>
          </a:p>
        </p:txBody>
      </p:sp>
      <p:sp>
        <p:nvSpPr>
          <p:cNvPr id="2" name="TextBox 1">
            <a:extLst>
              <a:ext uri="{FF2B5EF4-FFF2-40B4-BE49-F238E27FC236}">
                <a16:creationId xmlns:a16="http://schemas.microsoft.com/office/drawing/2014/main" id="{C7FD55D2-94EA-B640-A006-4E00B78DF9B4}"/>
              </a:ext>
            </a:extLst>
          </p:cNvPr>
          <p:cNvSpPr txBox="1"/>
          <p:nvPr userDrawn="1"/>
        </p:nvSpPr>
        <p:spPr>
          <a:xfrm>
            <a:off x="16758346" y="-1778498"/>
            <a:ext cx="184731" cy="398251"/>
          </a:xfrm>
          <a:prstGeom prst="rect">
            <a:avLst/>
          </a:prstGeom>
          <a:noFill/>
        </p:spPr>
        <p:txBody>
          <a:bodyPr wrap="none" rtlCol="0">
            <a:spAutoFit/>
          </a:bodyPr>
          <a:lstStyle/>
          <a:p>
            <a:pPr algn="r" rtl="1" fontAlgn="base">
              <a:spcBef>
                <a:spcPct val="0"/>
              </a:spcBef>
              <a:spcAft>
                <a:spcPct val="0"/>
              </a:spcAft>
            </a:pPr>
            <a:endParaRPr lang="en-US" sz="1988" dirty="0"/>
          </a:p>
        </p:txBody>
      </p:sp>
      <p:sp>
        <p:nvSpPr>
          <p:cNvPr id="9" name="Rectangle 8">
            <a:extLst>
              <a:ext uri="{FF2B5EF4-FFF2-40B4-BE49-F238E27FC236}">
                <a16:creationId xmlns:a16="http://schemas.microsoft.com/office/drawing/2014/main" id="{07FF6F7E-779A-3243-8CD1-422E9CE1C73A}"/>
              </a:ext>
            </a:extLst>
          </p:cNvPr>
          <p:cNvSpPr/>
          <p:nvPr userDrawn="1"/>
        </p:nvSpPr>
        <p:spPr>
          <a:xfrm>
            <a:off x="15727678" y="0"/>
            <a:ext cx="274320" cy="226758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1200424" rtl="0" eaLnBrk="1" fontAlgn="base" latinLnBrk="0" hangingPunct="1">
              <a:spcBef>
                <a:spcPct val="0"/>
              </a:spcBef>
              <a:spcAft>
                <a:spcPct val="0"/>
              </a:spcAft>
            </a:pPr>
            <a:endParaRPr lang="en-US" sz="2363" dirty="0"/>
          </a:p>
        </p:txBody>
      </p:sp>
      <p:sp>
        <p:nvSpPr>
          <p:cNvPr id="10" name="Rectangle 9">
            <a:extLst>
              <a:ext uri="{FF2B5EF4-FFF2-40B4-BE49-F238E27FC236}">
                <a16:creationId xmlns:a16="http://schemas.microsoft.com/office/drawing/2014/main" id="{7B220B65-4E7C-8B40-9B93-07DCEAD00953}"/>
              </a:ext>
            </a:extLst>
          </p:cNvPr>
          <p:cNvSpPr/>
          <p:nvPr userDrawn="1"/>
        </p:nvSpPr>
        <p:spPr>
          <a:xfrm>
            <a:off x="15727680" y="2267585"/>
            <a:ext cx="274320" cy="90703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1200424" rtl="0" eaLnBrk="1" fontAlgn="base" latinLnBrk="0" hangingPunct="1">
              <a:spcBef>
                <a:spcPct val="0"/>
              </a:spcBef>
              <a:spcAft>
                <a:spcPct val="0"/>
              </a:spcAft>
            </a:pPr>
            <a:endParaRPr lang="en-US" sz="2363" dirty="0"/>
          </a:p>
        </p:txBody>
      </p:sp>
    </p:spTree>
    <p:extLst>
      <p:ext uri="{BB962C8B-B14F-4D97-AF65-F5344CB8AC3E}">
        <p14:creationId xmlns:p14="http://schemas.microsoft.com/office/powerpoint/2010/main" val="167086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BD89E20-A0DB-7942-9108-F329BC49824E}"/>
              </a:ext>
            </a:extLst>
          </p:cNvPr>
          <p:cNvSpPr>
            <a:spLocks noGrp="1" noChangeArrowheads="1"/>
          </p:cNvSpPr>
          <p:nvPr>
            <p:ph type="subTitle" sz="quarter" idx="1" hasCustomPrompt="1"/>
          </p:nvPr>
        </p:nvSpPr>
        <p:spPr>
          <a:xfrm>
            <a:off x="900348" y="5034040"/>
            <a:ext cx="11220913" cy="566309"/>
          </a:xfrm>
          <a:prstGeom prst="rect">
            <a:avLst/>
          </a:prstGeom>
        </p:spPr>
        <p:txBody>
          <a:bodyPr wrap="square">
            <a:spAutoFit/>
          </a:bodyPr>
          <a:lstStyle>
            <a:lvl1pPr marL="0" indent="0" algn="l">
              <a:buSzPct val="66000"/>
              <a:buFont typeface="+mj-lt"/>
              <a:buNone/>
              <a:tabLst/>
              <a:defRPr sz="1400" b="1">
                <a:solidFill>
                  <a:schemeClr val="bg2"/>
                </a:solidFill>
                <a:latin typeface="Arial" panose="020B0604020202020204" pitchFamily="34" charset="0"/>
                <a:cs typeface="Arial" panose="020B0604020202020204" pitchFamily="34" charset="0"/>
              </a:defRPr>
            </a:lvl1pPr>
          </a:lstStyle>
          <a:p>
            <a:r>
              <a:rPr lang="en-US" dirty="0"/>
              <a:t>CLICK TO EDIT MASTER SUBTITLE STYLE</a:t>
            </a:r>
            <a:endParaRPr lang="fa-IR" dirty="0"/>
          </a:p>
          <a:p>
            <a:endParaRPr lang="en-US" dirty="0"/>
          </a:p>
        </p:txBody>
      </p:sp>
      <p:sp>
        <p:nvSpPr>
          <p:cNvPr id="6" name="Rectangle 4">
            <a:extLst>
              <a:ext uri="{FF2B5EF4-FFF2-40B4-BE49-F238E27FC236}">
                <a16:creationId xmlns:a16="http://schemas.microsoft.com/office/drawing/2014/main" id="{4E97F5AA-7D3C-B04A-BCC5-78E8123344C6}"/>
              </a:ext>
            </a:extLst>
          </p:cNvPr>
          <p:cNvSpPr>
            <a:spLocks noGrp="1" noChangeArrowheads="1"/>
          </p:cNvSpPr>
          <p:nvPr>
            <p:ph type="ctrTitle" sz="quarter" hasCustomPrompt="1"/>
          </p:nvPr>
        </p:nvSpPr>
        <p:spPr>
          <a:xfrm>
            <a:off x="804310" y="2690868"/>
            <a:ext cx="13877348" cy="1889656"/>
          </a:xfrm>
          <a:prstGeom prst="rect">
            <a:avLst/>
          </a:prstGeom>
          <a:noFill/>
        </p:spPr>
        <p:txBody>
          <a:bodyPr lIns="91440" anchor="t" anchorCtr="0">
            <a:normAutofit/>
          </a:bodyPr>
          <a:lstStyle>
            <a:lvl1pPr algn="l" defTabSz="3128148">
              <a:defRPr sz="2000" b="0" i="0">
                <a:solidFill>
                  <a:srgbClr val="C00000"/>
                </a:solidFill>
                <a:latin typeface="Gadugi" panose="020B0802040204020203" pitchFamily="34" charset="0"/>
                <a:ea typeface="Gadugi" panose="020B0802040204020203" pitchFamily="34" charset="0"/>
              </a:defRPr>
            </a:lvl1pPr>
          </a:lstStyle>
          <a:p>
            <a:r>
              <a:rPr lang="en-US" dirty="0"/>
              <a:t>CLICK TO EDIT MASTER TITLE STYLE</a:t>
            </a:r>
          </a:p>
        </p:txBody>
      </p:sp>
      <p:sp>
        <p:nvSpPr>
          <p:cNvPr id="8" name="Rectangle 7">
            <a:extLst>
              <a:ext uri="{FF2B5EF4-FFF2-40B4-BE49-F238E27FC236}">
                <a16:creationId xmlns:a16="http://schemas.microsoft.com/office/drawing/2014/main" id="{8629FC57-B7F2-5742-B8E7-4ADB846DAC4A}"/>
              </a:ext>
            </a:extLst>
          </p:cNvPr>
          <p:cNvSpPr/>
          <p:nvPr userDrawn="1"/>
        </p:nvSpPr>
        <p:spPr>
          <a:xfrm>
            <a:off x="15727678" y="0"/>
            <a:ext cx="274320" cy="226758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1200424" rtl="0" eaLnBrk="1" fontAlgn="base" latinLnBrk="0" hangingPunct="1">
              <a:spcBef>
                <a:spcPct val="0"/>
              </a:spcBef>
              <a:spcAft>
                <a:spcPct val="0"/>
              </a:spcAft>
            </a:pPr>
            <a:endParaRPr lang="en-US" sz="2363" dirty="0"/>
          </a:p>
        </p:txBody>
      </p:sp>
      <p:sp>
        <p:nvSpPr>
          <p:cNvPr id="10" name="Rectangle 9">
            <a:extLst>
              <a:ext uri="{FF2B5EF4-FFF2-40B4-BE49-F238E27FC236}">
                <a16:creationId xmlns:a16="http://schemas.microsoft.com/office/drawing/2014/main" id="{C36E193E-5F46-9944-B288-B2EE89D3D563}"/>
              </a:ext>
            </a:extLst>
          </p:cNvPr>
          <p:cNvSpPr/>
          <p:nvPr userDrawn="1"/>
        </p:nvSpPr>
        <p:spPr>
          <a:xfrm>
            <a:off x="15727680" y="2267585"/>
            <a:ext cx="274320" cy="90703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1200424" rtl="0" eaLnBrk="1" fontAlgn="base" latinLnBrk="0" hangingPunct="1">
              <a:spcBef>
                <a:spcPct val="0"/>
              </a:spcBef>
              <a:spcAft>
                <a:spcPct val="0"/>
              </a:spcAft>
            </a:pPr>
            <a:endParaRPr lang="en-US" sz="2363" dirty="0"/>
          </a:p>
        </p:txBody>
      </p:sp>
      <p:sp>
        <p:nvSpPr>
          <p:cNvPr id="7" name="Content Placeholder 3">
            <a:extLst>
              <a:ext uri="{FF2B5EF4-FFF2-40B4-BE49-F238E27FC236}">
                <a16:creationId xmlns:a16="http://schemas.microsoft.com/office/drawing/2014/main" id="{87A372DD-5FDC-4F98-8E9A-34CD13C7D03B}"/>
              </a:ext>
            </a:extLst>
          </p:cNvPr>
          <p:cNvSpPr>
            <a:spLocks noGrp="1"/>
          </p:cNvSpPr>
          <p:nvPr>
            <p:ph sz="quarter" idx="10" hasCustomPrompt="1"/>
          </p:nvPr>
        </p:nvSpPr>
        <p:spPr>
          <a:xfrm rot="16200000">
            <a:off x="14938401" y="10091576"/>
            <a:ext cx="948625" cy="417875"/>
          </a:xfrm>
          <a:prstGeom prst="rect">
            <a:avLst/>
          </a:prstGeom>
        </p:spPr>
        <p:txBody>
          <a:bodyPr>
            <a:noAutofit/>
          </a:bodyPr>
          <a:lstStyle>
            <a:lvl1pPr marL="0" indent="0" algn="ctr" rtl="0" fontAlgn="base">
              <a:spcBef>
                <a:spcPct val="0"/>
              </a:spcBef>
              <a:spcAft>
                <a:spcPct val="0"/>
              </a:spcAft>
              <a:buNone/>
              <a:defRPr lang="en-US" sz="2600" b="1" kern="1200" dirty="0">
                <a:solidFill>
                  <a:srgbClr val="C00000"/>
                </a:solidFill>
                <a:latin typeface="Arial" panose="020B0604020202020204" pitchFamily="34" charset="0"/>
                <a:ea typeface="ＭＳ Ｐゴシック"/>
                <a:cs typeface="Arial" panose="020B0604020202020204" pitchFamily="34" charset="0"/>
              </a:defRPr>
            </a:lvl1pPr>
          </a:lstStyle>
          <a:p>
            <a:pPr lvl="0"/>
            <a:r>
              <a:rPr lang="en-US" dirty="0"/>
              <a:t>77</a:t>
            </a:r>
          </a:p>
        </p:txBody>
      </p:sp>
      <p:sp>
        <p:nvSpPr>
          <p:cNvPr id="9" name="Content Placeholder 6">
            <a:extLst>
              <a:ext uri="{FF2B5EF4-FFF2-40B4-BE49-F238E27FC236}">
                <a16:creationId xmlns:a16="http://schemas.microsoft.com/office/drawing/2014/main" id="{7C58B0D8-616D-4F8F-9B77-B116A63B00E4}"/>
              </a:ext>
            </a:extLst>
          </p:cNvPr>
          <p:cNvSpPr>
            <a:spLocks noGrp="1"/>
          </p:cNvSpPr>
          <p:nvPr>
            <p:ph sz="quarter" idx="11" hasCustomPrompt="1"/>
          </p:nvPr>
        </p:nvSpPr>
        <p:spPr>
          <a:xfrm>
            <a:off x="708761" y="10789283"/>
            <a:ext cx="14607239" cy="422666"/>
          </a:xfrm>
          <a:prstGeom prst="rect">
            <a:avLst/>
          </a:prstGeom>
        </p:spPr>
        <p:txBody>
          <a:bodyPr>
            <a:noAutofit/>
          </a:bodyPr>
          <a:lstStyle>
            <a:lvl1pPr marL="0" marR="0" indent="0" algn="l" defTabSz="1566794" rtl="0" eaLnBrk="0" fontAlgn="base" latinLnBrk="0" hangingPunct="0">
              <a:lnSpc>
                <a:spcPct val="100000"/>
              </a:lnSpc>
              <a:spcBef>
                <a:spcPct val="20000"/>
              </a:spcBef>
              <a:spcAft>
                <a:spcPct val="0"/>
              </a:spcAft>
              <a:buClr>
                <a:schemeClr val="tx2"/>
              </a:buClr>
              <a:buSzPct val="65000"/>
              <a:buFontTx/>
              <a:buNone/>
              <a:tabLst/>
              <a:defRPr lang="en-US" sz="1600" b="0" kern="1200" dirty="0" smtClean="0">
                <a:solidFill>
                  <a:schemeClr val="tx1">
                    <a:lumMod val="65000"/>
                  </a:schemeClr>
                </a:solidFill>
                <a:latin typeface="Arial" panose="020B0604020202020204" pitchFamily="34" charset="0"/>
                <a:ea typeface="ＭＳ Ｐゴシック"/>
                <a:cs typeface="Arial" panose="020B0604020202020204" pitchFamily="34" charset="0"/>
              </a:defRPr>
            </a:lvl1pPr>
          </a:lstStyle>
          <a:p>
            <a:pPr marL="0" marR="0" lvl="0" indent="0" algn="l" defTabSz="1566794" rtl="0" eaLnBrk="0" fontAlgn="base" latinLnBrk="0" hangingPunct="0">
              <a:lnSpc>
                <a:spcPct val="100000"/>
              </a:lnSpc>
              <a:spcBef>
                <a:spcPct val="20000"/>
              </a:spcBef>
              <a:spcAft>
                <a:spcPct val="0"/>
              </a:spcAft>
              <a:buClr>
                <a:schemeClr val="tx2"/>
              </a:buClr>
              <a:buSzPct val="65000"/>
              <a:buFontTx/>
              <a:buNone/>
              <a:tabLst/>
              <a:defRPr/>
            </a:pPr>
            <a:r>
              <a:rPr lang="en-US" b="1" dirty="0">
                <a:solidFill>
                  <a:schemeClr val="tx1">
                    <a:lumMod val="65000"/>
                  </a:schemeClr>
                </a:solidFill>
                <a:latin typeface="Century Gothic" panose="020B0502020202020204" pitchFamily="34" charset="0"/>
              </a:rPr>
              <a:t>© 2023 by Innovation In Software Corporation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0CCFBEB-0B0D-AB46-AF8E-1E7BF3E1E41C}"/>
              </a:ext>
            </a:extLst>
          </p:cNvPr>
          <p:cNvSpPr>
            <a:spLocks noGrp="1"/>
          </p:cNvSpPr>
          <p:nvPr>
            <p:ph idx="1"/>
          </p:nvPr>
        </p:nvSpPr>
        <p:spPr>
          <a:xfrm>
            <a:off x="708761" y="1777739"/>
            <a:ext cx="14584480" cy="8997087"/>
          </a:xfrm>
          <a:prstGeom prst="rect">
            <a:avLst/>
          </a:prstGeom>
        </p:spPr>
        <p:txBody>
          <a:bodyPr>
            <a:normAutofit/>
          </a:bodyPr>
          <a:lstStyle>
            <a:lvl1pPr marL="600212" indent="-600212">
              <a:buClr>
                <a:schemeClr val="bg2"/>
              </a:buClr>
              <a:buSzPct val="100000"/>
              <a:buFont typeface="Arial" panose="020B0604020202020204" pitchFamily="34" charset="0"/>
              <a:buChar char="•"/>
              <a:defRPr sz="3500">
                <a:solidFill>
                  <a:schemeClr val="bg2"/>
                </a:solidFill>
                <a:latin typeface="Nirmala UI" panose="020B0502040204020203" pitchFamily="34" charset="0"/>
                <a:cs typeface="Nirmala UI" panose="020B0502040204020203" pitchFamily="34" charset="0"/>
              </a:defRPr>
            </a:lvl1pPr>
            <a:lvl2pPr marL="1293846" indent="-600212">
              <a:buClr>
                <a:schemeClr val="bg2"/>
              </a:buClr>
              <a:buSzPct val="85000"/>
              <a:buFont typeface="Arial" panose="020B0604020202020204" pitchFamily="34" charset="0"/>
              <a:buChar char="•"/>
              <a:defRPr sz="3000">
                <a:solidFill>
                  <a:schemeClr val="bg2"/>
                </a:solidFill>
                <a:latin typeface="Nirmala UI" panose="020B0502040204020203" pitchFamily="34" charset="0"/>
                <a:cs typeface="Nirmala UI" panose="020B0502040204020203" pitchFamily="34" charset="0"/>
              </a:defRPr>
            </a:lvl2pPr>
            <a:lvl3pPr marL="1791427" indent="-450159">
              <a:buClr>
                <a:schemeClr val="bg2"/>
              </a:buClr>
              <a:buSzPct val="70000"/>
              <a:buFont typeface="Arial" panose="020B0604020202020204" pitchFamily="34" charset="0"/>
              <a:buChar char="•"/>
              <a:defRPr sz="2600">
                <a:solidFill>
                  <a:schemeClr val="bg2"/>
                </a:solidFill>
                <a:latin typeface="Nirmala UI" panose="020B0502040204020203" pitchFamily="34" charset="0"/>
                <a:cs typeface="Nirmala UI" panose="020B0502040204020203" pitchFamily="34" charset="0"/>
              </a:defRPr>
            </a:lvl3pPr>
            <a:lvl4pPr marL="2215523" indent="-450159">
              <a:buClr>
                <a:schemeClr val="bg2"/>
              </a:buClr>
              <a:buSzPct val="65000"/>
              <a:buFont typeface="Arial" panose="020B0604020202020204" pitchFamily="34" charset="0"/>
              <a:buChar char="•"/>
              <a:defRPr sz="2400">
                <a:solidFill>
                  <a:schemeClr val="bg2"/>
                </a:solidFill>
                <a:latin typeface="Nirmala UI" panose="020B0502040204020203" pitchFamily="34" charset="0"/>
                <a:cs typeface="Nirmala UI" panose="020B0502040204020203" pitchFamily="34" charset="0"/>
              </a:defRPr>
            </a:lvl4pPr>
            <a:lvl5pPr>
              <a:defRPr>
                <a:solidFill>
                  <a:srgbClr val="03339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quarter" idx="10" hasCustomPrompt="1"/>
          </p:nvPr>
        </p:nvSpPr>
        <p:spPr>
          <a:xfrm rot="16200000">
            <a:off x="14938401" y="10091576"/>
            <a:ext cx="948625" cy="417875"/>
          </a:xfrm>
          <a:prstGeom prst="rect">
            <a:avLst/>
          </a:prstGeom>
        </p:spPr>
        <p:txBody>
          <a:bodyPr>
            <a:noAutofit/>
          </a:bodyPr>
          <a:lstStyle>
            <a:lvl1pPr marL="0" indent="0" algn="ctr" rtl="0" fontAlgn="base">
              <a:spcBef>
                <a:spcPct val="0"/>
              </a:spcBef>
              <a:spcAft>
                <a:spcPct val="0"/>
              </a:spcAft>
              <a:buNone/>
              <a:defRPr lang="en-US" sz="2600" b="1" kern="1200" dirty="0">
                <a:solidFill>
                  <a:srgbClr val="C00000"/>
                </a:solidFill>
                <a:latin typeface="Arial" panose="020B0604020202020204" pitchFamily="34" charset="0"/>
                <a:ea typeface="ＭＳ Ｐゴシック"/>
                <a:cs typeface="Arial" panose="020B0604020202020204" pitchFamily="34" charset="0"/>
              </a:defRPr>
            </a:lvl1pPr>
          </a:lstStyle>
          <a:p>
            <a:pPr lvl="0"/>
            <a:r>
              <a:rPr lang="en-US" dirty="0"/>
              <a:t>77</a:t>
            </a:r>
          </a:p>
        </p:txBody>
      </p:sp>
      <p:sp>
        <p:nvSpPr>
          <p:cNvPr id="7" name="Content Placeholder 6"/>
          <p:cNvSpPr>
            <a:spLocks noGrp="1"/>
          </p:cNvSpPr>
          <p:nvPr>
            <p:ph sz="quarter" idx="11" hasCustomPrompt="1"/>
          </p:nvPr>
        </p:nvSpPr>
        <p:spPr>
          <a:xfrm>
            <a:off x="708761" y="10789283"/>
            <a:ext cx="14607239" cy="422666"/>
          </a:xfrm>
          <a:prstGeom prst="rect">
            <a:avLst/>
          </a:prstGeom>
        </p:spPr>
        <p:txBody>
          <a:bodyPr>
            <a:noAutofit/>
          </a:bodyPr>
          <a:lstStyle>
            <a:lvl1pPr marL="0" marR="0" indent="0" algn="l" defTabSz="1566794" rtl="0" eaLnBrk="0" fontAlgn="base" latinLnBrk="0" hangingPunct="0">
              <a:lnSpc>
                <a:spcPct val="100000"/>
              </a:lnSpc>
              <a:spcBef>
                <a:spcPct val="20000"/>
              </a:spcBef>
              <a:spcAft>
                <a:spcPct val="0"/>
              </a:spcAft>
              <a:buClr>
                <a:schemeClr val="tx2"/>
              </a:buClr>
              <a:buSzPct val="65000"/>
              <a:buFontTx/>
              <a:buNone/>
              <a:tabLst/>
              <a:defRPr lang="en-US" sz="1600" b="0" kern="1200" dirty="0" smtClean="0">
                <a:solidFill>
                  <a:schemeClr val="tx1">
                    <a:lumMod val="65000"/>
                  </a:schemeClr>
                </a:solidFill>
                <a:latin typeface="Arial" panose="020B0604020202020204" pitchFamily="34" charset="0"/>
                <a:ea typeface="ＭＳ Ｐゴシック"/>
                <a:cs typeface="Arial" panose="020B0604020202020204" pitchFamily="34" charset="0"/>
              </a:defRPr>
            </a:lvl1pPr>
          </a:lstStyle>
          <a:p>
            <a:pPr marL="0" marR="0" lvl="0" indent="0" algn="l" defTabSz="1566794" rtl="0" eaLnBrk="0" fontAlgn="base" latinLnBrk="0" hangingPunct="0">
              <a:lnSpc>
                <a:spcPct val="100000"/>
              </a:lnSpc>
              <a:spcBef>
                <a:spcPct val="20000"/>
              </a:spcBef>
              <a:spcAft>
                <a:spcPct val="0"/>
              </a:spcAft>
              <a:buClr>
                <a:schemeClr val="tx2"/>
              </a:buClr>
              <a:buSzPct val="65000"/>
              <a:buFontTx/>
              <a:buNone/>
              <a:tabLst/>
              <a:defRPr/>
            </a:pPr>
            <a:r>
              <a:rPr lang="en-US" b="1" dirty="0">
                <a:solidFill>
                  <a:schemeClr val="tx1">
                    <a:lumMod val="65000"/>
                  </a:schemeClr>
                </a:solidFill>
                <a:latin typeface="Century Gothic" panose="020B0502020202020204" pitchFamily="34" charset="0"/>
              </a:rPr>
              <a:t>© 2023 by Innovation In Software Corporation</a:t>
            </a:r>
          </a:p>
        </p:txBody>
      </p:sp>
      <p:sp>
        <p:nvSpPr>
          <p:cNvPr id="9" name="Title 1">
            <a:extLst>
              <a:ext uri="{FF2B5EF4-FFF2-40B4-BE49-F238E27FC236}">
                <a16:creationId xmlns:a16="http://schemas.microsoft.com/office/drawing/2014/main" id="{26D79E30-B669-9D43-A9CE-3F76369BE845}"/>
              </a:ext>
            </a:extLst>
          </p:cNvPr>
          <p:cNvSpPr>
            <a:spLocks noGrp="1"/>
          </p:cNvSpPr>
          <p:nvPr>
            <p:ph type="title" hasCustomPrompt="1"/>
          </p:nvPr>
        </p:nvSpPr>
        <p:spPr>
          <a:xfrm>
            <a:off x="731520" y="548642"/>
            <a:ext cx="14584480" cy="914399"/>
          </a:xfrm>
          <a:prstGeom prst="rect">
            <a:avLst/>
          </a:prstGeom>
          <a:noFill/>
        </p:spPr>
        <p:txBody>
          <a:bodyPr anchor="t" anchorCtr="0">
            <a:noAutofit/>
          </a:bodyPr>
          <a:lstStyle>
            <a:lvl1pPr algn="l">
              <a:defRPr sz="3600" b="0" i="0">
                <a:solidFill>
                  <a:srgbClr val="C00000"/>
                </a:solidFill>
                <a:latin typeface="Leelawadee UI" panose="020B0502040204020203" pitchFamily="34" charset="-34"/>
                <a:cs typeface="Leelawadee UI" panose="020B0502040204020203" pitchFamily="34" charset="-34"/>
              </a:defRPr>
            </a:lvl1pPr>
          </a:lstStyle>
          <a:p>
            <a:r>
              <a:rPr lang="en-US" dirty="0"/>
              <a:t>CLICK TO EDIT MASTER TITLE STYLE</a:t>
            </a:r>
          </a:p>
        </p:txBody>
      </p:sp>
      <p:sp>
        <p:nvSpPr>
          <p:cNvPr id="10" name="Rectangle 9">
            <a:extLst>
              <a:ext uri="{FF2B5EF4-FFF2-40B4-BE49-F238E27FC236}">
                <a16:creationId xmlns:a16="http://schemas.microsoft.com/office/drawing/2014/main" id="{D22C6227-FA14-D244-9307-02ACFB5D7B13}"/>
              </a:ext>
            </a:extLst>
          </p:cNvPr>
          <p:cNvSpPr/>
          <p:nvPr userDrawn="1"/>
        </p:nvSpPr>
        <p:spPr>
          <a:xfrm>
            <a:off x="15727678" y="0"/>
            <a:ext cx="274320" cy="226758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1200424" rtl="0" eaLnBrk="1" fontAlgn="base" latinLnBrk="0" hangingPunct="1">
              <a:spcBef>
                <a:spcPct val="0"/>
              </a:spcBef>
              <a:spcAft>
                <a:spcPct val="0"/>
              </a:spcAft>
            </a:pPr>
            <a:endParaRPr lang="en-US" sz="2363" dirty="0"/>
          </a:p>
        </p:txBody>
      </p:sp>
      <p:sp>
        <p:nvSpPr>
          <p:cNvPr id="11" name="Rectangle 10">
            <a:extLst>
              <a:ext uri="{FF2B5EF4-FFF2-40B4-BE49-F238E27FC236}">
                <a16:creationId xmlns:a16="http://schemas.microsoft.com/office/drawing/2014/main" id="{FB8B472F-BF84-444E-B087-D12378A9AB6B}"/>
              </a:ext>
            </a:extLst>
          </p:cNvPr>
          <p:cNvSpPr/>
          <p:nvPr userDrawn="1"/>
        </p:nvSpPr>
        <p:spPr>
          <a:xfrm>
            <a:off x="15727680" y="2267585"/>
            <a:ext cx="274320" cy="90703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1200424" rtl="0" eaLnBrk="1" fontAlgn="base" latinLnBrk="0" hangingPunct="1">
              <a:spcBef>
                <a:spcPct val="0"/>
              </a:spcBef>
              <a:spcAft>
                <a:spcPct val="0"/>
              </a:spcAft>
            </a:pPr>
            <a:endParaRPr lang="en-US" sz="2363"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Tree>
  </p:cSld>
  <p:clrMap bg1="dk2" tx1="lt1" bg2="dk1" tx2="lt2" accent1="accent1" accent2="accent2" accent3="accent3" accent4="accent4" accent5="accent5" accent6="accent6" hlink="hlink" folHlink="folHlink"/>
  <p:sldLayoutIdLst>
    <p:sldLayoutId id="2147483659" r:id="rId1"/>
    <p:sldLayoutId id="2147483656" r:id="rId2"/>
    <p:sldLayoutId id="2147483655" r:id="rId3"/>
  </p:sldLayoutIdLst>
  <p:hf sldNum="0" hdr="0" ftr="0" dt="0"/>
  <p:txStyles>
    <p:titleStyle>
      <a:lvl1pPr algn="l" rtl="0" eaLnBrk="0" fontAlgn="base" hangingPunct="0">
        <a:spcBef>
          <a:spcPct val="0"/>
        </a:spcBef>
        <a:spcAft>
          <a:spcPct val="0"/>
        </a:spcAft>
        <a:defRPr sz="4664" b="1">
          <a:solidFill>
            <a:schemeClr val="tx1"/>
          </a:solidFill>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4664" b="1">
          <a:solidFill>
            <a:schemeClr val="tx1"/>
          </a:solidFill>
          <a:latin typeface="Verdana" pitchFamily="-110" charset="0"/>
          <a:ea typeface="ＭＳ Ｐゴシック" pitchFamily="-110" charset="-128"/>
          <a:cs typeface="ＭＳ Ｐゴシック" pitchFamily="-110" charset="-128"/>
        </a:defRPr>
      </a:lvl2pPr>
      <a:lvl3pPr algn="l" rtl="0" eaLnBrk="0" fontAlgn="base" hangingPunct="0">
        <a:spcBef>
          <a:spcPct val="0"/>
        </a:spcBef>
        <a:spcAft>
          <a:spcPct val="0"/>
        </a:spcAft>
        <a:defRPr sz="4664" b="1">
          <a:solidFill>
            <a:schemeClr val="tx1"/>
          </a:solidFill>
          <a:latin typeface="Verdana" pitchFamily="-110" charset="0"/>
          <a:ea typeface="ＭＳ Ｐゴシック" pitchFamily="-110" charset="-128"/>
          <a:cs typeface="ＭＳ Ｐゴシック" pitchFamily="-110" charset="-128"/>
        </a:defRPr>
      </a:lvl3pPr>
      <a:lvl4pPr algn="l" rtl="0" eaLnBrk="0" fontAlgn="base" hangingPunct="0">
        <a:spcBef>
          <a:spcPct val="0"/>
        </a:spcBef>
        <a:spcAft>
          <a:spcPct val="0"/>
        </a:spcAft>
        <a:defRPr sz="4664" b="1">
          <a:solidFill>
            <a:schemeClr val="tx1"/>
          </a:solidFill>
          <a:latin typeface="Verdana" pitchFamily="-110" charset="0"/>
          <a:ea typeface="ＭＳ Ｐゴシック" pitchFamily="-110" charset="-128"/>
          <a:cs typeface="ＭＳ Ｐゴシック" pitchFamily="-110" charset="-128"/>
        </a:defRPr>
      </a:lvl4pPr>
      <a:lvl5pPr algn="l" rtl="0" eaLnBrk="0" fontAlgn="base" hangingPunct="0">
        <a:spcBef>
          <a:spcPct val="0"/>
        </a:spcBef>
        <a:spcAft>
          <a:spcPct val="0"/>
        </a:spcAft>
        <a:defRPr sz="4664" b="1">
          <a:solidFill>
            <a:schemeClr val="tx1"/>
          </a:solidFill>
          <a:latin typeface="Verdana" pitchFamily="-110" charset="0"/>
          <a:ea typeface="ＭＳ Ｐゴシック" pitchFamily="-110" charset="-128"/>
          <a:cs typeface="ＭＳ Ｐゴシック" pitchFamily="-110" charset="-128"/>
        </a:defRPr>
      </a:lvl5pPr>
      <a:lvl6pPr marL="820139" algn="l" rtl="0" eaLnBrk="0" fontAlgn="base" hangingPunct="0">
        <a:spcBef>
          <a:spcPct val="0"/>
        </a:spcBef>
        <a:spcAft>
          <a:spcPct val="0"/>
        </a:spcAft>
        <a:defRPr sz="4664" b="1">
          <a:solidFill>
            <a:schemeClr val="tx1"/>
          </a:solidFill>
          <a:latin typeface="Verdana" pitchFamily="-110" charset="0"/>
        </a:defRPr>
      </a:lvl6pPr>
      <a:lvl7pPr marL="1640275" algn="l" rtl="0" eaLnBrk="0" fontAlgn="base" hangingPunct="0">
        <a:spcBef>
          <a:spcPct val="0"/>
        </a:spcBef>
        <a:spcAft>
          <a:spcPct val="0"/>
        </a:spcAft>
        <a:defRPr sz="4664" b="1">
          <a:solidFill>
            <a:schemeClr val="tx1"/>
          </a:solidFill>
          <a:latin typeface="Verdana" pitchFamily="-110" charset="0"/>
        </a:defRPr>
      </a:lvl7pPr>
      <a:lvl8pPr marL="2460414" algn="l" rtl="0" eaLnBrk="0" fontAlgn="base" hangingPunct="0">
        <a:spcBef>
          <a:spcPct val="0"/>
        </a:spcBef>
        <a:spcAft>
          <a:spcPct val="0"/>
        </a:spcAft>
        <a:defRPr sz="4664" b="1">
          <a:solidFill>
            <a:schemeClr val="tx1"/>
          </a:solidFill>
          <a:latin typeface="Verdana" pitchFamily="-110" charset="0"/>
        </a:defRPr>
      </a:lvl8pPr>
      <a:lvl9pPr marL="3280553" algn="l" rtl="0" eaLnBrk="0" fontAlgn="base" hangingPunct="0">
        <a:spcBef>
          <a:spcPct val="0"/>
        </a:spcBef>
        <a:spcAft>
          <a:spcPct val="0"/>
        </a:spcAft>
        <a:defRPr sz="4664" b="1">
          <a:solidFill>
            <a:schemeClr val="tx1"/>
          </a:solidFill>
          <a:latin typeface="Verdana" pitchFamily="-110" charset="0"/>
        </a:defRPr>
      </a:lvl9pPr>
    </p:titleStyle>
    <p:bodyStyle>
      <a:lvl1pPr marL="521130" indent="-521130" algn="l" rtl="0" eaLnBrk="0" fontAlgn="base" hangingPunct="0">
        <a:spcBef>
          <a:spcPct val="20000"/>
        </a:spcBef>
        <a:spcAft>
          <a:spcPct val="0"/>
        </a:spcAft>
        <a:buClr>
          <a:schemeClr val="tx2"/>
        </a:buClr>
        <a:buSzPct val="65000"/>
        <a:buFont typeface="Wingdings" pitchFamily="2" charset="2"/>
        <a:buChar char=""/>
        <a:defRPr sz="4306">
          <a:solidFill>
            <a:srgbClr val="000000"/>
          </a:solidFill>
          <a:latin typeface="+mn-lt"/>
          <a:ea typeface="ＭＳ Ｐゴシック" pitchFamily="-110" charset="-128"/>
          <a:cs typeface="ＭＳ Ｐゴシック" pitchFamily="-110" charset="-128"/>
        </a:defRPr>
      </a:lvl1pPr>
      <a:lvl2pPr marL="1136234" indent="-410069" algn="l" rtl="0" eaLnBrk="0" fontAlgn="base" hangingPunct="0">
        <a:spcBef>
          <a:spcPct val="20000"/>
        </a:spcBef>
        <a:spcAft>
          <a:spcPct val="0"/>
        </a:spcAft>
        <a:buClr>
          <a:srgbClr val="000000"/>
        </a:buClr>
        <a:buChar char="–"/>
        <a:defRPr sz="3946">
          <a:solidFill>
            <a:srgbClr val="000000"/>
          </a:solidFill>
          <a:latin typeface="+mn-lt"/>
          <a:ea typeface="ＭＳ Ｐゴシック" pitchFamily="-110" charset="-128"/>
          <a:cs typeface="ＭＳ Ｐゴシック"/>
        </a:defRPr>
      </a:lvl2pPr>
      <a:lvl3pPr marL="1739947" indent="-398679" algn="l" rtl="0" eaLnBrk="0" fontAlgn="base" hangingPunct="0">
        <a:spcBef>
          <a:spcPct val="20000"/>
        </a:spcBef>
        <a:spcAft>
          <a:spcPct val="0"/>
        </a:spcAft>
        <a:buChar char="•"/>
        <a:defRPr sz="3588">
          <a:solidFill>
            <a:srgbClr val="000000"/>
          </a:solidFill>
          <a:latin typeface="+mn-lt"/>
          <a:ea typeface="ＭＳ Ｐゴシック" pitchFamily="-110" charset="-128"/>
          <a:cs typeface="ＭＳ Ｐゴシック"/>
        </a:defRPr>
      </a:lvl3pPr>
      <a:lvl4pPr marL="2258229" indent="-410069"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3687776" indent="-412918" algn="l" rtl="0" eaLnBrk="0" fontAlgn="base" hangingPunct="0">
        <a:spcBef>
          <a:spcPct val="20000"/>
        </a:spcBef>
        <a:spcAft>
          <a:spcPct val="0"/>
        </a:spcAft>
        <a:buClr>
          <a:schemeClr val="tx1"/>
        </a:buClr>
        <a:defRPr sz="1436">
          <a:solidFill>
            <a:schemeClr val="tx1"/>
          </a:solidFill>
          <a:latin typeface="Times New Roman" pitchFamily="-110" charset="0"/>
          <a:ea typeface="ＭＳ Ｐゴシック" pitchFamily="-110" charset="-128"/>
          <a:cs typeface="ＭＳ Ｐゴシック"/>
        </a:defRPr>
      </a:lvl5pPr>
      <a:lvl6pPr marL="4507912" indent="-412918" algn="l" rtl="0" eaLnBrk="0" fontAlgn="base" hangingPunct="0">
        <a:spcBef>
          <a:spcPct val="20000"/>
        </a:spcBef>
        <a:spcAft>
          <a:spcPct val="0"/>
        </a:spcAft>
        <a:buClr>
          <a:schemeClr val="tx1"/>
        </a:buClr>
        <a:defRPr sz="1436">
          <a:solidFill>
            <a:schemeClr val="tx1"/>
          </a:solidFill>
          <a:latin typeface="Times New Roman" pitchFamily="-110" charset="0"/>
          <a:ea typeface="ＭＳ Ｐゴシック" pitchFamily="-110" charset="-128"/>
        </a:defRPr>
      </a:lvl6pPr>
      <a:lvl7pPr marL="5328051" indent="-412918" algn="l" rtl="0" eaLnBrk="0" fontAlgn="base" hangingPunct="0">
        <a:spcBef>
          <a:spcPct val="20000"/>
        </a:spcBef>
        <a:spcAft>
          <a:spcPct val="0"/>
        </a:spcAft>
        <a:buClr>
          <a:schemeClr val="tx1"/>
        </a:buClr>
        <a:defRPr sz="1436">
          <a:solidFill>
            <a:schemeClr val="tx1"/>
          </a:solidFill>
          <a:latin typeface="Times New Roman" pitchFamily="-110" charset="0"/>
          <a:ea typeface="ＭＳ Ｐゴシック" pitchFamily="-110" charset="-128"/>
        </a:defRPr>
      </a:lvl7pPr>
      <a:lvl8pPr marL="6148190" indent="-412918" algn="l" rtl="0" eaLnBrk="0" fontAlgn="base" hangingPunct="0">
        <a:spcBef>
          <a:spcPct val="20000"/>
        </a:spcBef>
        <a:spcAft>
          <a:spcPct val="0"/>
        </a:spcAft>
        <a:buClr>
          <a:schemeClr val="tx1"/>
        </a:buClr>
        <a:defRPr sz="1436">
          <a:solidFill>
            <a:schemeClr val="tx1"/>
          </a:solidFill>
          <a:latin typeface="Times New Roman" pitchFamily="-110" charset="0"/>
          <a:ea typeface="ＭＳ Ｐゴシック" pitchFamily="-110" charset="-128"/>
        </a:defRPr>
      </a:lvl8pPr>
      <a:lvl9pPr marL="6968328" indent="-412918" algn="l" rtl="0" eaLnBrk="0" fontAlgn="base" hangingPunct="0">
        <a:spcBef>
          <a:spcPct val="20000"/>
        </a:spcBef>
        <a:spcAft>
          <a:spcPct val="0"/>
        </a:spcAft>
        <a:buClr>
          <a:schemeClr val="tx1"/>
        </a:buClr>
        <a:defRPr sz="1436">
          <a:solidFill>
            <a:schemeClr val="tx1"/>
          </a:solidFill>
          <a:latin typeface="Times New Roman" pitchFamily="-110" charset="0"/>
          <a:ea typeface="ＭＳ Ｐゴシック" pitchFamily="-110" charset="-128"/>
        </a:defRPr>
      </a:lvl9pPr>
    </p:bodyStyle>
    <p:otherStyle>
      <a:defPPr>
        <a:defRPr lang="en-US"/>
      </a:defPPr>
      <a:lvl1pPr marL="0" algn="l" defTabSz="820139" rtl="0" eaLnBrk="1" latinLnBrk="0" hangingPunct="1">
        <a:defRPr sz="3228" kern="1200">
          <a:solidFill>
            <a:schemeClr val="tx1"/>
          </a:solidFill>
          <a:latin typeface="+mn-lt"/>
          <a:ea typeface="+mn-ea"/>
          <a:cs typeface="+mn-cs"/>
        </a:defRPr>
      </a:lvl1pPr>
      <a:lvl2pPr marL="820139" algn="l" defTabSz="820139" rtl="0" eaLnBrk="1" latinLnBrk="0" hangingPunct="1">
        <a:defRPr sz="3228" kern="1200">
          <a:solidFill>
            <a:schemeClr val="tx1"/>
          </a:solidFill>
          <a:latin typeface="+mn-lt"/>
          <a:ea typeface="+mn-ea"/>
          <a:cs typeface="+mn-cs"/>
        </a:defRPr>
      </a:lvl2pPr>
      <a:lvl3pPr marL="1640275" algn="l" defTabSz="820139" rtl="0" eaLnBrk="1" latinLnBrk="0" hangingPunct="1">
        <a:defRPr sz="3228" kern="1200">
          <a:solidFill>
            <a:schemeClr val="tx1"/>
          </a:solidFill>
          <a:latin typeface="+mn-lt"/>
          <a:ea typeface="+mn-ea"/>
          <a:cs typeface="+mn-cs"/>
        </a:defRPr>
      </a:lvl3pPr>
      <a:lvl4pPr marL="2460414" algn="l" defTabSz="820139" rtl="0" eaLnBrk="1" latinLnBrk="0" hangingPunct="1">
        <a:defRPr sz="3228" kern="1200">
          <a:solidFill>
            <a:schemeClr val="tx1"/>
          </a:solidFill>
          <a:latin typeface="+mn-lt"/>
          <a:ea typeface="+mn-ea"/>
          <a:cs typeface="+mn-cs"/>
        </a:defRPr>
      </a:lvl4pPr>
      <a:lvl5pPr marL="3280553" algn="l" defTabSz="820139" rtl="0" eaLnBrk="1" latinLnBrk="0" hangingPunct="1">
        <a:defRPr sz="3228" kern="1200">
          <a:solidFill>
            <a:schemeClr val="tx1"/>
          </a:solidFill>
          <a:latin typeface="+mn-lt"/>
          <a:ea typeface="+mn-ea"/>
          <a:cs typeface="+mn-cs"/>
        </a:defRPr>
      </a:lvl5pPr>
      <a:lvl6pPr marL="4100691" algn="l" defTabSz="820139" rtl="0" eaLnBrk="1" latinLnBrk="0" hangingPunct="1">
        <a:defRPr sz="3228" kern="1200">
          <a:solidFill>
            <a:schemeClr val="tx1"/>
          </a:solidFill>
          <a:latin typeface="+mn-lt"/>
          <a:ea typeface="+mn-ea"/>
          <a:cs typeface="+mn-cs"/>
        </a:defRPr>
      </a:lvl6pPr>
      <a:lvl7pPr marL="4920829" algn="l" defTabSz="820139" rtl="0" eaLnBrk="1" latinLnBrk="0" hangingPunct="1">
        <a:defRPr sz="3228" kern="1200">
          <a:solidFill>
            <a:schemeClr val="tx1"/>
          </a:solidFill>
          <a:latin typeface="+mn-lt"/>
          <a:ea typeface="+mn-ea"/>
          <a:cs typeface="+mn-cs"/>
        </a:defRPr>
      </a:lvl7pPr>
      <a:lvl8pPr marL="5740968" algn="l" defTabSz="820139" rtl="0" eaLnBrk="1" latinLnBrk="0" hangingPunct="1">
        <a:defRPr sz="3228" kern="1200">
          <a:solidFill>
            <a:schemeClr val="tx1"/>
          </a:solidFill>
          <a:latin typeface="+mn-lt"/>
          <a:ea typeface="+mn-ea"/>
          <a:cs typeface="+mn-cs"/>
        </a:defRPr>
      </a:lvl8pPr>
      <a:lvl9pPr marL="6561105" algn="l" defTabSz="820139" rtl="0" eaLnBrk="1" latinLnBrk="0" hangingPunct="1">
        <a:defRPr sz="322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aws.amazon.com/s3/pricing/"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alculator.aws/#/"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s://cloud.google.com/resource-manager/docs/using-labels"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ome/sujee/work/ElephantScale/es-training-new/internet2/slides/%5b-a-z0-9%5d*%5ba-z0-9%5d"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sumologic.com/insight/s3-cost-optimization/" TargetMode="Externa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t>COST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t> Flexibility</a:t>
            </a:r>
          </a:p>
          <a:p>
            <a:pPr lvl="1"/>
            <a:r>
              <a:t> Sell your unused Amazon EC2 Reserved Instances</a:t>
            </a:r>
          </a:p>
          <a:p>
            <a:pPr lvl="1"/>
            <a:r>
              <a:t> Buy Amazon EC2 Reserved Instances from other AWS customers</a:t>
            </a:r>
          </a:p>
          <a:p>
            <a:pPr lvl="1"/>
            <a:r>
              <a:t> As your needs change, change your Reserved Instances</a:t>
            </a:r>
          </a:p>
          <a:p>
            <a:r>
              <a:t> Diverse term and pricing options</a:t>
            </a:r>
          </a:p>
          <a:p>
            <a:pPr lvl="1"/>
            <a:r>
              <a:t> Shorter terms</a:t>
            </a:r>
          </a:p>
          <a:p>
            <a:pPr lvl="1"/>
            <a:r>
              <a:t> Opportunity to save on upfront pricing</a:t>
            </a:r>
          </a:p>
          <a:p>
            <a:r>
              <a:t> Identical capacity reservations</a:t>
            </a:r>
          </a:p>
        </p:txBody>
      </p:sp>
      <p:sp>
        <p:nvSpPr>
          <p:cNvPr id="3" name="Content Placeholder 2"/>
          <p:cNvSpPr>
            <a:spLocks noGrp="1"/>
          </p:cNvSpPr>
          <p:nvPr>
            <p:ph sz="quarter" idx="10"/>
          </p:nvPr>
        </p:nvSpPr>
        <p:spPr/>
        <p:txBody>
          <a:bodyPr/>
          <a:lstStyle/>
          <a:p>
            <a:r>
              <a:t>10</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RESERVED INSTANCE MARKETPLACE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dirty="0"/>
              <a:t> "Preemptible" on Google, "Spot" on Azure</a:t>
            </a:r>
          </a:p>
          <a:p>
            <a:r>
              <a:rPr dirty="0"/>
              <a:t> Bid for unused  capacity.</a:t>
            </a:r>
          </a:p>
          <a:p>
            <a:r>
              <a:rPr dirty="0"/>
              <a:t> Prices controlled by AWS based on supply and demand</a:t>
            </a:r>
          </a:p>
          <a:p>
            <a:r>
              <a:rPr dirty="0"/>
              <a:t> Termination Notice provided 2 minutes prior to termination, stored in metadata</a:t>
            </a:r>
          </a:p>
          <a:p>
            <a:r>
              <a:rPr dirty="0"/>
              <a:t> Best approach to temporary requests for large numbers of servers.</a:t>
            </a:r>
          </a:p>
          <a:p>
            <a:endParaRPr dirty="0"/>
          </a:p>
          <a:p>
            <a:endParaRPr dirty="0"/>
          </a:p>
          <a:p>
            <a:endParaRPr dirty="0"/>
          </a:p>
          <a:p>
            <a:endParaRPr dirty="0"/>
          </a:p>
          <a:p>
            <a:endParaRPr dirty="0"/>
          </a:p>
        </p:txBody>
      </p:sp>
      <p:sp>
        <p:nvSpPr>
          <p:cNvPr id="3" name="Content Placeholder 2"/>
          <p:cNvSpPr>
            <a:spLocks noGrp="1"/>
          </p:cNvSpPr>
          <p:nvPr>
            <p:ph sz="quarter" idx="10"/>
          </p:nvPr>
        </p:nvSpPr>
        <p:spPr/>
        <p:txBody>
          <a:bodyPr/>
          <a:lstStyle/>
          <a:p>
            <a:r>
              <a:t>11</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AMAZON EC2 SPOT INSTANCES</a:t>
            </a:r>
          </a:p>
        </p:txBody>
      </p:sp>
      <p:pic>
        <p:nvPicPr>
          <p:cNvPr id="6" name="Picture 5" descr="08-cost-03.png"/>
          <p:cNvPicPr>
            <a:picLocks noChangeAspect="1"/>
          </p:cNvPicPr>
          <p:nvPr/>
        </p:nvPicPr>
        <p:blipFill>
          <a:blip r:embed="rId3"/>
          <a:stretch>
            <a:fillRect/>
          </a:stretch>
        </p:blipFill>
        <p:spPr>
          <a:xfrm>
            <a:off x="3592334" y="6214526"/>
            <a:ext cx="8129016" cy="405993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a:p>
          <a:p>
            <a:endParaRPr/>
          </a:p>
          <a:p>
            <a:endParaRPr/>
          </a:p>
          <a:p>
            <a:endParaRPr/>
          </a:p>
          <a:p>
            <a:endParaRPr/>
          </a:p>
          <a:p>
            <a:endParaRPr/>
          </a:p>
          <a:p>
            <a:endParaRPr/>
          </a:p>
          <a:p>
            <a:endParaRPr/>
          </a:p>
          <a:p>
            <a:endParaRPr/>
          </a:p>
          <a:p>
            <a:endParaRPr/>
          </a:p>
        </p:txBody>
      </p:sp>
      <p:sp>
        <p:nvSpPr>
          <p:cNvPr id="3" name="Content Placeholder 2"/>
          <p:cNvSpPr>
            <a:spLocks noGrp="1"/>
          </p:cNvSpPr>
          <p:nvPr>
            <p:ph sz="quarter" idx="10"/>
          </p:nvPr>
        </p:nvSpPr>
        <p:spPr/>
        <p:txBody>
          <a:bodyPr/>
          <a:lstStyle/>
          <a:p>
            <a:r>
              <a:t>12</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SPOT USE CASES</a:t>
            </a:r>
          </a:p>
        </p:txBody>
      </p:sp>
      <p:graphicFrame>
        <p:nvGraphicFramePr>
          <p:cNvPr id="6" name="Table 5"/>
          <p:cNvGraphicFramePr>
            <a:graphicFrameLocks noGrp="1"/>
          </p:cNvGraphicFramePr>
          <p:nvPr/>
        </p:nvGraphicFramePr>
        <p:xfrm>
          <a:off x="905256" y="2167128"/>
          <a:ext cx="14237208" cy="7710045"/>
        </p:xfrm>
        <a:graphic>
          <a:graphicData uri="http://schemas.openxmlformats.org/drawingml/2006/table">
            <a:tbl>
              <a:tblPr firstRow="1" bandRow="1">
                <a:tableStyleId>{5C22544A-7EE6-4342-B048-85BDC9FD1C3A}</a:tableStyleId>
              </a:tblPr>
              <a:tblGrid>
                <a:gridCol w="7118604">
                  <a:extLst>
                    <a:ext uri="{9D8B030D-6E8A-4147-A177-3AD203B41FA5}">
                      <a16:colId xmlns:a16="http://schemas.microsoft.com/office/drawing/2014/main" val="20000"/>
                    </a:ext>
                  </a:extLst>
                </a:gridCol>
                <a:gridCol w="7118604">
                  <a:extLst>
                    <a:ext uri="{9D8B030D-6E8A-4147-A177-3AD203B41FA5}">
                      <a16:colId xmlns:a16="http://schemas.microsoft.com/office/drawing/2014/main" val="20001"/>
                    </a:ext>
                  </a:extLst>
                </a:gridCol>
              </a:tblGrid>
              <a:tr h="0">
                <a:tc>
                  <a:txBody>
                    <a:bodyPr/>
                    <a:lstStyle/>
                    <a:p>
                      <a:r>
                        <a:t>Use Case</a:t>
                      </a:r>
                    </a:p>
                  </a:txBody>
                  <a:tcPr/>
                </a:tc>
                <a:tc>
                  <a:txBody>
                    <a:bodyPr/>
                    <a:lstStyle/>
                    <a:p>
                      <a:r>
                        <a:t>Types of Applications</a:t>
                      </a:r>
                    </a:p>
                  </a:txBody>
                  <a:tcPr/>
                </a:tc>
                <a:extLst>
                  <a:ext uri="{0D108BD9-81ED-4DB2-BD59-A6C34878D82A}">
                    <a16:rowId xmlns:a16="http://schemas.microsoft.com/office/drawing/2014/main" val="10000"/>
                  </a:ext>
                </a:extLst>
              </a:tr>
              <a:tr h="0">
                <a:tc>
                  <a:txBody>
                    <a:bodyPr/>
                    <a:lstStyle/>
                    <a:p>
                      <a:r>
                        <a:t>Batch processing</a:t>
                      </a:r>
                    </a:p>
                  </a:txBody>
                  <a:tcPr/>
                </a:tc>
                <a:tc>
                  <a:txBody>
                    <a:bodyPr/>
                    <a:lstStyle/>
                    <a:p>
                      <a:r>
                        <a:t>Generic background processing (scale out computing)</a:t>
                      </a:r>
                    </a:p>
                  </a:txBody>
                  <a:tcPr/>
                </a:tc>
                <a:extLst>
                  <a:ext uri="{0D108BD9-81ED-4DB2-BD59-A6C34878D82A}">
                    <a16:rowId xmlns:a16="http://schemas.microsoft.com/office/drawing/2014/main" val="10001"/>
                  </a:ext>
                </a:extLst>
              </a:tr>
              <a:tr h="0">
                <a:tc>
                  <a:txBody>
                    <a:bodyPr/>
                    <a:lstStyle/>
                    <a:p>
                      <a:r>
                        <a:t>Web/data crawling</a:t>
                      </a:r>
                    </a:p>
                  </a:txBody>
                  <a:tcPr/>
                </a:tc>
                <a:tc>
                  <a:txBody>
                    <a:bodyPr/>
                    <a:lstStyle/>
                    <a:p>
                      <a:r>
                        <a:t>Analyze data</a:t>
                      </a:r>
                    </a:p>
                  </a:txBody>
                  <a:tcPr/>
                </a:tc>
                <a:extLst>
                  <a:ext uri="{0D108BD9-81ED-4DB2-BD59-A6C34878D82A}">
                    <a16:rowId xmlns:a16="http://schemas.microsoft.com/office/drawing/2014/main" val="10002"/>
                  </a:ext>
                </a:extLst>
              </a:tr>
              <a:tr h="0">
                <a:tc>
                  <a:txBody>
                    <a:bodyPr/>
                    <a:lstStyle/>
                    <a:p>
                      <a:r>
                        <a:t>Financial</a:t>
                      </a:r>
                    </a:p>
                  </a:txBody>
                  <a:tcPr/>
                </a:tc>
                <a:tc>
                  <a:txBody>
                    <a:bodyPr/>
                    <a:lstStyle/>
                    <a:p>
                      <a:r>
                        <a:t>Hedge fund analytics, energy trading, etc.</a:t>
                      </a:r>
                    </a:p>
                  </a:txBody>
                  <a:tcPr/>
                </a:tc>
                <a:extLst>
                  <a:ext uri="{0D108BD9-81ED-4DB2-BD59-A6C34878D82A}">
                    <a16:rowId xmlns:a16="http://schemas.microsoft.com/office/drawing/2014/main" val="10003"/>
                  </a:ext>
                </a:extLst>
              </a:tr>
              <a:tr h="0">
                <a:tc>
                  <a:txBody>
                    <a:bodyPr/>
                    <a:lstStyle/>
                    <a:p>
                      <a:r>
                        <a:t>Elastic Map Reduce</a:t>
                      </a:r>
                    </a:p>
                  </a:txBody>
                  <a:tcPr/>
                </a:tc>
                <a:tc>
                  <a:txBody>
                    <a:bodyPr/>
                    <a:lstStyle/>
                    <a:p>
                      <a:r>
                        <a:t>Hadoop (large data processing)</a:t>
                      </a:r>
                    </a:p>
                  </a:txBody>
                  <a:tcPr/>
                </a:tc>
                <a:extLst>
                  <a:ext uri="{0D108BD9-81ED-4DB2-BD59-A6C34878D82A}">
                    <a16:rowId xmlns:a16="http://schemas.microsoft.com/office/drawing/2014/main" val="10004"/>
                  </a:ext>
                </a:extLst>
              </a:tr>
              <a:tr h="0">
                <a:tc>
                  <a:txBody>
                    <a:bodyPr/>
                    <a:lstStyle/>
                    <a:p>
                      <a:r>
                        <a:t>Grid computing</a:t>
                      </a:r>
                    </a:p>
                  </a:txBody>
                  <a:tcPr/>
                </a:tc>
                <a:tc>
                  <a:txBody>
                    <a:bodyPr/>
                    <a:lstStyle/>
                    <a:p>
                      <a:r>
                        <a:t>Scientific trials/simulations in chemistry, physics, and biology</a:t>
                      </a:r>
                    </a:p>
                  </a:txBody>
                  <a:tcPr/>
                </a:tc>
                <a:extLst>
                  <a:ext uri="{0D108BD9-81ED-4DB2-BD59-A6C34878D82A}">
                    <a16:rowId xmlns:a16="http://schemas.microsoft.com/office/drawing/2014/main" val="10005"/>
                  </a:ext>
                </a:extLst>
              </a:tr>
              <a:tr h="0">
                <a:tc>
                  <a:txBody>
                    <a:bodyPr/>
                    <a:lstStyle/>
                    <a:p>
                      <a:r>
                        <a:t>Transcoding</a:t>
                      </a:r>
                    </a:p>
                  </a:txBody>
                  <a:tcPr/>
                </a:tc>
                <a:tc>
                  <a:txBody>
                    <a:bodyPr/>
                    <a:lstStyle/>
                    <a:p>
                      <a:r>
                        <a:t>Transform videos into specific formats</a:t>
                      </a:r>
                    </a:p>
                  </a:txBody>
                  <a:tcPr/>
                </a:tc>
                <a:extLst>
                  <a:ext uri="{0D108BD9-81ED-4DB2-BD59-A6C34878D82A}">
                    <a16:rowId xmlns:a16="http://schemas.microsoft.com/office/drawing/2014/main" val="10006"/>
                  </a:ext>
                </a:extLst>
              </a:tr>
              <a:tr h="0">
                <a:tc>
                  <a:txBody>
                    <a:bodyPr/>
                    <a:lstStyle/>
                    <a:p>
                      <a:r>
                        <a:t>Gaming</a:t>
                      </a:r>
                    </a:p>
                  </a:txBody>
                  <a:tcPr/>
                </a:tc>
                <a:tc>
                  <a:txBody>
                    <a:bodyPr/>
                    <a:lstStyle/>
                    <a:p>
                      <a:r>
                        <a:t>Back-end servers for Facebook games</a:t>
                      </a:r>
                    </a:p>
                  </a:txBody>
                  <a:tcPr/>
                </a:tc>
                <a:extLst>
                  <a:ext uri="{0D108BD9-81ED-4DB2-BD59-A6C34878D82A}">
                    <a16:rowId xmlns:a16="http://schemas.microsoft.com/office/drawing/2014/main" val="10007"/>
                  </a:ext>
                </a:extLst>
              </a:tr>
              <a:tr h="0">
                <a:tc>
                  <a:txBody>
                    <a:bodyPr/>
                    <a:lstStyle/>
                    <a:p>
                      <a:r>
                        <a:t>Testing</a:t>
                      </a:r>
                    </a:p>
                  </a:txBody>
                  <a:tcPr/>
                </a:tc>
                <a:tc>
                  <a:txBody>
                    <a:bodyPr/>
                    <a:lstStyle/>
                    <a:p>
                      <a:r>
                        <a:t>Scale to large server pool to test software, websites, etc.</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t> Never bid more than threshold (80% of on-demand price).</a:t>
            </a:r>
          </a:p>
          <a:p>
            <a:r>
              <a:t> No more than 10 open spot requests at any time.</a:t>
            </a:r>
          </a:p>
          <a:p>
            <a:r>
              <a:t> Bid 10% more than the average price over last hour.</a:t>
            </a:r>
          </a:p>
          <a:p>
            <a:r>
              <a:t> Use spots for low-priority and less time-critical jobs.</a:t>
            </a:r>
          </a:p>
          <a:p>
            <a:r>
              <a:t> Have more retries for jobs running on spots.</a:t>
            </a:r>
          </a:p>
        </p:txBody>
      </p:sp>
      <p:sp>
        <p:nvSpPr>
          <p:cNvPr id="3" name="Content Placeholder 2"/>
          <p:cNvSpPr>
            <a:spLocks noGrp="1"/>
          </p:cNvSpPr>
          <p:nvPr>
            <p:ph sz="quarter" idx="10"/>
          </p:nvPr>
        </p:nvSpPr>
        <p:spPr/>
        <p:txBody>
          <a:bodyPr/>
          <a:lstStyle/>
          <a:p>
            <a:r>
              <a:t>13</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VIMEO’S SPOT MARKET CONSIDERATIONS (1 OF 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t> Watch out for open spot requests (add expiry to your requests).</a:t>
            </a:r>
          </a:p>
          <a:p>
            <a:r>
              <a:t> Billed hour forward unless terminated by AWS.</a:t>
            </a:r>
          </a:p>
          <a:p>
            <a:r>
              <a:t> For long-running jobs, either bid higher on spot or use on-demand instances.</a:t>
            </a:r>
          </a:p>
          <a:p>
            <a:r>
              <a:t> Fail over to on-demand when spot market is saturated.</a:t>
            </a:r>
          </a:p>
          <a:p>
            <a:r>
              <a:rPr b="1"/>
              <a:t> Note</a:t>
            </a:r>
            <a:r>
              <a:t> Not every rule applies in every situation. For example, the "fail over to on-demand" may not agree with your organization's budget.</a:t>
            </a:r>
          </a:p>
          <a:p>
            <a:pPr lvl="1"/>
            <a:r>
              <a:t> What is your opinion and your situation?</a:t>
            </a:r>
          </a:p>
        </p:txBody>
      </p:sp>
      <p:sp>
        <p:nvSpPr>
          <p:cNvPr id="3" name="Content Placeholder 2"/>
          <p:cNvSpPr>
            <a:spLocks noGrp="1"/>
          </p:cNvSpPr>
          <p:nvPr>
            <p:ph sz="quarter" idx="10"/>
          </p:nvPr>
        </p:nvSpPr>
        <p:spPr/>
        <p:txBody>
          <a:bodyPr/>
          <a:lstStyle/>
          <a:p>
            <a:r>
              <a:t>14</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VIMEO’S SPOT MARKET CONSIDERATIONS (2 OF 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a:p>
          <a:p>
            <a:endParaRPr/>
          </a:p>
          <a:p>
            <a:endParaRPr/>
          </a:p>
          <a:p>
            <a:endParaRPr/>
          </a:p>
          <a:p>
            <a:endParaRPr/>
          </a:p>
          <a:p>
            <a:endParaRPr/>
          </a:p>
          <a:p>
            <a:endParaRPr/>
          </a:p>
          <a:p>
            <a:endParaRPr/>
          </a:p>
          <a:p>
            <a:endParaRPr/>
          </a:p>
          <a:p>
            <a:endParaRPr/>
          </a:p>
          <a:p>
            <a:endParaRPr/>
          </a:p>
          <a:p>
            <a:endParaRPr/>
          </a:p>
          <a:p>
            <a:endParaRPr/>
          </a:p>
          <a:p>
            <a:endParaRPr/>
          </a:p>
        </p:txBody>
      </p:sp>
      <p:sp>
        <p:nvSpPr>
          <p:cNvPr id="3" name="Content Placeholder 2"/>
          <p:cNvSpPr>
            <a:spLocks noGrp="1"/>
          </p:cNvSpPr>
          <p:nvPr>
            <p:ph sz="quarter" idx="10"/>
          </p:nvPr>
        </p:nvSpPr>
        <p:spPr/>
        <p:txBody>
          <a:bodyPr/>
          <a:lstStyle/>
          <a:p>
            <a:r>
              <a:t>15</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LEVERAGING EC2 PRICING MODELS TOGETHER</a:t>
            </a:r>
          </a:p>
        </p:txBody>
      </p:sp>
      <p:pic>
        <p:nvPicPr>
          <p:cNvPr id="6" name="Picture 5" descr="08-cost-04.png"/>
          <p:cNvPicPr>
            <a:picLocks noChangeAspect="1"/>
          </p:cNvPicPr>
          <p:nvPr/>
        </p:nvPicPr>
        <p:blipFill>
          <a:blip r:embed="rId2"/>
          <a:stretch>
            <a:fillRect/>
          </a:stretch>
        </p:blipFill>
        <p:spPr>
          <a:xfrm>
            <a:off x="2569464" y="2843784"/>
            <a:ext cx="10853928" cy="686714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dirty="0"/>
              <a:t> Choose instance type that matches requirements.</a:t>
            </a:r>
          </a:p>
          <a:p>
            <a:pPr lvl="1"/>
            <a:r>
              <a:rPr dirty="0"/>
              <a:t> Start with memory requirements and architecture type (32-bit or 64-bit).</a:t>
            </a:r>
          </a:p>
          <a:p>
            <a:pPr lvl="1"/>
            <a:r>
              <a:rPr dirty="0"/>
              <a:t> Then choose the closest number of virtual cores required.</a:t>
            </a:r>
          </a:p>
          <a:p>
            <a:r>
              <a:rPr dirty="0"/>
              <a:t> Scale across Availability Zones.</a:t>
            </a:r>
          </a:p>
          <a:p>
            <a:pPr lvl="1"/>
            <a:r>
              <a:rPr dirty="0"/>
              <a:t> Smaller sizes give more granularity for deploying to multiple AZs.</a:t>
            </a:r>
          </a:p>
          <a:p>
            <a:r>
              <a:rPr dirty="0"/>
              <a:t> Start with on-demand and then assess utilization for RIs.</a:t>
            </a:r>
          </a:p>
        </p:txBody>
      </p:sp>
      <p:sp>
        <p:nvSpPr>
          <p:cNvPr id="3" name="Content Placeholder 2"/>
          <p:cNvSpPr>
            <a:spLocks noGrp="1"/>
          </p:cNvSpPr>
          <p:nvPr>
            <p:ph sz="quarter" idx="10"/>
          </p:nvPr>
        </p:nvSpPr>
        <p:spPr/>
        <p:txBody>
          <a:bodyPr/>
          <a:lstStyle/>
          <a:p>
            <a:r>
              <a:t>16</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BLENDED APPROACH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t> Multiple instance types to choose from</a:t>
            </a:r>
          </a:p>
          <a:p>
            <a:pPr lvl="1"/>
            <a:r>
              <a:t> Use small-sized database for data ingestion.</a:t>
            </a:r>
          </a:p>
          <a:p>
            <a:r>
              <a:t> Amazon RDS</a:t>
            </a:r>
          </a:p>
          <a:p>
            <a:pPr lvl="1"/>
            <a:r>
              <a:t> If you have I/O intensive workloads, you may save money with Provisioned IOPS.</a:t>
            </a:r>
          </a:p>
          <a:p>
            <a:pPr lvl="1"/>
            <a:r>
              <a:t> Launch larger database from snapshot for reporting.</a:t>
            </a:r>
          </a:p>
          <a:p>
            <a:pPr lvl="2"/>
            <a:r>
              <a:t> Enables information sharing without affecting the performance of production database.</a:t>
            </a:r>
          </a:p>
        </p:txBody>
      </p:sp>
      <p:sp>
        <p:nvSpPr>
          <p:cNvPr id="3" name="Content Placeholder 2"/>
          <p:cNvSpPr>
            <a:spLocks noGrp="1"/>
          </p:cNvSpPr>
          <p:nvPr>
            <p:ph sz="quarter" idx="10"/>
          </p:nvPr>
        </p:nvSpPr>
        <p:spPr/>
        <p:txBody>
          <a:bodyPr/>
          <a:lstStyle/>
          <a:p>
            <a:r>
              <a:t>17</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COSTS FOR DATABASES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Ins="6729983"/>
          <a:lstStyle/>
          <a:p>
            <a:r>
              <a:t> The more you can offload, the less infrastructure you need to maintain, scale, and pay for.</a:t>
            </a:r>
          </a:p>
          <a:p>
            <a:pPr lvl="1"/>
            <a:r>
              <a:t> Offload popular traffic to Amazon CloudFront and Amazon S3.</a:t>
            </a:r>
          </a:p>
          <a:p>
            <a:pPr lvl="1"/>
            <a:r>
              <a:t> Introduce caching.</a:t>
            </a:r>
          </a:p>
          <a:p>
            <a:endParaRPr/>
          </a:p>
        </p:txBody>
      </p:sp>
      <p:sp>
        <p:nvSpPr>
          <p:cNvPr id="3" name="Content Placeholder 2"/>
          <p:cNvSpPr>
            <a:spLocks noGrp="1"/>
          </p:cNvSpPr>
          <p:nvPr>
            <p:ph sz="quarter" idx="10"/>
          </p:nvPr>
        </p:nvSpPr>
        <p:spPr/>
        <p:txBody>
          <a:bodyPr/>
          <a:lstStyle/>
          <a:p>
            <a:r>
              <a:t>18</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OFFLOAD YOUR ARCHITECTURE</a:t>
            </a:r>
          </a:p>
        </p:txBody>
      </p:sp>
      <p:pic>
        <p:nvPicPr>
          <p:cNvPr id="6" name="Picture 5" descr="08-cost-05.png"/>
          <p:cNvPicPr>
            <a:picLocks noChangeAspect="1"/>
          </p:cNvPicPr>
          <p:nvPr/>
        </p:nvPicPr>
        <p:blipFill>
          <a:blip r:embed="rId2"/>
          <a:stretch>
            <a:fillRect/>
          </a:stretch>
        </p:blipFill>
        <p:spPr>
          <a:xfrm>
            <a:off x="10049256" y="2057400"/>
            <a:ext cx="5504688" cy="532180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dirty="0"/>
              <a:t> Amazon S3 costs vary by region.</a:t>
            </a:r>
          </a:p>
          <a:p>
            <a:r>
              <a:rPr dirty="0"/>
              <a:t> Priced by storage, request, and transfer.</a:t>
            </a:r>
          </a:p>
          <a:p>
            <a:pPr lvl="1"/>
            <a:r>
              <a:rPr dirty="0"/>
              <a:t> Storage cost is per GB-month.</a:t>
            </a:r>
          </a:p>
          <a:p>
            <a:pPr lvl="1"/>
            <a:r>
              <a:rPr dirty="0"/>
              <a:t> Per-request cost varies, based on type of request.</a:t>
            </a:r>
          </a:p>
          <a:p>
            <a:pPr lvl="2"/>
            <a:r>
              <a:rPr dirty="0"/>
              <a:t> For instance, price per 1,000 PUT requests.</a:t>
            </a:r>
          </a:p>
          <a:p>
            <a:r>
              <a:rPr dirty="0"/>
              <a:t> Transfer out has cost per GB-month (except in same region or to Amazon CloudFront), transfer in is free.</a:t>
            </a:r>
          </a:p>
          <a:p>
            <a:r>
              <a:rPr dirty="0">
                <a:solidFill>
                  <a:srgbClr val="FF0000"/>
                </a:solidFill>
                <a:hlinkClick r:id="rId2">
                  <a:extLst>
                    <a:ext uri="{A12FA001-AC4F-418D-AE19-62706E023703}">
                      <ahyp:hlinkClr xmlns:ahyp="http://schemas.microsoft.com/office/drawing/2018/hyperlinkcolor" val="tx"/>
                    </a:ext>
                  </a:extLst>
                </a:hlinkClick>
              </a:rPr>
              <a:t> Pricing</a:t>
            </a:r>
          </a:p>
        </p:txBody>
      </p:sp>
      <p:sp>
        <p:nvSpPr>
          <p:cNvPr id="3" name="Content Placeholder 2"/>
          <p:cNvSpPr>
            <a:spLocks noGrp="1"/>
          </p:cNvSpPr>
          <p:nvPr>
            <p:ph sz="quarter" idx="10"/>
          </p:nvPr>
        </p:nvSpPr>
        <p:spPr/>
        <p:txBody>
          <a:bodyPr/>
          <a:lstStyle/>
          <a:p>
            <a:r>
              <a:t>19</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DATA STORAGE AND TRANSFER COSTS – AMAZON S3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t> Turn off the light.</a:t>
            </a:r>
          </a:p>
          <a:p>
            <a:pPr lvl="1"/>
            <a:r>
              <a:t> When you stop the instances, you stop paying for them.</a:t>
            </a:r>
          </a:p>
          <a:p>
            <a:r>
              <a:t> Be elastic.</a:t>
            </a:r>
          </a:p>
          <a:p>
            <a:pPr lvl="1"/>
            <a:r>
              <a:t> Support workloads with the right amount of horsepower to get the job done.</a:t>
            </a:r>
          </a:p>
          <a:p>
            <a:r>
              <a:t> Continually optimize.</a:t>
            </a:r>
          </a:p>
          <a:p>
            <a:pPr lvl="1"/>
            <a:r>
              <a:t> Drive recurring and improving savings through cost-aware architectures.</a:t>
            </a:r>
          </a:p>
        </p:txBody>
      </p:sp>
      <p:sp>
        <p:nvSpPr>
          <p:cNvPr id="3" name="Content Placeholder 2"/>
          <p:cNvSpPr>
            <a:spLocks noGrp="1"/>
          </p:cNvSpPr>
          <p:nvPr>
            <p:ph sz="quarter" idx="10"/>
          </p:nvPr>
        </p:nvSpPr>
        <p:spPr/>
        <p:txBody>
          <a:bodyPr/>
          <a:lstStyle/>
          <a:p>
            <a:r>
              <a:t>2</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FUNDAMENTALS OF COST OPTIMIZATION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t> Reducing outbound costs</a:t>
            </a:r>
          </a:p>
          <a:p>
            <a:pPr lvl="1"/>
            <a:r>
              <a:t> Retrieve only required output.</a:t>
            </a:r>
          </a:p>
          <a:p>
            <a:pPr lvl="1"/>
            <a:r>
              <a:t> Enable Amazon EMR output compression.</a:t>
            </a:r>
          </a:p>
          <a:p>
            <a:r>
              <a:t> Reduced Redundancy Storage (RRS) for Amazon S3</a:t>
            </a:r>
          </a:p>
          <a:p>
            <a:pPr lvl="1"/>
            <a:r>
              <a:t> Reduces replication of Amazon S3 objects.</a:t>
            </a:r>
          </a:p>
          <a:p>
            <a:pPr lvl="1"/>
            <a:r>
              <a:t> Reduces storage costs but drops durability of Amazon S3 objects.</a:t>
            </a:r>
          </a:p>
          <a:p>
            <a:pPr lvl="1"/>
            <a:r>
              <a:t> RRS can be enabled during or after upload.</a:t>
            </a:r>
          </a:p>
        </p:txBody>
      </p:sp>
      <p:sp>
        <p:nvSpPr>
          <p:cNvPr id="3" name="Content Placeholder 2"/>
          <p:cNvSpPr>
            <a:spLocks noGrp="1"/>
          </p:cNvSpPr>
          <p:nvPr>
            <p:ph sz="quarter" idx="10"/>
          </p:nvPr>
        </p:nvSpPr>
        <p:spPr/>
        <p:txBody>
          <a:bodyPr/>
          <a:lstStyle/>
          <a:p>
            <a:r>
              <a:t>20</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DATA STORAGE AND TRANSFER COSTS – AMAZON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Ins="6062471"/>
          <a:lstStyle/>
          <a:p>
            <a:r>
              <a:t> Receive a single bill for all charges incurred across all linked accounts.</a:t>
            </a:r>
          </a:p>
          <a:p>
            <a:pPr lvl="1"/>
            <a:r>
              <a:t> Share reserved instances.</a:t>
            </a:r>
          </a:p>
          <a:p>
            <a:pPr lvl="1"/>
            <a:r>
              <a:t> Combine tiering benefits.</a:t>
            </a:r>
          </a:p>
          <a:p>
            <a:r>
              <a:t> View and manage linked accounts.</a:t>
            </a:r>
          </a:p>
          <a:p>
            <a:r>
              <a:t> Add additional accounts.</a:t>
            </a:r>
          </a:p>
          <a:p>
            <a:pPr lvl="1"/>
            <a:r>
              <a:t> Consolidated billing only supports one level depth.</a:t>
            </a:r>
          </a:p>
          <a:p>
            <a:r>
              <a:t> However, this may not fit every need</a:t>
            </a:r>
          </a:p>
          <a:p>
            <a:pPr lvl="1"/>
            <a:r>
              <a:t> Many schools, for example, are using reseller to bill individual accounts</a:t>
            </a:r>
          </a:p>
          <a:p>
            <a:pPr lvl="1"/>
            <a:r>
              <a:t> As of re-invent 2020, this is changing and may not be a universal fit-all practices</a:t>
            </a:r>
          </a:p>
          <a:p>
            <a:endParaRPr/>
          </a:p>
        </p:txBody>
      </p:sp>
      <p:sp>
        <p:nvSpPr>
          <p:cNvPr id="3" name="Content Placeholder 2"/>
          <p:cNvSpPr>
            <a:spLocks noGrp="1"/>
          </p:cNvSpPr>
          <p:nvPr>
            <p:ph sz="quarter" idx="10"/>
          </p:nvPr>
        </p:nvSpPr>
        <p:spPr/>
        <p:txBody>
          <a:bodyPr/>
          <a:lstStyle/>
          <a:p>
            <a:r>
              <a:t>21</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YOU MAY USE CONSOLIDATED BILLING</a:t>
            </a:r>
          </a:p>
        </p:txBody>
      </p:sp>
      <p:pic>
        <p:nvPicPr>
          <p:cNvPr id="6" name="Picture 5" descr="08-cost-06.png"/>
          <p:cNvPicPr>
            <a:picLocks noChangeAspect="1"/>
          </p:cNvPicPr>
          <p:nvPr/>
        </p:nvPicPr>
        <p:blipFill>
          <a:blip r:embed="rId2"/>
          <a:stretch>
            <a:fillRect/>
          </a:stretch>
        </p:blipFill>
        <p:spPr>
          <a:xfrm>
            <a:off x="10716768" y="2743200"/>
            <a:ext cx="4910328" cy="36576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a:p>
          <a:p>
            <a:endParaRPr/>
          </a:p>
          <a:p>
            <a:endParaRPr/>
          </a:p>
          <a:p>
            <a:endParaRPr/>
          </a:p>
          <a:p>
            <a:endParaRPr/>
          </a:p>
          <a:p>
            <a:endParaRPr/>
          </a:p>
          <a:p>
            <a:endParaRPr/>
          </a:p>
          <a:p>
            <a:endParaRPr/>
          </a:p>
          <a:p>
            <a:endParaRPr/>
          </a:p>
          <a:p>
            <a:endParaRPr/>
          </a:p>
          <a:p>
            <a:endParaRPr/>
          </a:p>
          <a:p>
            <a:r>
              <a:t> </a:t>
            </a:r>
          </a:p>
        </p:txBody>
      </p:sp>
      <p:sp>
        <p:nvSpPr>
          <p:cNvPr id="3" name="Content Placeholder 2"/>
          <p:cNvSpPr>
            <a:spLocks noGrp="1"/>
          </p:cNvSpPr>
          <p:nvPr>
            <p:ph sz="quarter" idx="10"/>
          </p:nvPr>
        </p:nvSpPr>
        <p:spPr/>
        <p:txBody>
          <a:bodyPr/>
          <a:lstStyle/>
          <a:p>
            <a:r>
              <a:t>22</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AWS PRICING CALCULATOR</a:t>
            </a:r>
          </a:p>
        </p:txBody>
      </p:sp>
      <p:pic>
        <p:nvPicPr>
          <p:cNvPr id="6" name="Picture 5" descr="08-cost-07.png"/>
          <p:cNvPicPr>
            <a:picLocks noChangeAspect="1"/>
          </p:cNvPicPr>
          <p:nvPr/>
        </p:nvPicPr>
        <p:blipFill>
          <a:blip r:embed="rId2"/>
          <a:stretch>
            <a:fillRect/>
          </a:stretch>
        </p:blipFill>
        <p:spPr>
          <a:xfrm>
            <a:off x="1719072" y="2322576"/>
            <a:ext cx="12563856" cy="668426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a:p>
          <a:p>
            <a:endParaRPr/>
          </a:p>
          <a:p>
            <a:endParaRPr/>
          </a:p>
          <a:p>
            <a:endParaRPr/>
          </a:p>
          <a:p>
            <a:endParaRPr/>
          </a:p>
          <a:p>
            <a:endParaRPr/>
          </a:p>
          <a:p>
            <a:endParaRPr/>
          </a:p>
          <a:p>
            <a:endParaRPr/>
          </a:p>
          <a:p>
            <a:endParaRPr/>
          </a:p>
        </p:txBody>
      </p:sp>
      <p:sp>
        <p:nvSpPr>
          <p:cNvPr id="3" name="Content Placeholder 2"/>
          <p:cNvSpPr>
            <a:spLocks noGrp="1"/>
          </p:cNvSpPr>
          <p:nvPr>
            <p:ph sz="quarter" idx="10"/>
          </p:nvPr>
        </p:nvSpPr>
        <p:spPr/>
        <p:txBody>
          <a:bodyPr/>
          <a:lstStyle/>
          <a:p>
            <a:r>
              <a:t>23</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AWS PRICING CALCULATOR</a:t>
            </a:r>
          </a:p>
        </p:txBody>
      </p:sp>
      <p:pic>
        <p:nvPicPr>
          <p:cNvPr id="6" name="Picture 5" descr="08-cost-08.png"/>
          <p:cNvPicPr>
            <a:picLocks noChangeAspect="1"/>
          </p:cNvPicPr>
          <p:nvPr/>
        </p:nvPicPr>
        <p:blipFill>
          <a:blip r:embed="rId2"/>
          <a:stretch>
            <a:fillRect/>
          </a:stretch>
        </p:blipFill>
        <p:spPr>
          <a:xfrm>
            <a:off x="1078992" y="2807208"/>
            <a:ext cx="13844016" cy="570585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t> Start by understanding your use cases and the applications that support them.</a:t>
            </a:r>
          </a:p>
          <a:p>
            <a:r>
              <a:t> Take all the fixed costs into consideration.</a:t>
            </a:r>
          </a:p>
          <a:p>
            <a:r>
              <a:t> Use updated pricing (compute, storage, and net).</a:t>
            </a:r>
          </a:p>
          <a:p>
            <a:r>
              <a:t> Leverage RI pricing vs. On-Demand pricing vs. spot instances.</a:t>
            </a:r>
          </a:p>
          <a:p>
            <a:r>
              <a:t> Intangible cost savings: take a closer look at what you get as part of AWS.</a:t>
            </a:r>
          </a:p>
          <a:p>
            <a:r>
              <a:t> If you are a</a:t>
            </a:r>
            <a:r>
              <a:rPr b="1"/>
              <a:t> higher ed institution</a:t>
            </a:r>
            <a:r>
              <a:t> you may get a data egress waiver the cloud provider. It is useful as the size of dataset increases.</a:t>
            </a:r>
          </a:p>
        </p:txBody>
      </p:sp>
      <p:sp>
        <p:nvSpPr>
          <p:cNvPr id="3" name="Content Placeholder 2"/>
          <p:cNvSpPr>
            <a:spLocks noGrp="1"/>
          </p:cNvSpPr>
          <p:nvPr>
            <p:ph sz="quarter" idx="10"/>
          </p:nvPr>
        </p:nvSpPr>
        <p:spPr/>
        <p:txBody>
          <a:bodyPr/>
          <a:lstStyle/>
          <a:p>
            <a:r>
              <a:t>24</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COMPARING TOTAL COST OF OWNERSHIP IS NOT EASY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a:p>
          <a:p>
            <a:endParaRPr/>
          </a:p>
          <a:p>
            <a:endParaRPr/>
          </a:p>
          <a:p>
            <a:endParaRPr/>
          </a:p>
          <a:p>
            <a:endParaRPr/>
          </a:p>
          <a:p>
            <a:endParaRPr/>
          </a:p>
          <a:p>
            <a:endParaRPr/>
          </a:p>
          <a:p>
            <a:endParaRPr/>
          </a:p>
          <a:p>
            <a:endParaRPr/>
          </a:p>
          <a:p>
            <a:endParaRPr/>
          </a:p>
          <a:p>
            <a:endParaRPr/>
          </a:p>
        </p:txBody>
      </p:sp>
      <p:sp>
        <p:nvSpPr>
          <p:cNvPr id="3" name="Content Placeholder 2"/>
          <p:cNvSpPr>
            <a:spLocks noGrp="1"/>
          </p:cNvSpPr>
          <p:nvPr>
            <p:ph sz="quarter" idx="10"/>
          </p:nvPr>
        </p:nvSpPr>
        <p:spPr/>
        <p:txBody>
          <a:bodyPr/>
          <a:lstStyle/>
          <a:p>
            <a:r>
              <a:t>25</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TCO ESTIMATES FOR ON-PREMISES DEPLOYMENTS</a:t>
            </a:r>
          </a:p>
        </p:txBody>
      </p:sp>
      <p:pic>
        <p:nvPicPr>
          <p:cNvPr id="6" name="Picture 5" descr="08-cost-09.png"/>
          <p:cNvPicPr>
            <a:picLocks noChangeAspect="1"/>
          </p:cNvPicPr>
          <p:nvPr/>
        </p:nvPicPr>
        <p:blipFill>
          <a:blip r:embed="rId2"/>
          <a:stretch>
            <a:fillRect/>
          </a:stretch>
        </p:blipFill>
        <p:spPr>
          <a:xfrm>
            <a:off x="1307592" y="2478024"/>
            <a:ext cx="13377672" cy="637336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348" y="1650160"/>
            <a:ext cx="14584480" cy="8997087"/>
          </a:xfrm>
        </p:spPr>
        <p:txBody>
          <a:bodyPr/>
          <a:lstStyle/>
          <a:p>
            <a:r>
              <a:rPr dirty="0">
                <a:solidFill>
                  <a:srgbClr val="FF0000"/>
                </a:solidFill>
                <a:hlinkClick r:id="rId2">
                  <a:extLst>
                    <a:ext uri="{A12FA001-AC4F-418D-AE19-62706E023703}">
                      <ahyp:hlinkClr xmlns:ahyp="http://schemas.microsoft.com/office/drawing/2018/hyperlinkcolor" val="tx"/>
                    </a:ext>
                  </a:extLst>
                </a:hlinkClick>
              </a:rPr>
              <a:t> https://calculator.aws/#/</a:t>
            </a:r>
          </a:p>
          <a:p>
            <a:endParaRPr dirty="0">
              <a:solidFill>
                <a:srgbClr val="FFFFD2"/>
              </a:solidFill>
              <a:hlinkClick r:id="rId2">
                <a:extLst>
                  <a:ext uri="{A12FA001-AC4F-418D-AE19-62706E023703}">
                    <ahyp:hlinkClr xmlns:ahyp="http://schemas.microsoft.com/office/drawing/2018/hyperlinkcolor" val="tx"/>
                  </a:ext>
                </a:extLst>
              </a:hlinkClick>
            </a:endParaRPr>
          </a:p>
          <a:p>
            <a:endParaRPr dirty="0">
              <a:solidFill>
                <a:srgbClr val="FFFFD2"/>
              </a:solidFill>
              <a:hlinkClick r:id="rId2">
                <a:extLst>
                  <a:ext uri="{A12FA001-AC4F-418D-AE19-62706E023703}">
                    <ahyp:hlinkClr xmlns:ahyp="http://schemas.microsoft.com/office/drawing/2018/hyperlinkcolor" val="tx"/>
                  </a:ext>
                </a:extLst>
              </a:hlinkClick>
            </a:endParaRPr>
          </a:p>
          <a:p>
            <a:endParaRPr dirty="0">
              <a:solidFill>
                <a:srgbClr val="FFFFD2"/>
              </a:solidFill>
              <a:hlinkClick r:id="rId2">
                <a:extLst>
                  <a:ext uri="{A12FA001-AC4F-418D-AE19-62706E023703}">
                    <ahyp:hlinkClr xmlns:ahyp="http://schemas.microsoft.com/office/drawing/2018/hyperlinkcolor" val="tx"/>
                  </a:ext>
                </a:extLst>
              </a:hlinkClick>
            </a:endParaRPr>
          </a:p>
          <a:p>
            <a:endParaRPr dirty="0">
              <a:solidFill>
                <a:srgbClr val="FFFFD2"/>
              </a:solidFill>
              <a:hlinkClick r:id="rId2">
                <a:extLst>
                  <a:ext uri="{A12FA001-AC4F-418D-AE19-62706E023703}">
                    <ahyp:hlinkClr xmlns:ahyp="http://schemas.microsoft.com/office/drawing/2018/hyperlinkcolor" val="tx"/>
                  </a:ext>
                </a:extLst>
              </a:hlinkClick>
            </a:endParaRPr>
          </a:p>
          <a:p>
            <a:endParaRPr dirty="0">
              <a:solidFill>
                <a:srgbClr val="FFFFD2"/>
              </a:solidFill>
              <a:hlinkClick r:id="rId2">
                <a:extLst>
                  <a:ext uri="{A12FA001-AC4F-418D-AE19-62706E023703}">
                    <ahyp:hlinkClr xmlns:ahyp="http://schemas.microsoft.com/office/drawing/2018/hyperlinkcolor" val="tx"/>
                  </a:ext>
                </a:extLst>
              </a:hlinkClick>
            </a:endParaRPr>
          </a:p>
          <a:p>
            <a:endParaRPr dirty="0">
              <a:solidFill>
                <a:srgbClr val="FFFFD2"/>
              </a:solidFill>
              <a:hlinkClick r:id="rId2">
                <a:extLst>
                  <a:ext uri="{A12FA001-AC4F-418D-AE19-62706E023703}">
                    <ahyp:hlinkClr xmlns:ahyp="http://schemas.microsoft.com/office/drawing/2018/hyperlinkcolor" val="tx"/>
                  </a:ext>
                </a:extLst>
              </a:hlinkClick>
            </a:endParaRPr>
          </a:p>
          <a:p>
            <a:endParaRPr dirty="0">
              <a:solidFill>
                <a:srgbClr val="FFFFD2"/>
              </a:solidFill>
              <a:hlinkClick r:id="rId2">
                <a:extLst>
                  <a:ext uri="{A12FA001-AC4F-418D-AE19-62706E023703}">
                    <ahyp:hlinkClr xmlns:ahyp="http://schemas.microsoft.com/office/drawing/2018/hyperlinkcolor" val="tx"/>
                  </a:ext>
                </a:extLst>
              </a:hlinkClick>
            </a:endParaRPr>
          </a:p>
          <a:p>
            <a:endParaRPr dirty="0">
              <a:solidFill>
                <a:srgbClr val="FFFFD2"/>
              </a:solidFill>
              <a:hlinkClick r:id="rId2">
                <a:extLst>
                  <a:ext uri="{A12FA001-AC4F-418D-AE19-62706E023703}">
                    <ahyp:hlinkClr xmlns:ahyp="http://schemas.microsoft.com/office/drawing/2018/hyperlinkcolor" val="tx"/>
                  </a:ext>
                </a:extLst>
              </a:hlinkClick>
            </a:endParaRPr>
          </a:p>
          <a:p>
            <a:endParaRPr dirty="0">
              <a:solidFill>
                <a:srgbClr val="FFFFD2"/>
              </a:solidFill>
              <a:hlinkClick r:id="rId2">
                <a:extLst>
                  <a:ext uri="{A12FA001-AC4F-418D-AE19-62706E023703}">
                    <ahyp:hlinkClr xmlns:ahyp="http://schemas.microsoft.com/office/drawing/2018/hyperlinkcolor" val="tx"/>
                  </a:ext>
                </a:extLst>
              </a:hlinkClick>
            </a:endParaRPr>
          </a:p>
          <a:p>
            <a:endParaRPr dirty="0">
              <a:solidFill>
                <a:srgbClr val="FFFFD2"/>
              </a:solidFill>
              <a:hlinkClick r:id="rId2">
                <a:extLst>
                  <a:ext uri="{A12FA001-AC4F-418D-AE19-62706E023703}">
                    <ahyp:hlinkClr xmlns:ahyp="http://schemas.microsoft.com/office/drawing/2018/hyperlinkcolor" val="tx"/>
                  </a:ext>
                </a:extLst>
              </a:hlinkClick>
            </a:endParaRPr>
          </a:p>
          <a:p>
            <a:endParaRPr dirty="0">
              <a:solidFill>
                <a:srgbClr val="FFFFD2"/>
              </a:solidFill>
              <a:hlinkClick r:id="rId2">
                <a:extLst>
                  <a:ext uri="{A12FA001-AC4F-418D-AE19-62706E023703}">
                    <ahyp:hlinkClr xmlns:ahyp="http://schemas.microsoft.com/office/drawing/2018/hyperlinkcolor" val="tx"/>
                  </a:ext>
                </a:extLst>
              </a:hlinkClick>
            </a:endParaRPr>
          </a:p>
        </p:txBody>
      </p:sp>
      <p:sp>
        <p:nvSpPr>
          <p:cNvPr id="3" name="Content Placeholder 2"/>
          <p:cNvSpPr>
            <a:spLocks noGrp="1"/>
          </p:cNvSpPr>
          <p:nvPr>
            <p:ph sz="quarter" idx="10"/>
          </p:nvPr>
        </p:nvSpPr>
        <p:spPr/>
        <p:txBody>
          <a:bodyPr/>
          <a:lstStyle/>
          <a:p>
            <a:r>
              <a:t>26</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AWS ONLINE TCO CALCULATOR</a:t>
            </a:r>
          </a:p>
        </p:txBody>
      </p:sp>
      <p:pic>
        <p:nvPicPr>
          <p:cNvPr id="6" name="Picture 5" descr="08-cost-10.png"/>
          <p:cNvPicPr>
            <a:picLocks noChangeAspect="1"/>
          </p:cNvPicPr>
          <p:nvPr/>
        </p:nvPicPr>
        <p:blipFill>
          <a:blip r:embed="rId3"/>
          <a:stretch>
            <a:fillRect/>
          </a:stretch>
        </p:blipFill>
        <p:spPr>
          <a:xfrm>
            <a:off x="1975104" y="3026664"/>
            <a:ext cx="12060936" cy="619963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a:p>
          <a:p>
            <a:endParaRPr/>
          </a:p>
          <a:p>
            <a:endParaRPr/>
          </a:p>
          <a:p>
            <a:endParaRPr/>
          </a:p>
          <a:p>
            <a:endParaRPr/>
          </a:p>
          <a:p>
            <a:endParaRPr/>
          </a:p>
          <a:p>
            <a:endParaRPr/>
          </a:p>
          <a:p>
            <a:endParaRPr/>
          </a:p>
          <a:p>
            <a:endParaRPr/>
          </a:p>
          <a:p>
            <a:endParaRPr/>
          </a:p>
          <a:p>
            <a:endParaRPr/>
          </a:p>
          <a:p>
            <a:endParaRPr/>
          </a:p>
          <a:p>
            <a:endParaRPr/>
          </a:p>
          <a:p>
            <a:endParaRPr/>
          </a:p>
        </p:txBody>
      </p:sp>
      <p:sp>
        <p:nvSpPr>
          <p:cNvPr id="3" name="Content Placeholder 2"/>
          <p:cNvSpPr>
            <a:spLocks noGrp="1"/>
          </p:cNvSpPr>
          <p:nvPr>
            <p:ph sz="quarter" idx="10"/>
          </p:nvPr>
        </p:nvSpPr>
        <p:spPr/>
        <p:txBody>
          <a:bodyPr/>
          <a:lstStyle/>
          <a:p>
            <a:r>
              <a:t>27</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COST PLANNING ON GCP</a:t>
            </a:r>
          </a:p>
        </p:txBody>
      </p:sp>
      <p:pic>
        <p:nvPicPr>
          <p:cNvPr id="6" name="Picture 5" descr="08-cost-11.png"/>
          <p:cNvPicPr>
            <a:picLocks noChangeAspect="1"/>
          </p:cNvPicPr>
          <p:nvPr/>
        </p:nvPicPr>
        <p:blipFill>
          <a:blip r:embed="rId2"/>
          <a:stretch>
            <a:fillRect/>
          </a:stretch>
        </p:blipFill>
        <p:spPr>
          <a:xfrm>
            <a:off x="1691640" y="2441448"/>
            <a:ext cx="12609576" cy="644652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Ins="6995160"/>
          <a:lstStyle/>
          <a:p>
            <a:r>
              <a:t> Organization node is root node for Google Cloud resources</a:t>
            </a:r>
          </a:p>
          <a:p>
            <a:r>
              <a:t> 2 organization roles:</a:t>
            </a:r>
          </a:p>
          <a:p>
            <a:pPr lvl="1"/>
            <a:r>
              <a:t> Organization Admin: Control over all cloud resources</a:t>
            </a:r>
          </a:p>
          <a:p>
            <a:pPr lvl="1"/>
            <a:r>
              <a:t> Project Creator: Controls project creation</a:t>
            </a:r>
          </a:p>
          <a:p>
            <a:endParaRPr/>
          </a:p>
        </p:txBody>
      </p:sp>
      <p:sp>
        <p:nvSpPr>
          <p:cNvPr id="3" name="Content Placeholder 2"/>
          <p:cNvSpPr>
            <a:spLocks noGrp="1"/>
          </p:cNvSpPr>
          <p:nvPr>
            <p:ph sz="quarter" idx="10"/>
          </p:nvPr>
        </p:nvSpPr>
        <p:spPr/>
        <p:txBody>
          <a:bodyPr/>
          <a:lstStyle/>
          <a:p>
            <a:r>
              <a:t>28</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ORGANIZATION NODE</a:t>
            </a:r>
          </a:p>
        </p:txBody>
      </p:sp>
      <p:pic>
        <p:nvPicPr>
          <p:cNvPr id="6" name="Picture 5" descr="08-cost-12.png"/>
          <p:cNvPicPr>
            <a:picLocks noChangeAspect="1"/>
          </p:cNvPicPr>
          <p:nvPr/>
        </p:nvPicPr>
        <p:blipFill>
          <a:blip r:embed="rId2"/>
          <a:stretch>
            <a:fillRect/>
          </a:stretch>
        </p:blipFill>
        <p:spPr>
          <a:xfrm>
            <a:off x="9784080" y="1929384"/>
            <a:ext cx="5614416" cy="538581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t> Track resource and quota usage</a:t>
            </a:r>
          </a:p>
          <a:p>
            <a:pPr lvl="1"/>
            <a:r>
              <a:t> Enable billing</a:t>
            </a:r>
          </a:p>
          <a:p>
            <a:pPr lvl="1"/>
            <a:r>
              <a:t> Manage permissions and credentials</a:t>
            </a:r>
          </a:p>
          <a:p>
            <a:pPr lvl="1"/>
            <a:r>
              <a:t> Enable services and APIs</a:t>
            </a:r>
          </a:p>
          <a:p>
            <a:r>
              <a:t> Projects use three identifying attributes:</a:t>
            </a:r>
          </a:p>
          <a:p>
            <a:pPr lvl="1"/>
            <a:r>
              <a:t> Project Name</a:t>
            </a:r>
          </a:p>
          <a:p>
            <a:pPr lvl="1"/>
            <a:r>
              <a:t> Project Number</a:t>
            </a:r>
          </a:p>
          <a:p>
            <a:pPr lvl="1"/>
            <a:r>
              <a:t> Project ID, also known as Application ID</a:t>
            </a:r>
          </a:p>
          <a:p>
            <a:r>
              <a:t> Google Cloud Platform Console or the Cloud Resource Manager API</a:t>
            </a:r>
          </a:p>
        </p:txBody>
      </p:sp>
      <p:sp>
        <p:nvSpPr>
          <p:cNvPr id="3" name="Content Placeholder 2"/>
          <p:cNvSpPr>
            <a:spLocks noGrp="1"/>
          </p:cNvSpPr>
          <p:nvPr>
            <p:ph sz="quarter" idx="10"/>
          </p:nvPr>
        </p:nvSpPr>
        <p:spPr/>
        <p:txBody>
          <a:bodyPr/>
          <a:lstStyle/>
          <a:p>
            <a:r>
              <a:t>29</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PROJECTS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dirty="0"/>
              <a:t> Do you use everything you pay for?</a:t>
            </a:r>
          </a:p>
          <a:p>
            <a:pPr lvl="1"/>
            <a:r>
              <a:rPr dirty="0"/>
              <a:t> Cloud is designed to be leveraged for on-demand capacity.</a:t>
            </a:r>
          </a:p>
          <a:p>
            <a:pPr lvl="1"/>
            <a:r>
              <a:rPr dirty="0"/>
              <a:t> De-provision unused resources</a:t>
            </a:r>
            <a:r>
              <a:rPr lang="en-US" dirty="0"/>
              <a:t> like proof of concept instances. </a:t>
            </a:r>
          </a:p>
          <a:p>
            <a:pPr lvl="1"/>
            <a:r>
              <a:rPr lang="en-US" dirty="0"/>
              <a:t> You should not pay for instances that are not being used.</a:t>
            </a:r>
          </a:p>
          <a:p>
            <a:r>
              <a:rPr lang="en-US" dirty="0"/>
              <a:t>In the cloud you don’t incur capital expenses infrastructure before you know the demand. </a:t>
            </a:r>
          </a:p>
          <a:p>
            <a:pPr lvl="1"/>
            <a:r>
              <a:rPr lang="en-US" dirty="0"/>
              <a:t>You convert your capital expenses into variable expenses incurred when the infrastructure is used</a:t>
            </a:r>
          </a:p>
          <a:p>
            <a:pPr lvl="1"/>
            <a:r>
              <a:rPr lang="en-US" dirty="0"/>
              <a:t>AWS Trusted Advisor and AWS EC2 Usage Reports monitor your usage</a:t>
            </a:r>
          </a:p>
          <a:p>
            <a:r>
              <a:rPr dirty="0"/>
              <a:t> Consider a batch processing system.</a:t>
            </a:r>
          </a:p>
          <a:p>
            <a:pPr lvl="1"/>
            <a:r>
              <a:rPr dirty="0"/>
              <a:t> Is your batch processing work completed and done? Stop and terminate the unused batch servers.</a:t>
            </a:r>
          </a:p>
          <a:p>
            <a:r>
              <a:rPr b="1" dirty="0"/>
              <a:t> How do you monitor and remove unused AWS resources?</a:t>
            </a:r>
          </a:p>
        </p:txBody>
      </p:sp>
      <p:sp>
        <p:nvSpPr>
          <p:cNvPr id="3" name="Content Placeholder 2"/>
          <p:cNvSpPr>
            <a:spLocks noGrp="1"/>
          </p:cNvSpPr>
          <p:nvPr>
            <p:ph sz="quarter" idx="10"/>
          </p:nvPr>
        </p:nvSpPr>
        <p:spPr/>
        <p:txBody>
          <a:bodyPr/>
          <a:lstStyle/>
          <a:p>
            <a:r>
              <a:t>3</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CONTROLLING UNDER UTILIZED RESOURCES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a:p>
          <a:p>
            <a:endParaRPr/>
          </a:p>
          <a:p>
            <a:endParaRPr/>
          </a:p>
          <a:p>
            <a:endParaRPr/>
          </a:p>
          <a:p>
            <a:endParaRPr/>
          </a:p>
          <a:p>
            <a:endParaRPr/>
          </a:p>
          <a:p>
            <a:endParaRPr/>
          </a:p>
          <a:p>
            <a:endParaRPr/>
          </a:p>
          <a:p>
            <a:endParaRPr/>
          </a:p>
          <a:p>
            <a:endParaRPr/>
          </a:p>
          <a:p>
            <a:endParaRPr/>
          </a:p>
          <a:p>
            <a:endParaRPr/>
          </a:p>
        </p:txBody>
      </p:sp>
      <p:sp>
        <p:nvSpPr>
          <p:cNvPr id="3" name="Content Placeholder 2"/>
          <p:cNvSpPr>
            <a:spLocks noGrp="1"/>
          </p:cNvSpPr>
          <p:nvPr>
            <p:ph sz="quarter" idx="10"/>
          </p:nvPr>
        </p:nvSpPr>
        <p:spPr/>
        <p:txBody>
          <a:bodyPr/>
          <a:lstStyle/>
          <a:p>
            <a:r>
              <a:t>30</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RESOURCE HIERARCHY</a:t>
            </a:r>
          </a:p>
        </p:txBody>
      </p:sp>
      <p:pic>
        <p:nvPicPr>
          <p:cNvPr id="6" name="Picture 5" descr="08-cost-13.png"/>
          <p:cNvPicPr>
            <a:picLocks noChangeAspect="1"/>
          </p:cNvPicPr>
          <p:nvPr/>
        </p:nvPicPr>
        <p:blipFill>
          <a:blip r:embed="rId2"/>
          <a:stretch>
            <a:fillRect/>
          </a:stretch>
        </p:blipFill>
        <p:spPr>
          <a:xfrm>
            <a:off x="1618488" y="2651760"/>
            <a:ext cx="12755880" cy="601675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t> All resources are subject to project quotas or limits.</a:t>
            </a:r>
          </a:p>
          <a:p>
            <a:pPr lvl="1"/>
            <a:r>
              <a:t> Typically fall into one of three categories:</a:t>
            </a:r>
          </a:p>
          <a:p>
            <a:pPr lvl="2"/>
            <a:r>
              <a:t> How many resources you can create per project</a:t>
            </a:r>
          </a:p>
          <a:p>
            <a:pPr lvl="2"/>
            <a:r>
              <a:t> How quickly you can make API requests in a project—rate limits</a:t>
            </a:r>
          </a:p>
          <a:p>
            <a:pPr lvl="2"/>
            <a:r>
              <a:t> Some quotas are per region</a:t>
            </a:r>
          </a:p>
          <a:p>
            <a:pPr lvl="1"/>
            <a:r>
              <a:t> Quota examples:</a:t>
            </a:r>
          </a:p>
          <a:p>
            <a:pPr lvl="2"/>
            <a:r>
              <a:t> 5 networks per project</a:t>
            </a:r>
          </a:p>
          <a:p>
            <a:pPr lvl="2"/>
            <a:r>
              <a:t> 24 CPUs region/project</a:t>
            </a:r>
          </a:p>
          <a:p>
            <a:pPr lvl="1"/>
            <a:r>
              <a:t> Most quotas can be increased through self-service form or a support ticket</a:t>
            </a:r>
          </a:p>
          <a:p>
            <a:pPr lvl="2"/>
            <a:r>
              <a:t> IAM &amp; admin -&gt; Quotas </a:t>
            </a:r>
          </a:p>
        </p:txBody>
      </p:sp>
      <p:sp>
        <p:nvSpPr>
          <p:cNvPr id="3" name="Content Placeholder 2"/>
          <p:cNvSpPr>
            <a:spLocks noGrp="1"/>
          </p:cNvSpPr>
          <p:nvPr>
            <p:ph sz="quarter" idx="10"/>
          </p:nvPr>
        </p:nvSpPr>
        <p:spPr/>
        <p:txBody>
          <a:bodyPr/>
          <a:lstStyle/>
          <a:p>
            <a:r>
              <a:t>31</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PROJECT QUOTAS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t> Prevent runaway consumption in case of an error or malicious attack</a:t>
            </a:r>
          </a:p>
          <a:p>
            <a:r>
              <a:t> Prevent billing spikes or surprises</a:t>
            </a:r>
          </a:p>
          <a:p>
            <a:r>
              <a:t> Forces sizing consideration and periodic review</a:t>
            </a:r>
          </a:p>
        </p:txBody>
      </p:sp>
      <p:sp>
        <p:nvSpPr>
          <p:cNvPr id="3" name="Content Placeholder 2"/>
          <p:cNvSpPr>
            <a:spLocks noGrp="1"/>
          </p:cNvSpPr>
          <p:nvPr>
            <p:ph sz="quarter" idx="10"/>
          </p:nvPr>
        </p:nvSpPr>
        <p:spPr/>
        <p:txBody>
          <a:bodyPr/>
          <a:lstStyle/>
          <a:p>
            <a:r>
              <a:t>32</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WHY USE PROJECT QUOTAS?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t> A utility for organizing Cloud Platform resources</a:t>
            </a:r>
          </a:p>
          <a:p>
            <a:pPr lvl="1"/>
            <a:r>
              <a:t> Attached to resources: VM, disk, snapshot, image</a:t>
            </a:r>
          </a:p>
          <a:p>
            <a:pPr lvl="1"/>
            <a:r>
              <a:t> Console, gcloud or API</a:t>
            </a:r>
          </a:p>
          <a:p>
            <a:r>
              <a:t> Example uses of labels:</a:t>
            </a:r>
          </a:p>
          <a:p>
            <a:pPr lvl="1"/>
            <a:r>
              <a:t> Search and list all resources (inventory)</a:t>
            </a:r>
          </a:p>
          <a:p>
            <a:pPr lvl="1"/>
            <a:r>
              <a:t> Filter resources (ex: separate production from test) Labels used in scripts</a:t>
            </a:r>
          </a:p>
          <a:p>
            <a:pPr lvl="2"/>
            <a:r>
              <a:t> Help analyze costs</a:t>
            </a:r>
          </a:p>
          <a:p>
            <a:pPr lvl="2"/>
            <a:r>
              <a:t> Run bulk operations </a:t>
            </a:r>
          </a:p>
          <a:p>
            <a:r>
              <a:rPr>
                <a:hlinkClick r:id="rId2"/>
              </a:rPr>
              <a:t> https://cloud.google.com/resource-manager/docs/using-labels</a:t>
            </a:r>
            <a:r>
              <a:t> </a:t>
            </a:r>
          </a:p>
        </p:txBody>
      </p:sp>
      <p:sp>
        <p:nvSpPr>
          <p:cNvPr id="3" name="Content Placeholder 2"/>
          <p:cNvSpPr>
            <a:spLocks noGrp="1"/>
          </p:cNvSpPr>
          <p:nvPr>
            <p:ph sz="quarter" idx="10"/>
          </p:nvPr>
        </p:nvSpPr>
        <p:spPr/>
        <p:txBody>
          <a:bodyPr/>
          <a:lstStyle/>
          <a:p>
            <a:r>
              <a:t>33</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LABELS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Ins="6181344"/>
          <a:lstStyle/>
          <a:p>
            <a:r>
              <a:t> A label is a key-value pair.</a:t>
            </a:r>
          </a:p>
          <a:p>
            <a:r>
              <a:t> Label keys and non-empty label values can contain lowercase letters, digits, and hyphens, must start with a letter, and must end with a letter or digit. The regular expression is:</a:t>
            </a:r>
            <a:r>
              <a:rPr>
                <a:hlinkClick r:id="rId2"/>
              </a:rPr>
              <a:t> a-z</a:t>
            </a:r>
          </a:p>
          <a:p>
            <a:r>
              <a:t> The maximum length of label keys and values is 63 characters.</a:t>
            </a:r>
          </a:p>
          <a:p>
            <a:r>
              <a:t> There can be a maximum of 64 labels per resource. </a:t>
            </a:r>
          </a:p>
          <a:p>
            <a:endParaRPr/>
          </a:p>
        </p:txBody>
      </p:sp>
      <p:sp>
        <p:nvSpPr>
          <p:cNvPr id="3" name="Content Placeholder 2"/>
          <p:cNvSpPr>
            <a:spLocks noGrp="1"/>
          </p:cNvSpPr>
          <p:nvPr>
            <p:ph sz="quarter" idx="10"/>
          </p:nvPr>
        </p:nvSpPr>
        <p:spPr/>
        <p:txBody>
          <a:bodyPr/>
          <a:lstStyle/>
          <a:p>
            <a:r>
              <a:t>34</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LABEL SPECIFICATION</a:t>
            </a:r>
          </a:p>
        </p:txBody>
      </p:sp>
      <p:pic>
        <p:nvPicPr>
          <p:cNvPr id="6" name="Picture 5" descr="08-cost-14.png"/>
          <p:cNvPicPr>
            <a:picLocks noChangeAspect="1"/>
          </p:cNvPicPr>
          <p:nvPr/>
        </p:nvPicPr>
        <p:blipFill>
          <a:blip r:embed="rId3"/>
          <a:stretch>
            <a:fillRect/>
          </a:stretch>
        </p:blipFill>
        <p:spPr>
          <a:xfrm>
            <a:off x="10597896" y="2478024"/>
            <a:ext cx="4846320" cy="452628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t> Team or Cost Center</a:t>
            </a:r>
          </a:p>
          <a:p>
            <a:pPr lvl="1"/>
            <a:r>
              <a:t> Distinguish projects owned by different teams.</a:t>
            </a:r>
          </a:p>
          <a:p>
            <a:pPr lvl="1"/>
            <a:r>
              <a:t> Useful in cost accounting or budgeting.</a:t>
            </a:r>
          </a:p>
          <a:p>
            <a:pPr lvl="1"/>
            <a:r>
              <a:t> Examples:</a:t>
            </a:r>
            <a:r>
              <a:rPr>
                <a:latin typeface="Courier New"/>
              </a:rPr>
              <a:t> team:marketing</a:t>
            </a:r>
            <a:r>
              <a:t> ,</a:t>
            </a:r>
            <a:r>
              <a:rPr>
                <a:latin typeface="Courier New"/>
              </a:rPr>
              <a:t> team:research</a:t>
            </a:r>
          </a:p>
          <a:p>
            <a:r>
              <a:t> Components</a:t>
            </a:r>
          </a:p>
          <a:p>
            <a:pPr lvl="1"/>
            <a:r>
              <a:t> Examples:</a:t>
            </a:r>
            <a:r>
              <a:rPr>
                <a:latin typeface="Courier New"/>
              </a:rPr>
              <a:t> component:redis</a:t>
            </a:r>
            <a:r>
              <a:t> ,</a:t>
            </a:r>
            <a:r>
              <a:rPr>
                <a:latin typeface="Courier New"/>
              </a:rPr>
              <a:t> component:frontend</a:t>
            </a:r>
          </a:p>
          <a:p>
            <a:r>
              <a:t> Environment or stage</a:t>
            </a:r>
          </a:p>
          <a:p>
            <a:pPr lvl="1"/>
            <a:r>
              <a:t> Examples:</a:t>
            </a:r>
            <a:r>
              <a:rPr>
                <a:latin typeface="Courier New"/>
              </a:rPr>
              <a:t> environment:prod</a:t>
            </a:r>
            <a:r>
              <a:t> ,</a:t>
            </a:r>
            <a:r>
              <a:rPr>
                <a:latin typeface="Courier New"/>
              </a:rPr>
              <a:t> environment:test</a:t>
            </a:r>
          </a:p>
          <a:p>
            <a:r>
              <a:t> Owner or contact</a:t>
            </a:r>
          </a:p>
          <a:p>
            <a:pPr lvl="1"/>
            <a:r>
              <a:t> Person responsible for resource or primary contact for the resource</a:t>
            </a:r>
          </a:p>
          <a:p>
            <a:pPr lvl="2"/>
            <a:r>
              <a:t> Examples:</a:t>
            </a:r>
            <a:r>
              <a:rPr>
                <a:latin typeface="Courier New"/>
              </a:rPr>
              <a:t> owner:gaurav</a:t>
            </a:r>
            <a:r>
              <a:t> ,</a:t>
            </a:r>
            <a:r>
              <a:rPr>
                <a:latin typeface="Courier New"/>
              </a:rPr>
              <a:t> contact:opm</a:t>
            </a:r>
          </a:p>
          <a:p>
            <a:pPr lvl="1"/>
            <a:r>
              <a:t> State</a:t>
            </a:r>
          </a:p>
          <a:p>
            <a:pPr lvl="2"/>
            <a:r>
              <a:t> Examples:</a:t>
            </a:r>
            <a:r>
              <a:rPr>
                <a:latin typeface="Courier New"/>
              </a:rPr>
              <a:t> state:inuse</a:t>
            </a:r>
            <a:r>
              <a:t> ,</a:t>
            </a:r>
            <a:r>
              <a:rPr>
                <a:latin typeface="Courier New"/>
              </a:rPr>
              <a:t> state:readyfordeletion</a:t>
            </a:r>
            <a:r>
              <a:t> </a:t>
            </a:r>
          </a:p>
        </p:txBody>
      </p:sp>
      <p:sp>
        <p:nvSpPr>
          <p:cNvPr id="3" name="Content Placeholder 2"/>
          <p:cNvSpPr>
            <a:spLocks noGrp="1"/>
          </p:cNvSpPr>
          <p:nvPr>
            <p:ph sz="quarter" idx="10"/>
          </p:nvPr>
        </p:nvSpPr>
        <p:spPr/>
        <p:txBody>
          <a:bodyPr/>
          <a:lstStyle/>
          <a:p>
            <a:r>
              <a:t>35</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LABEL PRACTICES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b="1"/>
              <a:t> Labels</a:t>
            </a:r>
            <a:r>
              <a:t> are a way to organize resources across GCP</a:t>
            </a:r>
          </a:p>
          <a:p>
            <a:pPr lvl="1"/>
            <a:r>
              <a:t> disks, image, snapshots...</a:t>
            </a:r>
          </a:p>
          <a:p>
            <a:r>
              <a:t> User-defined strings in</a:t>
            </a:r>
            <a:r>
              <a:rPr>
                <a:latin typeface="Courier New"/>
              </a:rPr>
              <a:t> key-value</a:t>
            </a:r>
            <a:r>
              <a:t> format</a:t>
            </a:r>
          </a:p>
          <a:p>
            <a:r>
              <a:t> Propagated through billing</a:t>
            </a:r>
          </a:p>
          <a:p>
            <a:r>
              <a:rPr b="1"/>
              <a:t> Tags</a:t>
            </a:r>
            <a:r>
              <a:t> are applied to instances only</a:t>
            </a:r>
          </a:p>
          <a:p>
            <a:r>
              <a:t> User-defined strings</a:t>
            </a:r>
          </a:p>
          <a:p>
            <a:r>
              <a:t> Tags are primarily used for networking (applying firewall rules)</a:t>
            </a:r>
          </a:p>
        </p:txBody>
      </p:sp>
      <p:sp>
        <p:nvSpPr>
          <p:cNvPr id="3" name="Content Placeholder 2"/>
          <p:cNvSpPr>
            <a:spLocks noGrp="1"/>
          </p:cNvSpPr>
          <p:nvPr>
            <p:ph sz="quarter" idx="10"/>
          </p:nvPr>
        </p:nvSpPr>
        <p:spPr/>
        <p:txBody>
          <a:bodyPr/>
          <a:lstStyle/>
          <a:p>
            <a:r>
              <a:t>36</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COMPARING LABELS AND TAGS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a:p>
          <a:p>
            <a:endParaRPr/>
          </a:p>
          <a:p>
            <a:endParaRPr/>
          </a:p>
          <a:p>
            <a:endParaRPr/>
          </a:p>
          <a:p>
            <a:endParaRPr/>
          </a:p>
          <a:p>
            <a:endParaRPr/>
          </a:p>
          <a:p>
            <a:endParaRPr/>
          </a:p>
          <a:p>
            <a:endParaRPr/>
          </a:p>
          <a:p>
            <a:endParaRPr/>
          </a:p>
        </p:txBody>
      </p:sp>
      <p:sp>
        <p:nvSpPr>
          <p:cNvPr id="3" name="Content Placeholder 2"/>
          <p:cNvSpPr>
            <a:spLocks noGrp="1"/>
          </p:cNvSpPr>
          <p:nvPr>
            <p:ph sz="quarter" idx="10"/>
          </p:nvPr>
        </p:nvSpPr>
        <p:spPr/>
        <p:txBody>
          <a:bodyPr/>
          <a:lstStyle/>
          <a:p>
            <a:r>
              <a:t>37</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BUDGETS AND ALERTS</a:t>
            </a:r>
          </a:p>
        </p:txBody>
      </p:sp>
      <p:pic>
        <p:nvPicPr>
          <p:cNvPr id="6" name="Picture 5" descr="08-cost-15.png"/>
          <p:cNvPicPr>
            <a:picLocks noChangeAspect="1"/>
          </p:cNvPicPr>
          <p:nvPr/>
        </p:nvPicPr>
        <p:blipFill>
          <a:blip r:embed="rId3"/>
          <a:stretch>
            <a:fillRect/>
          </a:stretch>
        </p:blipFill>
        <p:spPr>
          <a:xfrm>
            <a:off x="3566160" y="2221992"/>
            <a:ext cx="8915400" cy="8119872"/>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a:p>
          <a:p>
            <a:endParaRPr/>
          </a:p>
          <a:p>
            <a:endParaRPr/>
          </a:p>
          <a:p>
            <a:endParaRPr/>
          </a:p>
          <a:p>
            <a:endParaRPr/>
          </a:p>
          <a:p>
            <a:endParaRPr/>
          </a:p>
          <a:p>
            <a:endParaRPr/>
          </a:p>
          <a:p>
            <a:endParaRPr/>
          </a:p>
        </p:txBody>
      </p:sp>
      <p:sp>
        <p:nvSpPr>
          <p:cNvPr id="3" name="Content Placeholder 2"/>
          <p:cNvSpPr>
            <a:spLocks noGrp="1"/>
          </p:cNvSpPr>
          <p:nvPr>
            <p:ph sz="quarter" idx="10"/>
          </p:nvPr>
        </p:nvSpPr>
        <p:spPr/>
        <p:txBody>
          <a:bodyPr/>
          <a:lstStyle/>
          <a:p>
            <a:r>
              <a:t>38</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EXAMPLE NOTIFICATION EMAIL</a:t>
            </a:r>
          </a:p>
        </p:txBody>
      </p:sp>
      <p:pic>
        <p:nvPicPr>
          <p:cNvPr id="6" name="Picture 5" descr="08-cost-16.png"/>
          <p:cNvPicPr>
            <a:picLocks noChangeAspect="1"/>
          </p:cNvPicPr>
          <p:nvPr/>
        </p:nvPicPr>
        <p:blipFill>
          <a:blip r:embed="rId2"/>
          <a:stretch>
            <a:fillRect/>
          </a:stretch>
        </p:blipFill>
        <p:spPr>
          <a:xfrm>
            <a:off x="1554480" y="2770632"/>
            <a:ext cx="12902184" cy="577900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a:p>
          <a:p>
            <a:endParaRPr/>
          </a:p>
          <a:p>
            <a:endParaRPr/>
          </a:p>
          <a:p>
            <a:endParaRPr/>
          </a:p>
          <a:p>
            <a:endParaRPr/>
          </a:p>
          <a:p>
            <a:endParaRPr/>
          </a:p>
          <a:p>
            <a:endParaRPr/>
          </a:p>
          <a:p>
            <a:endParaRPr/>
          </a:p>
          <a:p>
            <a:endParaRPr/>
          </a:p>
        </p:txBody>
      </p:sp>
      <p:sp>
        <p:nvSpPr>
          <p:cNvPr id="3" name="Content Placeholder 2"/>
          <p:cNvSpPr>
            <a:spLocks noGrp="1"/>
          </p:cNvSpPr>
          <p:nvPr>
            <p:ph sz="quarter" idx="10"/>
          </p:nvPr>
        </p:nvSpPr>
        <p:spPr/>
        <p:txBody>
          <a:bodyPr/>
          <a:lstStyle/>
          <a:p>
            <a:r>
              <a:t>39</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BILLING EXPORT</a:t>
            </a:r>
          </a:p>
        </p:txBody>
      </p:sp>
      <p:pic>
        <p:nvPicPr>
          <p:cNvPr id="6" name="Picture 5" descr="08-cost-17.png"/>
          <p:cNvPicPr>
            <a:picLocks noChangeAspect="1"/>
          </p:cNvPicPr>
          <p:nvPr/>
        </p:nvPicPr>
        <p:blipFill>
          <a:blip r:embed="rId3"/>
          <a:stretch>
            <a:fillRect/>
          </a:stretch>
        </p:blipFill>
        <p:spPr>
          <a:xfrm>
            <a:off x="2313432" y="2121408"/>
            <a:ext cx="11365992" cy="707745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a:p>
          <a:p>
            <a:endParaRPr/>
          </a:p>
          <a:p>
            <a:endParaRPr/>
          </a:p>
          <a:p>
            <a:endParaRPr/>
          </a:p>
          <a:p>
            <a:endParaRPr/>
          </a:p>
          <a:p>
            <a:endParaRPr/>
          </a:p>
          <a:p>
            <a:endParaRPr/>
          </a:p>
          <a:p>
            <a:endParaRPr/>
          </a:p>
          <a:p>
            <a:endParaRPr/>
          </a:p>
          <a:p>
            <a:endParaRPr/>
          </a:p>
          <a:p>
            <a:endParaRPr/>
          </a:p>
        </p:txBody>
      </p:sp>
      <p:sp>
        <p:nvSpPr>
          <p:cNvPr id="3" name="Content Placeholder 2"/>
          <p:cNvSpPr>
            <a:spLocks noGrp="1"/>
          </p:cNvSpPr>
          <p:nvPr>
            <p:ph sz="quarter" idx="10"/>
          </p:nvPr>
        </p:nvSpPr>
        <p:spPr/>
        <p:txBody>
          <a:bodyPr/>
          <a:lstStyle/>
          <a:p>
            <a:r>
              <a:t>4</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rPr dirty="0"/>
              <a:t>CLOUD DESIGN PATTERN: JOB OBSERVER PATTERN</a:t>
            </a:r>
          </a:p>
        </p:txBody>
      </p:sp>
      <p:pic>
        <p:nvPicPr>
          <p:cNvPr id="6" name="Picture 5" descr="08-cost-01.png"/>
          <p:cNvPicPr>
            <a:picLocks noChangeAspect="1"/>
          </p:cNvPicPr>
          <p:nvPr/>
        </p:nvPicPr>
        <p:blipFill>
          <a:blip r:embed="rId3"/>
          <a:stretch>
            <a:fillRect/>
          </a:stretch>
        </p:blipFill>
        <p:spPr>
          <a:xfrm>
            <a:off x="1161288" y="2029968"/>
            <a:ext cx="13670280" cy="726948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t> No resources in GCP can be used without being associated with...</a:t>
            </a:r>
          </a:p>
          <a:p>
            <a:pPr lvl="1"/>
            <a:r>
              <a:t> A. A user</a:t>
            </a:r>
          </a:p>
          <a:p>
            <a:pPr lvl="1"/>
            <a:r>
              <a:t> B. A virtual machine</a:t>
            </a:r>
          </a:p>
          <a:p>
            <a:pPr lvl="1"/>
            <a:r>
              <a:t> C. A bucket</a:t>
            </a:r>
          </a:p>
          <a:p>
            <a:pPr lvl="1"/>
            <a:r>
              <a:t> D. A project </a:t>
            </a:r>
          </a:p>
        </p:txBody>
      </p:sp>
      <p:sp>
        <p:nvSpPr>
          <p:cNvPr id="3" name="Content Placeholder 2"/>
          <p:cNvSpPr>
            <a:spLocks noGrp="1"/>
          </p:cNvSpPr>
          <p:nvPr>
            <p:ph sz="quarter" idx="10"/>
          </p:nvPr>
        </p:nvSpPr>
        <p:spPr/>
        <p:txBody>
          <a:bodyPr/>
          <a:lstStyle/>
          <a:p>
            <a:r>
              <a:t>40</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QUIZ</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t> A budget is set at $500 and an alert is set at 100%. What happens when the full amount is used?</a:t>
            </a:r>
          </a:p>
          <a:p>
            <a:pPr lvl="1"/>
            <a:r>
              <a:t> A. Everything in the associated project is suspended because there is not more budget to spend.</a:t>
            </a:r>
          </a:p>
          <a:p>
            <a:pPr lvl="1"/>
            <a:r>
              <a:t> B. A notification email is sent to the Billing Administrator.</a:t>
            </a:r>
          </a:p>
          <a:p>
            <a:pPr lvl="1"/>
            <a:r>
              <a:t> C. You have a 4-hour courtesy period before Google shuts down all resources.</a:t>
            </a:r>
          </a:p>
          <a:p>
            <a:pPr lvl="1"/>
            <a:r>
              <a:t> D. Nothing. There is no point to sending a notification when there is no budget remaining. </a:t>
            </a:r>
          </a:p>
        </p:txBody>
      </p:sp>
      <p:sp>
        <p:nvSpPr>
          <p:cNvPr id="3" name="Content Placeholder 2"/>
          <p:cNvSpPr>
            <a:spLocks noGrp="1"/>
          </p:cNvSpPr>
          <p:nvPr>
            <p:ph sz="quarter" idx="10"/>
          </p:nvPr>
        </p:nvSpPr>
        <p:spPr/>
        <p:txBody>
          <a:bodyPr/>
          <a:lstStyle/>
          <a:p>
            <a:r>
              <a:t>41</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QUIZ</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t> How do quotas protect GCP customers?</a:t>
            </a:r>
          </a:p>
          <a:p>
            <a:pPr lvl="1"/>
            <a:r>
              <a:t> A. By preventing resource use in too many zones in a region.</a:t>
            </a:r>
          </a:p>
          <a:p>
            <a:pPr lvl="1"/>
            <a:r>
              <a:t> B. By preventing resource use by unknown users.</a:t>
            </a:r>
          </a:p>
          <a:p>
            <a:pPr lvl="1"/>
            <a:r>
              <a:t> C. By preventing resource use of too many different GCP services.</a:t>
            </a:r>
          </a:p>
          <a:p>
            <a:pPr lvl="1"/>
            <a:r>
              <a:t> D. By preventing uncontrolled consumption of resources. </a:t>
            </a:r>
          </a:p>
        </p:txBody>
      </p:sp>
      <p:sp>
        <p:nvSpPr>
          <p:cNvPr id="3" name="Content Placeholder 2"/>
          <p:cNvSpPr>
            <a:spLocks noGrp="1"/>
          </p:cNvSpPr>
          <p:nvPr>
            <p:ph sz="quarter" idx="10"/>
          </p:nvPr>
        </p:nvSpPr>
        <p:spPr/>
        <p:txBody>
          <a:bodyPr/>
          <a:lstStyle/>
          <a:p>
            <a:r>
              <a:t>42</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QUIZ</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a:p>
          <a:p>
            <a:endParaRPr/>
          </a:p>
          <a:p>
            <a:endParaRPr/>
          </a:p>
          <a:p>
            <a:endParaRPr/>
          </a:p>
          <a:p>
            <a:endParaRPr/>
          </a:p>
          <a:p>
            <a:endParaRPr/>
          </a:p>
          <a:p>
            <a:endParaRPr/>
          </a:p>
          <a:p>
            <a:endParaRPr/>
          </a:p>
          <a:p>
            <a:endParaRPr/>
          </a:p>
          <a:p>
            <a:endParaRPr/>
          </a:p>
          <a:p>
            <a:endParaRPr/>
          </a:p>
          <a:p>
            <a:endParaRPr/>
          </a:p>
          <a:p>
            <a:endParaRPr/>
          </a:p>
          <a:p>
            <a:endParaRPr/>
          </a:p>
        </p:txBody>
      </p:sp>
      <p:sp>
        <p:nvSpPr>
          <p:cNvPr id="3" name="Content Placeholder 2"/>
          <p:cNvSpPr>
            <a:spLocks noGrp="1"/>
          </p:cNvSpPr>
          <p:nvPr>
            <p:ph sz="quarter" idx="10"/>
          </p:nvPr>
        </p:nvSpPr>
        <p:spPr/>
        <p:txBody>
          <a:bodyPr/>
          <a:lstStyle/>
          <a:p>
            <a:r>
              <a:t>43</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COST QUESTION #1</a:t>
            </a:r>
          </a:p>
        </p:txBody>
      </p:sp>
      <p:pic>
        <p:nvPicPr>
          <p:cNvPr id="6" name="Picture 5" descr="08-cost-18.png"/>
          <p:cNvPicPr>
            <a:picLocks noChangeAspect="1"/>
          </p:cNvPicPr>
          <p:nvPr/>
        </p:nvPicPr>
        <p:blipFill>
          <a:blip r:embed="rId2"/>
          <a:stretch>
            <a:fillRect/>
          </a:stretch>
        </p:blipFill>
        <p:spPr>
          <a:xfrm>
            <a:off x="1472184" y="2615184"/>
            <a:ext cx="13057632" cy="6099048"/>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a:p>
          <a:p>
            <a:endParaRPr/>
          </a:p>
          <a:p>
            <a:endParaRPr/>
          </a:p>
          <a:p>
            <a:endParaRPr/>
          </a:p>
          <a:p>
            <a:endParaRPr/>
          </a:p>
          <a:p>
            <a:endParaRPr/>
          </a:p>
          <a:p>
            <a:endParaRPr/>
          </a:p>
          <a:p>
            <a:endParaRPr/>
          </a:p>
          <a:p>
            <a:endParaRPr/>
          </a:p>
          <a:p>
            <a:endParaRPr/>
          </a:p>
          <a:p>
            <a:endParaRPr/>
          </a:p>
          <a:p>
            <a:endParaRPr/>
          </a:p>
          <a:p>
            <a:endParaRPr/>
          </a:p>
          <a:p>
            <a:endParaRPr/>
          </a:p>
        </p:txBody>
      </p:sp>
      <p:sp>
        <p:nvSpPr>
          <p:cNvPr id="3" name="Content Placeholder 2"/>
          <p:cNvSpPr>
            <a:spLocks noGrp="1"/>
          </p:cNvSpPr>
          <p:nvPr>
            <p:ph sz="quarter" idx="10"/>
          </p:nvPr>
        </p:nvSpPr>
        <p:spPr/>
        <p:txBody>
          <a:bodyPr/>
          <a:lstStyle/>
          <a:p>
            <a:r>
              <a:t>44</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COST QUESTION #2</a:t>
            </a:r>
          </a:p>
        </p:txBody>
      </p:sp>
      <p:pic>
        <p:nvPicPr>
          <p:cNvPr id="6" name="Picture 5" descr="08-cost-19.png"/>
          <p:cNvPicPr>
            <a:picLocks noChangeAspect="1"/>
          </p:cNvPicPr>
          <p:nvPr/>
        </p:nvPicPr>
        <p:blipFill>
          <a:blip r:embed="rId2"/>
          <a:stretch>
            <a:fillRect/>
          </a:stretch>
        </p:blipFill>
        <p:spPr>
          <a:xfrm>
            <a:off x="777240" y="3044952"/>
            <a:ext cx="14447520" cy="5239512"/>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a:p>
          <a:p>
            <a:endParaRPr/>
          </a:p>
          <a:p>
            <a:endParaRPr/>
          </a:p>
          <a:p>
            <a:endParaRPr/>
          </a:p>
          <a:p>
            <a:endParaRPr/>
          </a:p>
          <a:p>
            <a:endParaRPr/>
          </a:p>
          <a:p>
            <a:endParaRPr/>
          </a:p>
          <a:p>
            <a:endParaRPr/>
          </a:p>
          <a:p>
            <a:endParaRPr/>
          </a:p>
          <a:p>
            <a:endParaRPr/>
          </a:p>
          <a:p>
            <a:endParaRPr/>
          </a:p>
          <a:p>
            <a:endParaRPr/>
          </a:p>
          <a:p>
            <a:endParaRPr/>
          </a:p>
          <a:p>
            <a:endParaRPr/>
          </a:p>
        </p:txBody>
      </p:sp>
      <p:sp>
        <p:nvSpPr>
          <p:cNvPr id="3" name="Content Placeholder 2"/>
          <p:cNvSpPr>
            <a:spLocks noGrp="1"/>
          </p:cNvSpPr>
          <p:nvPr>
            <p:ph sz="quarter" idx="10"/>
          </p:nvPr>
        </p:nvSpPr>
        <p:spPr/>
        <p:txBody>
          <a:bodyPr/>
          <a:lstStyle/>
          <a:p>
            <a:r>
              <a:t>45</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COST QUESTION #3</a:t>
            </a:r>
          </a:p>
        </p:txBody>
      </p:sp>
      <p:pic>
        <p:nvPicPr>
          <p:cNvPr id="6" name="Picture 5" descr="08-cost-20.png"/>
          <p:cNvPicPr>
            <a:picLocks noChangeAspect="1"/>
          </p:cNvPicPr>
          <p:nvPr/>
        </p:nvPicPr>
        <p:blipFill>
          <a:blip r:embed="rId2"/>
          <a:stretch>
            <a:fillRect/>
          </a:stretch>
        </p:blipFill>
        <p:spPr>
          <a:xfrm>
            <a:off x="777240" y="2633472"/>
            <a:ext cx="14447520" cy="6071616"/>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a:p>
          <a:p>
            <a:endParaRPr/>
          </a:p>
          <a:p>
            <a:endParaRPr/>
          </a:p>
          <a:p>
            <a:endParaRPr/>
          </a:p>
          <a:p>
            <a:endParaRPr/>
          </a:p>
          <a:p>
            <a:endParaRPr/>
          </a:p>
          <a:p>
            <a:endParaRPr/>
          </a:p>
          <a:p>
            <a:endParaRPr/>
          </a:p>
          <a:p>
            <a:endParaRPr/>
          </a:p>
          <a:p>
            <a:endParaRPr/>
          </a:p>
          <a:p>
            <a:endParaRPr/>
          </a:p>
          <a:p>
            <a:endParaRPr/>
          </a:p>
          <a:p>
            <a:endParaRPr/>
          </a:p>
          <a:p>
            <a:endParaRPr/>
          </a:p>
        </p:txBody>
      </p:sp>
      <p:sp>
        <p:nvSpPr>
          <p:cNvPr id="3" name="Content Placeholder 2"/>
          <p:cNvSpPr>
            <a:spLocks noGrp="1"/>
          </p:cNvSpPr>
          <p:nvPr>
            <p:ph sz="quarter" idx="10"/>
          </p:nvPr>
        </p:nvSpPr>
        <p:spPr/>
        <p:txBody>
          <a:bodyPr/>
          <a:lstStyle/>
          <a:p>
            <a:r>
              <a:t>46</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COST QUESTION #4</a:t>
            </a:r>
          </a:p>
        </p:txBody>
      </p:sp>
      <p:pic>
        <p:nvPicPr>
          <p:cNvPr id="6" name="Picture 5" descr="08-cost-21.png"/>
          <p:cNvPicPr>
            <a:picLocks noChangeAspect="1"/>
          </p:cNvPicPr>
          <p:nvPr/>
        </p:nvPicPr>
        <p:blipFill>
          <a:blip r:embed="rId2"/>
          <a:stretch>
            <a:fillRect/>
          </a:stretch>
        </p:blipFill>
        <p:spPr>
          <a:xfrm>
            <a:off x="777240" y="2487168"/>
            <a:ext cx="14447520" cy="6071616"/>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a:p>
          <a:p>
            <a:endParaRPr/>
          </a:p>
          <a:p>
            <a:endParaRPr/>
          </a:p>
          <a:p>
            <a:endParaRPr/>
          </a:p>
          <a:p>
            <a:endParaRPr/>
          </a:p>
          <a:p>
            <a:endParaRPr/>
          </a:p>
          <a:p>
            <a:endParaRPr/>
          </a:p>
          <a:p>
            <a:endParaRPr/>
          </a:p>
          <a:p>
            <a:endParaRPr/>
          </a:p>
          <a:p>
            <a:endParaRPr/>
          </a:p>
          <a:p>
            <a:endParaRPr/>
          </a:p>
          <a:p>
            <a:endParaRPr/>
          </a:p>
          <a:p>
            <a:endParaRPr/>
          </a:p>
          <a:p>
            <a:endParaRPr/>
          </a:p>
        </p:txBody>
      </p:sp>
      <p:sp>
        <p:nvSpPr>
          <p:cNvPr id="3" name="Content Placeholder 2"/>
          <p:cNvSpPr>
            <a:spLocks noGrp="1"/>
          </p:cNvSpPr>
          <p:nvPr>
            <p:ph sz="quarter" idx="10"/>
          </p:nvPr>
        </p:nvSpPr>
        <p:spPr/>
        <p:txBody>
          <a:bodyPr/>
          <a:lstStyle/>
          <a:p>
            <a:r>
              <a:t>47</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COST QUESTION #5</a:t>
            </a:r>
          </a:p>
        </p:txBody>
      </p:sp>
      <p:pic>
        <p:nvPicPr>
          <p:cNvPr id="6" name="Picture 5" descr="08-cost-22.png"/>
          <p:cNvPicPr>
            <a:picLocks noChangeAspect="1"/>
          </p:cNvPicPr>
          <p:nvPr/>
        </p:nvPicPr>
        <p:blipFill>
          <a:blip r:embed="rId2"/>
          <a:stretch>
            <a:fillRect/>
          </a:stretch>
        </p:blipFill>
        <p:spPr>
          <a:xfrm>
            <a:off x="777240" y="2359152"/>
            <a:ext cx="14447520" cy="6611112"/>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a:p>
          <a:p>
            <a:endParaRPr/>
          </a:p>
          <a:p>
            <a:endParaRPr/>
          </a:p>
          <a:p>
            <a:endParaRPr/>
          </a:p>
          <a:p>
            <a:endParaRPr/>
          </a:p>
          <a:p>
            <a:endParaRPr/>
          </a:p>
          <a:p>
            <a:endParaRPr/>
          </a:p>
          <a:p>
            <a:endParaRPr/>
          </a:p>
          <a:p>
            <a:endParaRPr/>
          </a:p>
          <a:p>
            <a:endParaRPr/>
          </a:p>
          <a:p>
            <a:endParaRPr/>
          </a:p>
          <a:p>
            <a:endParaRPr/>
          </a:p>
          <a:p>
            <a:endParaRPr/>
          </a:p>
          <a:p>
            <a:endParaRPr/>
          </a:p>
        </p:txBody>
      </p:sp>
      <p:sp>
        <p:nvSpPr>
          <p:cNvPr id="3" name="Content Placeholder 2"/>
          <p:cNvSpPr>
            <a:spLocks noGrp="1"/>
          </p:cNvSpPr>
          <p:nvPr>
            <p:ph sz="quarter" idx="10"/>
          </p:nvPr>
        </p:nvSpPr>
        <p:spPr/>
        <p:txBody>
          <a:bodyPr/>
          <a:lstStyle/>
          <a:p>
            <a:r>
              <a:t>48</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COST QUESTION #6</a:t>
            </a:r>
          </a:p>
        </p:txBody>
      </p:sp>
      <p:pic>
        <p:nvPicPr>
          <p:cNvPr id="6" name="Picture 5" descr="08-cost-23.png"/>
          <p:cNvPicPr>
            <a:picLocks noChangeAspect="1"/>
          </p:cNvPicPr>
          <p:nvPr/>
        </p:nvPicPr>
        <p:blipFill>
          <a:blip r:embed="rId2"/>
          <a:stretch>
            <a:fillRect/>
          </a:stretch>
        </p:blipFill>
        <p:spPr>
          <a:xfrm>
            <a:off x="777240" y="2514600"/>
            <a:ext cx="14447520" cy="6291072"/>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a:p>
          <a:p>
            <a:endParaRPr/>
          </a:p>
          <a:p>
            <a:endParaRPr/>
          </a:p>
          <a:p>
            <a:endParaRPr/>
          </a:p>
          <a:p>
            <a:endParaRPr/>
          </a:p>
          <a:p>
            <a:endParaRPr/>
          </a:p>
          <a:p>
            <a:endParaRPr/>
          </a:p>
          <a:p>
            <a:endParaRPr/>
          </a:p>
          <a:p>
            <a:endParaRPr/>
          </a:p>
          <a:p>
            <a:endParaRPr/>
          </a:p>
          <a:p>
            <a:endParaRPr/>
          </a:p>
          <a:p>
            <a:endParaRPr/>
          </a:p>
          <a:p>
            <a:endParaRPr/>
          </a:p>
          <a:p>
            <a:endParaRPr/>
          </a:p>
        </p:txBody>
      </p:sp>
      <p:sp>
        <p:nvSpPr>
          <p:cNvPr id="3" name="Content Placeholder 2"/>
          <p:cNvSpPr>
            <a:spLocks noGrp="1"/>
          </p:cNvSpPr>
          <p:nvPr>
            <p:ph sz="quarter" idx="10"/>
          </p:nvPr>
        </p:nvSpPr>
        <p:spPr/>
        <p:txBody>
          <a:bodyPr/>
          <a:lstStyle/>
          <a:p>
            <a:r>
              <a:t>49</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COST QUESTION #7</a:t>
            </a:r>
          </a:p>
        </p:txBody>
      </p:sp>
      <p:pic>
        <p:nvPicPr>
          <p:cNvPr id="6" name="Picture 5" descr="08-cost-24.png"/>
          <p:cNvPicPr>
            <a:picLocks noChangeAspect="1"/>
          </p:cNvPicPr>
          <p:nvPr/>
        </p:nvPicPr>
        <p:blipFill>
          <a:blip r:embed="rId2"/>
          <a:stretch>
            <a:fillRect/>
          </a:stretch>
        </p:blipFill>
        <p:spPr>
          <a:xfrm>
            <a:off x="777240" y="2414016"/>
            <a:ext cx="14447520" cy="65013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dirty="0"/>
              <a:t> The job observer pattern lets you coordinate the number of Amazon EC2 instances based on the number of jobs that need to be processed. Because this pattern automatically scales up or down based on the computational demand, you won’t have to over-pay or hit a bottleneck, and this improves cost-effectiveness. By scaling up as necessary, the overall time for executing jobs can be reduced by processing the jobs in parallel.</a:t>
            </a:r>
          </a:p>
          <a:p>
            <a:r>
              <a:rPr dirty="0"/>
              <a:t> Another benefit of this pattern is that even if a batch server fails, the Amazon SQS messages would remain, enabling processing to be continued immediately upon recovery of the Amazon EC2 instance and producing a system that is robust to failure.</a:t>
            </a:r>
          </a:p>
          <a:p>
            <a:r>
              <a:rPr dirty="0"/>
              <a:t> This pattern follows the Cloud Architecture Best Practices that we discussed in earlier modules:</a:t>
            </a:r>
          </a:p>
          <a:p>
            <a:pPr lvl="1"/>
            <a:r>
              <a:rPr dirty="0"/>
              <a:t> Think parallel</a:t>
            </a:r>
          </a:p>
          <a:p>
            <a:pPr lvl="1"/>
            <a:r>
              <a:rPr dirty="0"/>
              <a:t> Loose coupling</a:t>
            </a:r>
          </a:p>
          <a:p>
            <a:pPr lvl="1"/>
            <a:r>
              <a:rPr dirty="0"/>
              <a:t> Do not fear the constraints </a:t>
            </a:r>
          </a:p>
        </p:txBody>
      </p:sp>
      <p:sp>
        <p:nvSpPr>
          <p:cNvPr id="3" name="Content Placeholder 2"/>
          <p:cNvSpPr>
            <a:spLocks noGrp="1"/>
          </p:cNvSpPr>
          <p:nvPr>
            <p:ph sz="quarter" idx="10"/>
          </p:nvPr>
        </p:nvSpPr>
        <p:spPr/>
        <p:txBody>
          <a:bodyPr/>
          <a:lstStyle/>
          <a:p>
            <a:r>
              <a:t>5</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BEST PRACTICE FOR EVERY CLOUD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a:p>
          <a:p>
            <a:endParaRPr/>
          </a:p>
          <a:p>
            <a:endParaRPr/>
          </a:p>
          <a:p>
            <a:endParaRPr/>
          </a:p>
          <a:p>
            <a:endParaRPr/>
          </a:p>
          <a:p>
            <a:endParaRPr/>
          </a:p>
          <a:p>
            <a:endParaRPr/>
          </a:p>
          <a:p>
            <a:endParaRPr/>
          </a:p>
          <a:p>
            <a:endParaRPr/>
          </a:p>
          <a:p>
            <a:endParaRPr/>
          </a:p>
          <a:p>
            <a:endParaRPr/>
          </a:p>
          <a:p>
            <a:endParaRPr/>
          </a:p>
          <a:p>
            <a:endParaRPr/>
          </a:p>
          <a:p>
            <a:endParaRPr/>
          </a:p>
        </p:txBody>
      </p:sp>
      <p:sp>
        <p:nvSpPr>
          <p:cNvPr id="3" name="Content Placeholder 2"/>
          <p:cNvSpPr>
            <a:spLocks noGrp="1"/>
          </p:cNvSpPr>
          <p:nvPr>
            <p:ph sz="quarter" idx="10"/>
          </p:nvPr>
        </p:nvSpPr>
        <p:spPr/>
        <p:txBody>
          <a:bodyPr/>
          <a:lstStyle/>
          <a:p>
            <a:r>
              <a:t>50</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COST QUESTION #8</a:t>
            </a:r>
          </a:p>
        </p:txBody>
      </p:sp>
      <p:pic>
        <p:nvPicPr>
          <p:cNvPr id="6" name="Picture 5" descr="08-cost-26.png"/>
          <p:cNvPicPr>
            <a:picLocks noChangeAspect="1"/>
          </p:cNvPicPr>
          <p:nvPr/>
        </p:nvPicPr>
        <p:blipFill>
          <a:blip r:embed="rId2"/>
          <a:stretch>
            <a:fillRect/>
          </a:stretch>
        </p:blipFill>
        <p:spPr>
          <a:xfrm>
            <a:off x="777240" y="2651760"/>
            <a:ext cx="14447520" cy="6016752"/>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a:p>
          <a:p>
            <a:endParaRPr/>
          </a:p>
          <a:p>
            <a:endParaRPr/>
          </a:p>
          <a:p>
            <a:endParaRPr/>
          </a:p>
          <a:p>
            <a:endParaRPr/>
          </a:p>
          <a:p>
            <a:endParaRPr/>
          </a:p>
          <a:p>
            <a:endParaRPr/>
          </a:p>
          <a:p>
            <a:r>
              <a:rPr b="1"/>
              <a:t> Note</a:t>
            </a:r>
            <a:r>
              <a:t> : CDN is not for everybody. You can achieve significant improvements with S3 alone, see this</a:t>
            </a:r>
            <a:r>
              <a:rPr>
                <a:hlinkClick r:id="rId2"/>
              </a:rPr>
              <a:t> Sumologic resource</a:t>
            </a:r>
            <a:r>
              <a:t> for a good summary</a:t>
            </a:r>
          </a:p>
        </p:txBody>
      </p:sp>
      <p:sp>
        <p:nvSpPr>
          <p:cNvPr id="3" name="Content Placeholder 2"/>
          <p:cNvSpPr>
            <a:spLocks noGrp="1"/>
          </p:cNvSpPr>
          <p:nvPr>
            <p:ph sz="quarter" idx="10"/>
          </p:nvPr>
        </p:nvSpPr>
        <p:spPr/>
        <p:txBody>
          <a:bodyPr/>
          <a:lstStyle/>
          <a:p>
            <a:r>
              <a:t>51</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COST QUESTION #9</a:t>
            </a:r>
          </a:p>
        </p:txBody>
      </p:sp>
      <p:pic>
        <p:nvPicPr>
          <p:cNvPr id="6" name="Picture 5" descr="08-cost-27.png"/>
          <p:cNvPicPr>
            <a:picLocks noChangeAspect="1"/>
          </p:cNvPicPr>
          <p:nvPr/>
        </p:nvPicPr>
        <p:blipFill>
          <a:blip r:embed="rId3"/>
          <a:stretch>
            <a:fillRect/>
          </a:stretch>
        </p:blipFill>
        <p:spPr>
          <a:xfrm>
            <a:off x="2596896" y="1508760"/>
            <a:ext cx="10808208" cy="4837176"/>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t> How do you manage and consider the adoption of new services?</a:t>
            </a:r>
          </a:p>
          <a:p>
            <a:pPr lvl="1"/>
            <a:r>
              <a:t> Meet regularly with you solutions architect, consultants, account team</a:t>
            </a:r>
          </a:p>
          <a:p>
            <a:pPr lvl="1"/>
            <a:r>
              <a:t> Consider which new services or features you could adopt to save money </a:t>
            </a:r>
          </a:p>
        </p:txBody>
      </p:sp>
      <p:sp>
        <p:nvSpPr>
          <p:cNvPr id="3" name="Content Placeholder 2"/>
          <p:cNvSpPr>
            <a:spLocks noGrp="1"/>
          </p:cNvSpPr>
          <p:nvPr>
            <p:ph sz="quarter" idx="10"/>
          </p:nvPr>
        </p:nvSpPr>
        <p:spPr/>
        <p:txBody>
          <a:bodyPr/>
          <a:lstStyle/>
          <a:p>
            <a:r>
              <a:t>52</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COST QUESTION #10</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a:p>
          <a:p>
            <a:endParaRPr/>
          </a:p>
          <a:p>
            <a:endParaRPr/>
          </a:p>
          <a:p>
            <a:endParaRPr/>
          </a:p>
          <a:p>
            <a:endParaRPr/>
          </a:p>
          <a:p>
            <a:endParaRPr/>
          </a:p>
          <a:p>
            <a:endParaRPr/>
          </a:p>
          <a:p>
            <a:endParaRPr/>
          </a:p>
          <a:p>
            <a:r>
              <a:t> </a:t>
            </a:r>
          </a:p>
        </p:txBody>
      </p:sp>
      <p:sp>
        <p:nvSpPr>
          <p:cNvPr id="3" name="Content Placeholder 2"/>
          <p:cNvSpPr>
            <a:spLocks noGrp="1"/>
          </p:cNvSpPr>
          <p:nvPr>
            <p:ph sz="quarter" idx="10"/>
          </p:nvPr>
        </p:nvSpPr>
        <p:spPr/>
        <p:txBody>
          <a:bodyPr/>
          <a:lstStyle/>
          <a:p>
            <a:r>
              <a:t>53</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CONGRATS ON COMPLETION</a:t>
            </a:r>
          </a:p>
        </p:txBody>
      </p:sp>
      <p:pic>
        <p:nvPicPr>
          <p:cNvPr id="6" name="Picture 5" descr="congrats.png"/>
          <p:cNvPicPr>
            <a:picLocks noChangeAspect="1"/>
          </p:cNvPicPr>
          <p:nvPr/>
        </p:nvPicPr>
        <p:blipFill>
          <a:blip r:embed="rId2"/>
          <a:stretch>
            <a:fillRect/>
          </a:stretch>
        </p:blipFill>
        <p:spPr>
          <a:xfrm>
            <a:off x="960120" y="4178808"/>
            <a:ext cx="14090904" cy="2971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Ins="8202167"/>
          <a:lstStyle/>
          <a:p>
            <a:r>
              <a:t> Cost Optimization with Trusted Advisor</a:t>
            </a:r>
          </a:p>
          <a:p>
            <a:r>
              <a:t> AWS Trusted Advisor is a web-based application that inspects your AWS environment and makes recommendations based on best practices.</a:t>
            </a:r>
          </a:p>
          <a:p>
            <a:pPr lvl="1"/>
            <a:r>
              <a:t> Opportunity to save money.</a:t>
            </a:r>
          </a:p>
          <a:p>
            <a:pPr lvl="1"/>
            <a:r>
              <a:t> Improve system performance.</a:t>
            </a:r>
          </a:p>
          <a:p>
            <a:pPr lvl="1"/>
            <a:r>
              <a:t> Close security gaps.</a:t>
            </a:r>
          </a:p>
          <a:p>
            <a:pPr lvl="1"/>
            <a:r>
              <a:t> Improve system fault tolerance</a:t>
            </a:r>
          </a:p>
          <a:p>
            <a:endParaRPr/>
          </a:p>
        </p:txBody>
      </p:sp>
      <p:sp>
        <p:nvSpPr>
          <p:cNvPr id="3" name="Content Placeholder 2"/>
          <p:cNvSpPr>
            <a:spLocks noGrp="1"/>
          </p:cNvSpPr>
          <p:nvPr>
            <p:ph sz="quarter" idx="10"/>
          </p:nvPr>
        </p:nvSpPr>
        <p:spPr/>
        <p:txBody>
          <a:bodyPr/>
          <a:lstStyle/>
          <a:p>
            <a:r>
              <a:t>6</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TRUSTED ADVISOR</a:t>
            </a:r>
          </a:p>
        </p:txBody>
      </p:sp>
      <p:pic>
        <p:nvPicPr>
          <p:cNvPr id="6" name="Picture 5" descr="08-cost-02.png"/>
          <p:cNvPicPr>
            <a:picLocks noChangeAspect="1"/>
          </p:cNvPicPr>
          <p:nvPr/>
        </p:nvPicPr>
        <p:blipFill>
          <a:blip r:embed="rId3"/>
          <a:stretch>
            <a:fillRect/>
          </a:stretch>
        </p:blipFill>
        <p:spPr>
          <a:xfrm>
            <a:off x="8577072" y="2057400"/>
            <a:ext cx="6876288" cy="41788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t> Trade off between fault tolerance and high utilization.</a:t>
            </a:r>
          </a:p>
          <a:p>
            <a:pPr lvl="1"/>
            <a:r>
              <a:t> Fault tolerance requires less resource use to be able to successfully fail over.</a:t>
            </a:r>
          </a:p>
          <a:p>
            <a:r>
              <a:t> Trade off between instance size and value for money.</a:t>
            </a:r>
          </a:p>
          <a:p>
            <a:pPr lvl="1"/>
            <a:r>
              <a:t> Higher utilization gives better compute value for money.</a:t>
            </a:r>
          </a:p>
          <a:p>
            <a:pPr lvl="1"/>
            <a:r>
              <a:t> Scaling granularity. </a:t>
            </a:r>
          </a:p>
        </p:txBody>
      </p:sp>
      <p:sp>
        <p:nvSpPr>
          <p:cNvPr id="3" name="Content Placeholder 2"/>
          <p:cNvSpPr>
            <a:spLocks noGrp="1"/>
          </p:cNvSpPr>
          <p:nvPr>
            <p:ph sz="quarter" idx="10"/>
          </p:nvPr>
        </p:nvSpPr>
        <p:spPr/>
        <p:txBody>
          <a:bodyPr/>
          <a:lstStyle/>
          <a:p>
            <a:r>
              <a:t>7</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FLEET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a:p>
          <a:p>
            <a:endParaRPr/>
          </a:p>
          <a:p>
            <a:endParaRPr/>
          </a:p>
          <a:p>
            <a:endParaRPr/>
          </a:p>
          <a:p>
            <a:endParaRPr/>
          </a:p>
          <a:p>
            <a:endParaRPr/>
          </a:p>
        </p:txBody>
      </p:sp>
      <p:sp>
        <p:nvSpPr>
          <p:cNvPr id="3" name="Content Placeholder 2"/>
          <p:cNvSpPr>
            <a:spLocks noGrp="1"/>
          </p:cNvSpPr>
          <p:nvPr>
            <p:ph sz="quarter" idx="10"/>
          </p:nvPr>
        </p:nvSpPr>
        <p:spPr/>
        <p:txBody>
          <a:bodyPr/>
          <a:lstStyle/>
          <a:p>
            <a:r>
              <a:t>8</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AMAZON EC2 PRICING OPTIONS</a:t>
            </a:r>
          </a:p>
        </p:txBody>
      </p:sp>
      <p:graphicFrame>
        <p:nvGraphicFramePr>
          <p:cNvPr id="6" name="Table 5"/>
          <p:cNvGraphicFramePr>
            <a:graphicFrameLocks noGrp="1"/>
          </p:cNvGraphicFramePr>
          <p:nvPr/>
        </p:nvGraphicFramePr>
        <p:xfrm>
          <a:off x="201168" y="1280160"/>
          <a:ext cx="15499080" cy="9803957"/>
        </p:xfrm>
        <a:graphic>
          <a:graphicData uri="http://schemas.openxmlformats.org/drawingml/2006/table">
            <a:tbl>
              <a:tblPr firstRow="1" bandRow="1">
                <a:tableStyleId>{5C22544A-7EE6-4342-B048-85BDC9FD1C3A}</a:tableStyleId>
              </a:tblPr>
              <a:tblGrid>
                <a:gridCol w="1243584">
                  <a:extLst>
                    <a:ext uri="{9D8B030D-6E8A-4147-A177-3AD203B41FA5}">
                      <a16:colId xmlns:a16="http://schemas.microsoft.com/office/drawing/2014/main" val="20000"/>
                    </a:ext>
                  </a:extLst>
                </a:gridCol>
                <a:gridCol w="4069080">
                  <a:extLst>
                    <a:ext uri="{9D8B030D-6E8A-4147-A177-3AD203B41FA5}">
                      <a16:colId xmlns:a16="http://schemas.microsoft.com/office/drawing/2014/main" val="20001"/>
                    </a:ext>
                  </a:extLst>
                </a:gridCol>
                <a:gridCol w="5632704">
                  <a:extLst>
                    <a:ext uri="{9D8B030D-6E8A-4147-A177-3AD203B41FA5}">
                      <a16:colId xmlns:a16="http://schemas.microsoft.com/office/drawing/2014/main" val="20002"/>
                    </a:ext>
                  </a:extLst>
                </a:gridCol>
                <a:gridCol w="4553712">
                  <a:extLst>
                    <a:ext uri="{9D8B030D-6E8A-4147-A177-3AD203B41FA5}">
                      <a16:colId xmlns:a16="http://schemas.microsoft.com/office/drawing/2014/main" val="20003"/>
                    </a:ext>
                  </a:extLst>
                </a:gridCol>
              </a:tblGrid>
              <a:tr h="182880">
                <a:tc>
                  <a:txBody>
                    <a:bodyPr/>
                    <a:lstStyle/>
                    <a:p>
                      <a:endParaRPr/>
                    </a:p>
                  </a:txBody>
                  <a:tcPr/>
                </a:tc>
                <a:tc>
                  <a:txBody>
                    <a:bodyPr/>
                    <a:lstStyle/>
                    <a:p>
                      <a:r>
                        <a:t>On-Demand Instances</a:t>
                      </a:r>
                    </a:p>
                  </a:txBody>
                  <a:tcPr/>
                </a:tc>
                <a:tc>
                  <a:txBody>
                    <a:bodyPr/>
                    <a:lstStyle/>
                    <a:p>
                      <a:r>
                        <a:t>Reserved Instances (RIs)</a:t>
                      </a:r>
                    </a:p>
                  </a:txBody>
                  <a:tcPr/>
                </a:tc>
                <a:tc>
                  <a:txBody>
                    <a:bodyPr/>
                    <a:lstStyle/>
                    <a:p>
                      <a:r>
                        <a:t>Spot Instances</a:t>
                      </a:r>
                    </a:p>
                  </a:txBody>
                  <a:tcPr/>
                </a:tc>
                <a:extLst>
                  <a:ext uri="{0D108BD9-81ED-4DB2-BD59-A6C34878D82A}">
                    <a16:rowId xmlns:a16="http://schemas.microsoft.com/office/drawing/2014/main" val="10000"/>
                  </a:ext>
                </a:extLst>
              </a:tr>
              <a:tr h="182880">
                <a:tc>
                  <a:txBody>
                    <a:bodyPr/>
                    <a:lstStyle/>
                    <a:p>
                      <a:r>
                        <a:t>Term</a:t>
                      </a:r>
                    </a:p>
                  </a:txBody>
                  <a:tcPr/>
                </a:tc>
                <a:tc>
                  <a:txBody>
                    <a:bodyPr/>
                    <a:lstStyle/>
                    <a:p>
                      <a:r>
                        <a:t>None; Pay as you go</a:t>
                      </a:r>
                    </a:p>
                  </a:txBody>
                  <a:tcPr/>
                </a:tc>
                <a:tc>
                  <a:txBody>
                    <a:bodyPr/>
                    <a:lstStyle/>
                    <a:p>
                      <a:r>
                        <a:t>1 year or 3 years</a:t>
                      </a:r>
                    </a:p>
                  </a:txBody>
                  <a:tcPr/>
                </a:tc>
                <a:tc>
                  <a:txBody>
                    <a:bodyPr/>
                    <a:lstStyle/>
                    <a:p>
                      <a:r>
                        <a:t>Bid on unused capacity</a:t>
                      </a:r>
                    </a:p>
                  </a:txBody>
                  <a:tcPr/>
                </a:tc>
                <a:extLst>
                  <a:ext uri="{0D108BD9-81ED-4DB2-BD59-A6C34878D82A}">
                    <a16:rowId xmlns:a16="http://schemas.microsoft.com/office/drawing/2014/main" val="10001"/>
                  </a:ext>
                </a:extLst>
              </a:tr>
              <a:tr h="182880">
                <a:tc>
                  <a:txBody>
                    <a:bodyPr/>
                    <a:lstStyle/>
                    <a:p>
                      <a:r>
                        <a:t>Benefit</a:t>
                      </a:r>
                    </a:p>
                  </a:txBody>
                  <a:tcPr/>
                </a:tc>
                <a:tc>
                  <a:txBody>
                    <a:bodyPr/>
                    <a:lstStyle/>
                    <a:p>
                      <a:r>
                        <a:t>Low cost and flexibility</a:t>
                      </a:r>
                    </a:p>
                  </a:txBody>
                  <a:tcPr/>
                </a:tc>
                <a:tc>
                  <a:txBody>
                    <a:bodyPr/>
                    <a:lstStyle/>
                    <a:p>
                      <a:r>
                        <a:t>Predictability ensures compute capacity is available when needed</a:t>
                      </a:r>
                    </a:p>
                  </a:txBody>
                  <a:tcPr/>
                </a:tc>
                <a:tc>
                  <a:txBody>
                    <a:bodyPr/>
                    <a:lstStyle/>
                    <a:p>
                      <a:r>
                        <a:t>Large scale, dynamic workload</a:t>
                      </a:r>
                    </a:p>
                  </a:txBody>
                  <a:tcPr/>
                </a:tc>
                <a:extLst>
                  <a:ext uri="{0D108BD9-81ED-4DB2-BD59-A6C34878D82A}">
                    <a16:rowId xmlns:a16="http://schemas.microsoft.com/office/drawing/2014/main" val="10002"/>
                  </a:ext>
                </a:extLst>
              </a:tr>
              <a:tr h="182880">
                <a:tc>
                  <a:txBody>
                    <a:bodyPr/>
                    <a:lstStyle/>
                    <a:p>
                      <a:r>
                        <a:t>Cost</a:t>
                      </a:r>
                    </a:p>
                  </a:txBody>
                  <a:tcPr/>
                </a:tc>
                <a:tc>
                  <a:txBody>
                    <a:bodyPr/>
                    <a:lstStyle/>
                    <a:p>
                      <a:r>
                        <a:t>Pay for only what you use; no up-front commitment or long-term contracts</a:t>
                      </a:r>
                    </a:p>
                  </a:txBody>
                  <a:tcPr/>
                </a:tc>
                <a:tc>
                  <a:txBody>
                    <a:bodyPr/>
                    <a:lstStyle/>
                    <a:p>
                      <a:r>
                        <a:t>Pay low or no up-front fee; receive significant hourly discount</a:t>
                      </a:r>
                    </a:p>
                  </a:txBody>
                  <a:tcPr/>
                </a:tc>
                <a:tc>
                  <a:txBody>
                    <a:bodyPr/>
                    <a:lstStyle/>
                    <a:p>
                      <a:r>
                        <a:t>Spot price based on supply and demand – determined automatically</a:t>
                      </a:r>
                    </a:p>
                  </a:txBody>
                  <a:tcPr/>
                </a:tc>
                <a:extLst>
                  <a:ext uri="{0D108BD9-81ED-4DB2-BD59-A6C34878D82A}">
                    <a16:rowId xmlns:a16="http://schemas.microsoft.com/office/drawing/2014/main" val="10003"/>
                  </a:ext>
                </a:extLst>
              </a:tr>
              <a:tr h="182880">
                <a:tc>
                  <a:txBody>
                    <a:bodyPr/>
                    <a:lstStyle/>
                    <a:p>
                      <a:r>
                        <a:t>Use case</a:t>
                      </a:r>
                    </a:p>
                  </a:txBody>
                  <a:tcPr/>
                </a:tc>
                <a:tc>
                  <a:txBody>
                    <a:bodyPr/>
                    <a:lstStyle/>
                    <a:p>
                      <a:r>
                        <a:t>Applications with short term, spiky, or unpredictable workloads  Application development or testing  Billed hour forward</a:t>
                      </a:r>
                    </a:p>
                  </a:txBody>
                  <a:tcPr/>
                </a:tc>
                <a:tc>
                  <a:txBody>
                    <a:bodyPr/>
                    <a:lstStyle/>
                    <a:p>
                      <a:r>
                        <a:t>Applications with steady state or predictable usage  Applications that require reserved capacity, including disaster recovery  Users able to make up-front payments to reduce total computing costs even further</a:t>
                      </a:r>
                    </a:p>
                  </a:txBody>
                  <a:tcPr/>
                </a:tc>
                <a:tc>
                  <a:txBody>
                    <a:bodyPr/>
                    <a:lstStyle/>
                    <a:p>
                      <a:r>
                        <a:t>Applications with flexible start and end times  Applications only feasible at very low compute prices  Users with urgent computing needs for large amounts of additional capacity</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t> No Upfront</a:t>
            </a:r>
          </a:p>
          <a:p>
            <a:pPr lvl="1"/>
            <a:r>
              <a:t> Access a Reserved Instance without an upfront payment.</a:t>
            </a:r>
          </a:p>
          <a:p>
            <a:pPr lvl="1"/>
            <a:r>
              <a:t> Discounted effective hourly rate for every hour within the term, regardless of usage.</a:t>
            </a:r>
          </a:p>
          <a:p>
            <a:pPr lvl="1"/>
            <a:r>
              <a:t> 1-year reservation available.</a:t>
            </a:r>
          </a:p>
          <a:p>
            <a:r>
              <a:t> Partial Upfront</a:t>
            </a:r>
          </a:p>
          <a:p>
            <a:pPr lvl="1"/>
            <a:r>
              <a:t> Part of the Reserved Instance must be paid at the start of the term.</a:t>
            </a:r>
          </a:p>
          <a:p>
            <a:pPr lvl="1"/>
            <a:r>
              <a:t> Discounted effective hourly rate for the remainder of the term, regardless of usage.</a:t>
            </a:r>
          </a:p>
          <a:p>
            <a:pPr lvl="1"/>
            <a:r>
              <a:t> 1-year or 3-year reservations available.</a:t>
            </a:r>
          </a:p>
          <a:p>
            <a:r>
              <a:t> All Upfront</a:t>
            </a:r>
          </a:p>
          <a:p>
            <a:pPr lvl="1"/>
            <a:r>
              <a:t> Full payment made at the start of the term.</a:t>
            </a:r>
          </a:p>
          <a:p>
            <a:pPr lvl="1"/>
            <a:r>
              <a:t> No other costs incurred for the remainder of the term, regardless of usage.</a:t>
            </a:r>
          </a:p>
          <a:p>
            <a:pPr lvl="1"/>
            <a:r>
              <a:t> 1-year or 3-year reservations available.</a:t>
            </a:r>
          </a:p>
        </p:txBody>
      </p:sp>
      <p:sp>
        <p:nvSpPr>
          <p:cNvPr id="3" name="Content Placeholder 2"/>
          <p:cNvSpPr>
            <a:spLocks noGrp="1"/>
          </p:cNvSpPr>
          <p:nvPr>
            <p:ph sz="quarter" idx="10"/>
          </p:nvPr>
        </p:nvSpPr>
        <p:spPr/>
        <p:txBody>
          <a:bodyPr/>
          <a:lstStyle/>
          <a:p>
            <a:r>
              <a:t>9</a:t>
            </a:r>
          </a:p>
        </p:txBody>
      </p:sp>
      <p:sp>
        <p:nvSpPr>
          <p:cNvPr id="4" name="Content Placeholder 3"/>
          <p:cNvSpPr>
            <a:spLocks noGrp="1"/>
          </p:cNvSpPr>
          <p:nvPr>
            <p:ph sz="quarter" idx="11"/>
          </p:nvPr>
        </p:nvSpPr>
        <p:spPr/>
        <p:txBody>
          <a:bodyPr/>
          <a:lstStyle/>
          <a:p>
            <a:r>
              <a:t>© 2023 by Innovation In Software Corporation</a:t>
            </a:r>
          </a:p>
        </p:txBody>
      </p:sp>
      <p:sp>
        <p:nvSpPr>
          <p:cNvPr id="5" name="Title 4"/>
          <p:cNvSpPr>
            <a:spLocks noGrp="1"/>
          </p:cNvSpPr>
          <p:nvPr>
            <p:ph type="title"/>
          </p:nvPr>
        </p:nvSpPr>
        <p:spPr/>
        <p:txBody>
          <a:bodyPr/>
          <a:lstStyle/>
          <a:p>
            <a:r>
              <a:t>AMAZON EC2 RESERVED INSTANCE TYPES</a:t>
            </a:r>
          </a:p>
        </p:txBody>
      </p:sp>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378598</TotalTime>
  <Words>4781</Words>
  <Application>Microsoft Office PowerPoint</Application>
  <PresentationFormat>Custom</PresentationFormat>
  <Paragraphs>675</Paragraphs>
  <Slides>53</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53</vt:i4>
      </vt:variant>
    </vt:vector>
  </HeadingPairs>
  <TitlesOfParts>
    <vt:vector size="65" baseType="lpstr">
      <vt:lpstr>Arial</vt:lpstr>
      <vt:lpstr>Arial Bold</vt:lpstr>
      <vt:lpstr>Century Gothic</vt:lpstr>
      <vt:lpstr>Courier New</vt:lpstr>
      <vt:lpstr>Gadugi</vt:lpstr>
      <vt:lpstr>Garamond</vt:lpstr>
      <vt:lpstr>Leelawadee UI</vt:lpstr>
      <vt:lpstr>Nirmala UI</vt:lpstr>
      <vt:lpstr>Times New Roman</vt:lpstr>
      <vt:lpstr>Verdana</vt:lpstr>
      <vt:lpstr>Wingdings</vt:lpstr>
      <vt:lpstr>LPc_New</vt:lpstr>
      <vt:lpstr>COST MANAGEMENT</vt:lpstr>
      <vt:lpstr>FUNDAMENTALS OF COST OPTIMIZATION</vt:lpstr>
      <vt:lpstr>CONTROLLING UNDER UTILIZED RESOURCES</vt:lpstr>
      <vt:lpstr>CLOUD DESIGN PATTERN: JOB OBSERVER PATTERN</vt:lpstr>
      <vt:lpstr>BEST PRACTICE FOR EVERY CLOUD</vt:lpstr>
      <vt:lpstr>TRUSTED ADVISOR</vt:lpstr>
      <vt:lpstr>FLEET MANAGEMENT</vt:lpstr>
      <vt:lpstr>AMAZON EC2 PRICING OPTIONS</vt:lpstr>
      <vt:lpstr>AMAZON EC2 RESERVED INSTANCE TYPES</vt:lpstr>
      <vt:lpstr>RESERVED INSTANCE MARKETPLACE</vt:lpstr>
      <vt:lpstr>AMAZON EC2 SPOT INSTANCES</vt:lpstr>
      <vt:lpstr>SPOT USE CASES</vt:lpstr>
      <vt:lpstr>VIMEO’S SPOT MARKET CONSIDERATIONS (1 OF 2)</vt:lpstr>
      <vt:lpstr>VIMEO’S SPOT MARKET CONSIDERATIONS (2 OF 2)</vt:lpstr>
      <vt:lpstr>LEVERAGING EC2 PRICING MODELS TOGETHER</vt:lpstr>
      <vt:lpstr>BLENDED APPROACH</vt:lpstr>
      <vt:lpstr>COSTS FOR DATABASES</vt:lpstr>
      <vt:lpstr>OFFLOAD YOUR ARCHITECTURE</vt:lpstr>
      <vt:lpstr>DATA STORAGE AND TRANSFER COSTS – AMAZON S3</vt:lpstr>
      <vt:lpstr>DATA STORAGE AND TRANSFER COSTS – AMAZON</vt:lpstr>
      <vt:lpstr>YOU MAY USE CONSOLIDATED BILLING</vt:lpstr>
      <vt:lpstr>AWS PRICING CALCULATOR</vt:lpstr>
      <vt:lpstr>AWS PRICING CALCULATOR</vt:lpstr>
      <vt:lpstr>COMPARING TOTAL COST OF OWNERSHIP IS NOT EASY</vt:lpstr>
      <vt:lpstr>TCO ESTIMATES FOR ON-PREMISES DEPLOYMENTS</vt:lpstr>
      <vt:lpstr>AWS ONLINE TCO CALCULATOR</vt:lpstr>
      <vt:lpstr>COST PLANNING ON GCP</vt:lpstr>
      <vt:lpstr>ORGANIZATION NODE</vt:lpstr>
      <vt:lpstr>PROJECTS</vt:lpstr>
      <vt:lpstr>RESOURCE HIERARCHY</vt:lpstr>
      <vt:lpstr>PROJECT QUOTAS</vt:lpstr>
      <vt:lpstr>WHY USE PROJECT QUOTAS?</vt:lpstr>
      <vt:lpstr>LABELS</vt:lpstr>
      <vt:lpstr>LABEL SPECIFICATION</vt:lpstr>
      <vt:lpstr>LABEL PRACTICES</vt:lpstr>
      <vt:lpstr>COMPARING LABELS AND TAGS</vt:lpstr>
      <vt:lpstr>BUDGETS AND ALERTS</vt:lpstr>
      <vt:lpstr>EXAMPLE NOTIFICATION EMAIL</vt:lpstr>
      <vt:lpstr>BILLING EXPORT</vt:lpstr>
      <vt:lpstr>QUIZ</vt:lpstr>
      <vt:lpstr>QUIZ</vt:lpstr>
      <vt:lpstr>QUIZ</vt:lpstr>
      <vt:lpstr>COST QUESTION #1</vt:lpstr>
      <vt:lpstr>COST QUESTION #2</vt:lpstr>
      <vt:lpstr>COST QUESTION #3</vt:lpstr>
      <vt:lpstr>COST QUESTION #4</vt:lpstr>
      <vt:lpstr>COST QUESTION #5</vt:lpstr>
      <vt:lpstr>COST QUESTION #6</vt:lpstr>
      <vt:lpstr>COST QUESTION #7</vt:lpstr>
      <vt:lpstr>COST QUESTION #8</vt:lpstr>
      <vt:lpstr>COST QUESTION #9</vt:lpstr>
      <vt:lpstr>COST QUESTION #10</vt:lpstr>
      <vt:lpstr>CONGRATS ON COMPLETION</vt:lpstr>
    </vt:vector>
  </TitlesOfParts>
  <Company>Elephant Scale LLC &amp; LearningPatterns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subject>Spark</dc:subject>
  <dc:creator>Elephant Scale</dc:creator>
  <cp:lastModifiedBy>Rod Davison</cp:lastModifiedBy>
  <cp:revision>4170</cp:revision>
  <cp:lastPrinted>2010-01-03T02:41:41Z</cp:lastPrinted>
  <dcterms:created xsi:type="dcterms:W3CDTF">2010-07-13T15:22:01Z</dcterms:created>
  <dcterms:modified xsi:type="dcterms:W3CDTF">2024-09-28T16:35:47Z</dcterms:modified>
</cp:coreProperties>
</file>