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92" r:id="rId11"/>
    <p:sldId id="29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6002000" cy="1133792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692039" algn="l" rtl="0" fontAlgn="base">
      <a:spcBef>
        <a:spcPct val="0"/>
      </a:spcBef>
      <a:spcAft>
        <a:spcPct val="0"/>
      </a:spcAft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1384080" algn="l" rtl="0" fontAlgn="base">
      <a:spcBef>
        <a:spcPct val="0"/>
      </a:spcBef>
      <a:spcAft>
        <a:spcPct val="0"/>
      </a:spcAft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2076119" algn="l" rtl="0" fontAlgn="base">
      <a:spcBef>
        <a:spcPct val="0"/>
      </a:spcBef>
      <a:spcAft>
        <a:spcPct val="0"/>
      </a:spcAft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2768159" algn="l" rtl="0" fontAlgn="base">
      <a:spcBef>
        <a:spcPct val="0"/>
      </a:spcBef>
      <a:spcAft>
        <a:spcPct val="0"/>
      </a:spcAft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3460200" algn="l" defTabSz="1384080" rtl="0" eaLnBrk="1" latinLnBrk="0" hangingPunct="1"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4152239" algn="l" defTabSz="1384080" rtl="0" eaLnBrk="1" latinLnBrk="0" hangingPunct="1"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4844280" algn="l" defTabSz="1384080" rtl="0" eaLnBrk="1" latinLnBrk="0" hangingPunct="1"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5536319" algn="l" defTabSz="1384080" rtl="0" eaLnBrk="1" latinLnBrk="0" hangingPunct="1">
      <a:defRPr sz="1514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3573" userDrawn="1">
          <p15:clr>
            <a:srgbClr val="A4A3A4"/>
          </p15:clr>
        </p15:guide>
        <p15:guide id="2" pos="5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62E8"/>
    <a:srgbClr val="8D9191"/>
    <a:srgbClr val="1A1A1A"/>
    <a:srgbClr val="D6B8EB"/>
    <a:srgbClr val="A77EC7"/>
    <a:srgbClr val="B59BC7"/>
    <a:srgbClr val="C7AAD9"/>
    <a:srgbClr val="C89EDF"/>
    <a:srgbClr val="BD83DF"/>
    <a:srgbClr val="CB8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232D8-05FB-C842-93CD-7B906A568301}" v="2" dt="2024-09-20T00:41:51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3" autoAdjust="0"/>
    <p:restoredTop sz="85959" autoAdjust="0"/>
  </p:normalViewPr>
  <p:slideViewPr>
    <p:cSldViewPr>
      <p:cViewPr varScale="1">
        <p:scale>
          <a:sx n="59" d="100"/>
          <a:sy n="59" d="100"/>
        </p:scale>
        <p:origin x="1362" y="72"/>
      </p:cViewPr>
      <p:guideLst>
        <p:guide orient="horz" pos="3573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450" y="473075"/>
            <a:ext cx="670560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817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27719" indent="0" algn="l" rtl="0" eaLnBrk="0" fontAlgn="base" hangingPunct="0">
      <a:spcBef>
        <a:spcPct val="30000"/>
      </a:spcBef>
      <a:spcAft>
        <a:spcPct val="0"/>
      </a:spcAft>
      <a:buNone/>
      <a:defRPr sz="1817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1126968" indent="-261919" algn="l" rtl="0" eaLnBrk="0" fontAlgn="base" hangingPunct="0">
      <a:spcBef>
        <a:spcPct val="30000"/>
      </a:spcBef>
      <a:spcAft>
        <a:spcPct val="0"/>
      </a:spcAft>
      <a:buChar char="•"/>
      <a:defRPr sz="1817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2422140" indent="-346020" algn="l" rtl="0" eaLnBrk="0" fontAlgn="base" hangingPunct="0">
      <a:spcBef>
        <a:spcPct val="30000"/>
      </a:spcBef>
      <a:spcAft>
        <a:spcPct val="0"/>
      </a:spcAft>
      <a:defRPr sz="1817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3114179" indent="-346020" algn="l" rtl="0" eaLnBrk="0" fontAlgn="base" hangingPunct="0">
      <a:spcBef>
        <a:spcPct val="30000"/>
      </a:spcBef>
      <a:spcAft>
        <a:spcPct val="0"/>
      </a:spcAft>
      <a:defRPr sz="1817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3460200" algn="l" defTabSz="692039" rtl="0" eaLnBrk="1" latinLnBrk="0" hangingPunct="1">
      <a:defRPr sz="1817" kern="1200">
        <a:solidFill>
          <a:schemeClr val="tx1"/>
        </a:solidFill>
        <a:latin typeface="+mn-lt"/>
        <a:ea typeface="+mn-ea"/>
        <a:cs typeface="+mn-cs"/>
      </a:defRPr>
    </a:lvl6pPr>
    <a:lvl7pPr marL="4152239" algn="l" defTabSz="692039" rtl="0" eaLnBrk="1" latinLnBrk="0" hangingPunct="1">
      <a:defRPr sz="1817" kern="1200">
        <a:solidFill>
          <a:schemeClr val="tx1"/>
        </a:solidFill>
        <a:latin typeface="+mn-lt"/>
        <a:ea typeface="+mn-ea"/>
        <a:cs typeface="+mn-cs"/>
      </a:defRPr>
    </a:lvl7pPr>
    <a:lvl8pPr marL="4844280" algn="l" defTabSz="692039" rtl="0" eaLnBrk="1" latinLnBrk="0" hangingPunct="1">
      <a:defRPr sz="1817" kern="1200">
        <a:solidFill>
          <a:schemeClr val="tx1"/>
        </a:solidFill>
        <a:latin typeface="+mn-lt"/>
        <a:ea typeface="+mn-ea"/>
        <a:cs typeface="+mn-cs"/>
      </a:defRPr>
    </a:lvl8pPr>
    <a:lvl9pPr marL="5536319" algn="l" defTabSz="692039" rtl="0" eaLnBrk="1" latinLnBrk="0" hangingPunct="1">
      <a:defRPr sz="18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correct answer is 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correct answer is 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correct answer is D, Rehost.</a:t>
            </a:r>
          </a:p>
          <a:p>
            <a:r>
              <a:t> Rehost or Lift and Shift allows an organization to quickly scale the migration by provisioning compute instances and running the same application stack on the cloud.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correct answer is D, Rearchitect.</a:t>
            </a:r>
          </a:p>
          <a:p>
            <a:r>
              <a:t> Rearchitect or Refactor strategy involves changing the architecture of the application by employing cloud-native features. This strategy takes more time to execute but can be an effective way to meet business needs that are difficult to achieve in a traditional setup.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900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04310" y="1557075"/>
            <a:ext cx="13877348" cy="1345434"/>
          </a:xfrm>
          <a:prstGeom prst="rect">
            <a:avLst/>
          </a:prstGeom>
          <a:noFill/>
        </p:spPr>
        <p:txBody>
          <a:bodyPr lIns="91440" anchor="t" anchorCtr="0">
            <a:normAutofit/>
          </a:bodyPr>
          <a:lstStyle>
            <a:lvl1pPr algn="l" defTabSz="3128144">
              <a:defRPr sz="2000" b="0" i="0">
                <a:solidFill>
                  <a:srgbClr val="C00000"/>
                </a:solidFill>
                <a:latin typeface="Gadugi" panose="020B0802040204020203" pitchFamily="34" charset="0"/>
                <a:ea typeface="Gadugi" panose="020B08020402040202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D55D2-94EA-B640-A006-4E00B78DF9B4}"/>
              </a:ext>
            </a:extLst>
          </p:cNvPr>
          <p:cNvSpPr txBox="1"/>
          <p:nvPr userDrawn="1"/>
        </p:nvSpPr>
        <p:spPr>
          <a:xfrm>
            <a:off x="16758346" y="-1778498"/>
            <a:ext cx="184731" cy="398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endParaRPr lang="en-US" sz="1988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F6F7E-779A-3243-8CD1-422E9CE1C73A}"/>
              </a:ext>
            </a:extLst>
          </p:cNvPr>
          <p:cNvSpPr/>
          <p:nvPr userDrawn="1"/>
        </p:nvSpPr>
        <p:spPr>
          <a:xfrm>
            <a:off x="15727678" y="0"/>
            <a:ext cx="274320" cy="2267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00424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sz="2363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220B65-4E7C-8B40-9B93-07DCEAD00953}"/>
              </a:ext>
            </a:extLst>
          </p:cNvPr>
          <p:cNvSpPr/>
          <p:nvPr userDrawn="1"/>
        </p:nvSpPr>
        <p:spPr>
          <a:xfrm>
            <a:off x="15727680" y="2267585"/>
            <a:ext cx="274320" cy="9070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00424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sz="2363" dirty="0"/>
          </a:p>
        </p:txBody>
      </p:sp>
    </p:spTree>
    <p:extLst>
      <p:ext uri="{BB962C8B-B14F-4D97-AF65-F5344CB8AC3E}">
        <p14:creationId xmlns:p14="http://schemas.microsoft.com/office/powerpoint/2010/main" val="167086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BD89E20-A0DB-7942-9108-F329BC49824E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00348" y="5034040"/>
            <a:ext cx="11220913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SzPct val="66000"/>
              <a:buFont typeface="+mj-lt"/>
              <a:buNone/>
              <a:tabLst/>
              <a:defRPr sz="1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fa-IR" dirty="0"/>
          </a:p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97F5AA-7D3C-B04A-BCC5-78E8123344C6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04310" y="2690868"/>
            <a:ext cx="13877348" cy="1889656"/>
          </a:xfrm>
          <a:prstGeom prst="rect">
            <a:avLst/>
          </a:prstGeom>
          <a:noFill/>
        </p:spPr>
        <p:txBody>
          <a:bodyPr lIns="91440" anchor="t" anchorCtr="0">
            <a:normAutofit/>
          </a:bodyPr>
          <a:lstStyle>
            <a:lvl1pPr algn="l" defTabSz="3128148">
              <a:defRPr sz="2000" b="0" i="0">
                <a:solidFill>
                  <a:srgbClr val="C00000"/>
                </a:solidFill>
                <a:latin typeface="Gadugi" panose="020B0802040204020203" pitchFamily="34" charset="0"/>
                <a:ea typeface="Gadugi" panose="020B08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9FC57-B7F2-5742-B8E7-4ADB846DAC4A}"/>
              </a:ext>
            </a:extLst>
          </p:cNvPr>
          <p:cNvSpPr/>
          <p:nvPr userDrawn="1"/>
        </p:nvSpPr>
        <p:spPr>
          <a:xfrm>
            <a:off x="15727678" y="0"/>
            <a:ext cx="274320" cy="2267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00424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sz="2363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6E193E-5F46-9944-B288-B2EE89D3D563}"/>
              </a:ext>
            </a:extLst>
          </p:cNvPr>
          <p:cNvSpPr/>
          <p:nvPr userDrawn="1"/>
        </p:nvSpPr>
        <p:spPr>
          <a:xfrm>
            <a:off x="15727680" y="2267585"/>
            <a:ext cx="274320" cy="9070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00424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sz="2363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7A372DD-5FDC-4F98-8E9A-34CD13C7D0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200000">
            <a:off x="14938401" y="10091576"/>
            <a:ext cx="948625" cy="417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C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C58B0D8-616D-4F8F-9B77-B116A63B00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8761" y="10789283"/>
            <a:ext cx="14607239" cy="42266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56679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Tx/>
              <a:buNone/>
              <a:tabLst/>
              <a:defRPr lang="en-US" sz="1600" b="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defRPr>
            </a:lvl1pPr>
          </a:lstStyle>
          <a:p>
            <a:pPr marL="0" marR="0" lvl="0" indent="0" algn="l" defTabSz="156679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Tx/>
              <a:buNone/>
              <a:tabLst/>
              <a:defRPr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© 2023 by Innovation In Software Corporation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CCFBEB-0B0D-AB46-AF8E-1E7BF3E1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61" y="1777739"/>
            <a:ext cx="14584480" cy="8997087"/>
          </a:xfrm>
          <a:prstGeom prst="rect">
            <a:avLst/>
          </a:prstGeom>
        </p:spPr>
        <p:txBody>
          <a:bodyPr>
            <a:normAutofit/>
          </a:bodyPr>
          <a:lstStyle>
            <a:lvl1pPr marL="600212" indent="-600212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3500">
                <a:solidFill>
                  <a:schemeClr val="bg2"/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1pPr>
            <a:lvl2pPr marL="1293846" indent="-600212">
              <a:buClr>
                <a:schemeClr val="bg2"/>
              </a:buClr>
              <a:buSzPct val="85000"/>
              <a:buFont typeface="Arial" panose="020B0604020202020204" pitchFamily="34" charset="0"/>
              <a:buChar char="•"/>
              <a:defRPr sz="3000">
                <a:solidFill>
                  <a:schemeClr val="bg2"/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2pPr>
            <a:lvl3pPr marL="1791427" indent="-450159">
              <a:buClr>
                <a:schemeClr val="bg2"/>
              </a:buClr>
              <a:buSzPct val="70000"/>
              <a:buFont typeface="Arial" panose="020B0604020202020204" pitchFamily="34" charset="0"/>
              <a:buChar char="•"/>
              <a:defRPr sz="2600">
                <a:solidFill>
                  <a:schemeClr val="bg2"/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3pPr>
            <a:lvl4pPr marL="2215523" indent="-450159">
              <a:buClr>
                <a:schemeClr val="bg2"/>
              </a:buClr>
              <a:buSzPct val="65000"/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irmala UI" panose="020B0502040204020203" pitchFamily="34" charset="0"/>
                <a:cs typeface="Nirmala UI" panose="020B0502040204020203" pitchFamily="34" charset="0"/>
              </a:defRPr>
            </a:lvl4pPr>
            <a:lvl5pPr>
              <a:defRPr>
                <a:solidFill>
                  <a:srgbClr val="03339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 rot="16200000">
            <a:off x="14938401" y="10091576"/>
            <a:ext cx="948625" cy="417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C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08761" y="10789283"/>
            <a:ext cx="14607239" cy="42266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56679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Tx/>
              <a:buNone/>
              <a:tabLst/>
              <a:defRPr lang="en-US" sz="1600" b="0" kern="1200" dirty="0" smtClean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defRPr>
            </a:lvl1pPr>
          </a:lstStyle>
          <a:p>
            <a:pPr marL="0" marR="0" lvl="0" indent="0" algn="l" defTabSz="156679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Tx/>
              <a:buNone/>
              <a:tabLst/>
              <a:defRPr/>
            </a:pPr>
            <a:r>
              <a:rPr lang="en-US" b="1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rPr>
              <a:t>© 2023 by Innovation In Software Corporation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D79E30-B669-9D43-A9CE-3F76369BE8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548642"/>
            <a:ext cx="14584480" cy="914399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algn="l">
              <a:defRPr sz="3600" b="0" i="0">
                <a:solidFill>
                  <a:srgbClr val="C00000"/>
                </a:solidFill>
                <a:latin typeface="Leelawadee UI" panose="020B0502040204020203" pitchFamily="34" charset="-34"/>
                <a:cs typeface="Leelawadee UI" panose="020B05020402040202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C6227-FA14-D244-9307-02ACFB5D7B13}"/>
              </a:ext>
            </a:extLst>
          </p:cNvPr>
          <p:cNvSpPr/>
          <p:nvPr userDrawn="1"/>
        </p:nvSpPr>
        <p:spPr>
          <a:xfrm>
            <a:off x="15727678" y="0"/>
            <a:ext cx="274320" cy="2267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00424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sz="236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B472F-BF84-444E-B087-D12378A9AB6B}"/>
              </a:ext>
            </a:extLst>
          </p:cNvPr>
          <p:cNvSpPr/>
          <p:nvPr userDrawn="1"/>
        </p:nvSpPr>
        <p:spPr>
          <a:xfrm>
            <a:off x="15727680" y="2267585"/>
            <a:ext cx="274320" cy="90703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1200424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endParaRPr lang="en-US" sz="2363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55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820139"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</a:defRPr>
      </a:lvl6pPr>
      <a:lvl7pPr marL="1640275"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</a:defRPr>
      </a:lvl7pPr>
      <a:lvl8pPr marL="2460414"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</a:defRPr>
      </a:lvl8pPr>
      <a:lvl9pPr marL="3280553" algn="l" rtl="0" eaLnBrk="0" fontAlgn="base" hangingPunct="0">
        <a:spcBef>
          <a:spcPct val="0"/>
        </a:spcBef>
        <a:spcAft>
          <a:spcPct val="0"/>
        </a:spcAft>
        <a:defRPr sz="4664" b="1">
          <a:solidFill>
            <a:schemeClr val="tx1"/>
          </a:solidFill>
          <a:latin typeface="Verdana" pitchFamily="-110" charset="0"/>
        </a:defRPr>
      </a:lvl9pPr>
    </p:titleStyle>
    <p:bodyStyle>
      <a:lvl1pPr marL="521130" indent="-5211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4306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1136234" indent="-410069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3946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1739947" indent="-398679" algn="l" rtl="0" eaLnBrk="0" fontAlgn="base" hangingPunct="0">
        <a:spcBef>
          <a:spcPct val="20000"/>
        </a:spcBef>
        <a:spcAft>
          <a:spcPct val="0"/>
        </a:spcAft>
        <a:buChar char="•"/>
        <a:defRPr sz="3588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2258229" indent="-410069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3687776" indent="-4129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36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4507912" indent="-4129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36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5328051" indent="-4129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36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6148190" indent="-4129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36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6968328" indent="-41291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436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1pPr>
      <a:lvl2pPr marL="820139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2pPr>
      <a:lvl3pPr marL="1640275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3pPr>
      <a:lvl4pPr marL="2460414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4pPr>
      <a:lvl5pPr marL="3280553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5pPr>
      <a:lvl6pPr marL="4100691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4920829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5740968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6561105" algn="l" defTabSz="820139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networkmanagementsoftware.com/google-cloud-platform-gcp-networking-fundamental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trailhead.salesforce.com/content/learn/modules/aws-cloud/explore-the-aws-global-infrastructur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enterprise-strategy/6-strategies-for-migrating-applications-to-the-cloud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s.at.internet2.edu/display/CA/Cloud+Provider+Feature+Matrix" TargetMode="External"/><Relationship Id="rId2" Type="http://schemas.openxmlformats.org/officeDocument/2006/relationships/hyperlink" Target="https://www.veritis.com/blog/aws-vs-azure-vs-gcp-the-cloud-platform-of-your-choice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ldata.io/blog/data-engineering-data-mesh" TargetMode="External"/><Relationship Id="rId2" Type="http://schemas.openxmlformats.org/officeDocument/2006/relationships/hyperlink" Target="https://aws.amazon.com/solutions/case-studies/innovators/netflix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solutions/case-studie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topics/customers/ups-uses-google-cloud-to-build-the-global-smart-logistics-network-of-the-future" TargetMode="External"/><Relationship Id="rId2" Type="http://schemas.openxmlformats.org/officeDocument/2006/relationships/hyperlink" Target="https://cloud.google.com/blog/products/data-analytics/modernizing-twitters-ad-engagement-analytics-platfor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customer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s.microsoft.com/en-us/story/1609171555313020501-amd-manufacturing-azure-netApp-files" TargetMode="External"/><Relationship Id="rId2" Type="http://schemas.openxmlformats.org/officeDocument/2006/relationships/hyperlink" Target="https://customers.microsoft.com/en-us/story/1620068383237408887-marksandspencer-azuresynapseanalytics-unitedkingdo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zure.microsoft.com/en-us/resources/customer-storie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Global-cloud-providers-competitive-positioning-IaaS-PaaS-hosted-private-cloud-third_fig2_350979547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free/docs/aws-azure-gcp-service-comparis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olori.com/list-of-all-azure-regions-and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INTRODUCING THE CLOUD</a:t>
            </a:r>
          </a:p>
        </p:txBody>
      </p:sp>
      <p:pic>
        <p:nvPicPr>
          <p:cNvPr id="3" name="Picture 2" descr="cloud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04" y="3593592"/>
            <a:ext cx="9765792" cy="6419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CB3F7-7920-ED31-A3E4-8CA32E1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61" y="9021762"/>
            <a:ext cx="14584480" cy="1753064"/>
          </a:xfrm>
        </p:spPr>
        <p:txBody>
          <a:bodyPr/>
          <a:lstStyle/>
          <a:p>
            <a:r>
              <a:rPr lang="en-CA" dirty="0">
                <a:hlinkClick r:id="rId2"/>
              </a:rPr>
              <a:t>Google Cloud Regions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976A-4678-385C-7AE9-5B89D3213D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FBD2C-EA28-F8EF-101E-26CBA32318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AD6B50-BEE4-3A62-0A35-2F2402C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REGIONS </a:t>
            </a:r>
            <a:endParaRPr lang="en-CA" dirty="0"/>
          </a:p>
        </p:txBody>
      </p:sp>
      <p:sp>
        <p:nvSpPr>
          <p:cNvPr id="7" name="AutoShape 4" descr="infra map">
            <a:extLst>
              <a:ext uri="{FF2B5EF4-FFF2-40B4-BE49-F238E27FC236}">
                <a16:creationId xmlns:a16="http://schemas.microsoft.com/office/drawing/2014/main" id="{8B5AA239-4A6B-FEF7-B744-A34682D9F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551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4" name="Picture 6" descr="Google Cloud regions map">
            <a:extLst>
              <a:ext uri="{FF2B5EF4-FFF2-40B4-BE49-F238E27FC236}">
                <a16:creationId xmlns:a16="http://schemas.microsoft.com/office/drawing/2014/main" id="{0673B7EF-8FC8-B9D9-D9C9-3D0BC10C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99527"/>
            <a:ext cx="11426566" cy="708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CB3F7-7920-ED31-A3E4-8CA32E1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61" y="9021762"/>
            <a:ext cx="14584480" cy="1753064"/>
          </a:xfrm>
        </p:spPr>
        <p:txBody>
          <a:bodyPr/>
          <a:lstStyle/>
          <a:p>
            <a:r>
              <a:rPr lang="en-CA" dirty="0">
                <a:hlinkClick r:id="rId2"/>
              </a:rPr>
              <a:t>AWS Regions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976A-4678-385C-7AE9-5B89D3213D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FBD2C-EA28-F8EF-101E-26CBA32318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AD6B50-BEE4-3A62-0A35-2F2402C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 </a:t>
            </a:r>
            <a:endParaRPr lang="en-CA" dirty="0"/>
          </a:p>
        </p:txBody>
      </p:sp>
      <p:sp>
        <p:nvSpPr>
          <p:cNvPr id="7" name="AutoShape 4" descr="infra map">
            <a:extLst>
              <a:ext uri="{FF2B5EF4-FFF2-40B4-BE49-F238E27FC236}">
                <a16:creationId xmlns:a16="http://schemas.microsoft.com/office/drawing/2014/main" id="{8B5AA239-4A6B-FEF7-B744-A34682D9F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551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4" name="Picture 2" descr="Global map pinpointing all the Points of Presence, which includes Edge Locations, Multiple Edge Locations and Regional Caches.">
            <a:extLst>
              <a:ext uri="{FF2B5EF4-FFF2-40B4-BE49-F238E27FC236}">
                <a16:creationId xmlns:a16="http://schemas.microsoft.com/office/drawing/2014/main" id="{49E64BE3-A672-B667-C68F-B8D3FCD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0" y="1799328"/>
            <a:ext cx="13655480" cy="58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6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8010144"/>
          <a:lstStyle/>
          <a:p>
            <a:endParaRPr dirty="0"/>
          </a:p>
          <a:p>
            <a:r>
              <a:rPr dirty="0"/>
              <a:t>Each region consists of multiple availability zones.</a:t>
            </a:r>
          </a:p>
          <a:p>
            <a:r>
              <a:rPr dirty="0"/>
              <a:t>Each availability zone is physically separated and isolated from the others.</a:t>
            </a:r>
          </a:p>
          <a:p>
            <a:r>
              <a:rPr dirty="0"/>
              <a:t>All availability zones within a region are connected via highly redundant, low-latency, high-speed networks.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REGIONS AND AVAILABILITY ZONES</a:t>
            </a:r>
          </a:p>
        </p:txBody>
      </p:sp>
      <p:pic>
        <p:nvPicPr>
          <p:cNvPr id="6" name="Picture 5" descr="01-cloud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96" y="1874519"/>
            <a:ext cx="6711696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Nearest to your physical location and/or your users’ location to minimize network latency</a:t>
            </a:r>
          </a:p>
          <a:p>
            <a:r>
              <a:rPr dirty="0"/>
              <a:t> Not all regions are equal</a:t>
            </a:r>
          </a:p>
          <a:p>
            <a:r>
              <a:rPr dirty="0"/>
              <a:t> Service offerings (newly deployed services are first offered in selected regions only)</a:t>
            </a:r>
          </a:p>
          <a:p>
            <a:r>
              <a:rPr dirty="0"/>
              <a:t> Pricing is not equal across multiple regions</a:t>
            </a:r>
            <a:r>
              <a:rPr lang="en-US" dirty="0"/>
              <a:t>; use</a:t>
            </a:r>
            <a:r>
              <a:rPr dirty="0"/>
              <a:t> cost calculators</a:t>
            </a:r>
          </a:p>
          <a:p>
            <a:r>
              <a:rPr dirty="0"/>
              <a:t> Service Level Agreement (SLA) will vary by region</a:t>
            </a:r>
          </a:p>
          <a:p>
            <a:r>
              <a:rPr dirty="0"/>
              <a:t> Compliance such as GDPR is specific to a country therefore</a:t>
            </a:r>
            <a:r>
              <a:rPr lang="en-US" dirty="0"/>
              <a:t>,</a:t>
            </a:r>
            <a:r>
              <a:rPr dirty="0"/>
              <a:t> it varies region-to-region</a:t>
            </a:r>
          </a:p>
          <a:p>
            <a:pPr lvl="1"/>
            <a:r>
              <a:rPr dirty="0"/>
              <a:t> Example: IRB-approved data with an audience that spans continents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REGIONS AND AZ BEST PRACTICES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If you distribute your instances across multiple Availability Zones and one instance fails, you can design your application so that an instance in another Availability Zone can handle requests</a:t>
            </a:r>
          </a:p>
          <a:p>
            <a:r>
              <a:rPr dirty="0"/>
              <a:t>Availability Zones give you the flexibility to launch production apps and resources that are highly available, resilient/fault-tolerant, and scalable as compared to using a single data center</a:t>
            </a:r>
          </a:p>
          <a:p>
            <a:r>
              <a:rPr dirty="0"/>
              <a:t>Large files (videos ..</a:t>
            </a:r>
            <a:r>
              <a:rPr dirty="0" err="1"/>
              <a:t>etc</a:t>
            </a:r>
            <a:r>
              <a:rPr dirty="0"/>
              <a:t>) may be better delivered through CDN. Cloud vendors usually offer Content Delivery Network (CDN)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FAULT TOLERANCE WITH MULTIPLE AVAILABILITY ZONES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SERVICE MODELS FOR PIZZA</a:t>
            </a:r>
          </a:p>
        </p:txBody>
      </p:sp>
      <p:pic>
        <p:nvPicPr>
          <p:cNvPr id="6" name="Picture 5" descr="iaas-vs-paas-vs-sa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21" y="1786130"/>
            <a:ext cx="10369296" cy="8138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</a:t>
            </a:r>
            <a:r>
              <a:rPr lang="en-US" dirty="0"/>
              <a:t>Grey</a:t>
            </a:r>
            <a:r>
              <a:rPr dirty="0"/>
              <a:t>: we manage</a:t>
            </a:r>
          </a:p>
          <a:p>
            <a:r>
              <a:rPr dirty="0"/>
              <a:t> </a:t>
            </a:r>
            <a:r>
              <a:rPr lang="en-US" dirty="0"/>
              <a:t>Black</a:t>
            </a:r>
            <a:r>
              <a:rPr dirty="0"/>
              <a:t>: Cloud provider manages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SERVICE MODELS</a:t>
            </a:r>
          </a:p>
        </p:txBody>
      </p:sp>
      <p:pic>
        <p:nvPicPr>
          <p:cNvPr id="6" name="Picture 5" descr="01-cloud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1819656"/>
            <a:ext cx="11951208" cy="54315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6 Strategies for Migrating Applications to the Cloud, or</a:t>
            </a:r>
            <a:r>
              <a:rPr b="1" dirty="0"/>
              <a:t> 6 R</a:t>
            </a:r>
            <a:r>
              <a:rPr dirty="0"/>
              <a:t> 's</a:t>
            </a:r>
          </a:p>
          <a:p>
            <a:r>
              <a:rPr dirty="0"/>
              <a:t> Rehosting — Otherwise known as “lift-and-shift.”</a:t>
            </a:r>
          </a:p>
          <a:p>
            <a:r>
              <a:rPr dirty="0"/>
              <a:t> </a:t>
            </a:r>
            <a:r>
              <a:rPr dirty="0" err="1"/>
              <a:t>Replatforming</a:t>
            </a:r>
            <a:r>
              <a:rPr dirty="0"/>
              <a:t> — sometimes called this “lift-tinker-and-shift.”</a:t>
            </a:r>
          </a:p>
          <a:p>
            <a:r>
              <a:rPr dirty="0"/>
              <a:t> Repurchasing — Moving to a different product.</a:t>
            </a:r>
          </a:p>
          <a:p>
            <a:r>
              <a:rPr dirty="0"/>
              <a:t> Refactoring / Re-architecting</a:t>
            </a:r>
          </a:p>
          <a:p>
            <a:r>
              <a:rPr dirty="0"/>
              <a:t> Retire — Get rid of.</a:t>
            </a:r>
          </a:p>
          <a:p>
            <a:r>
              <a:rPr dirty="0"/>
              <a:t> Retain — Usually this means “revisit” or do nothing (for now).</a:t>
            </a:r>
          </a:p>
          <a:p>
            <a:r>
              <a:rPr dirty="0"/>
              <a:t> Resources</a:t>
            </a:r>
          </a:p>
          <a:p>
            <a:pPr lvl="1"/>
            <a:r>
              <a:rPr dirty="0">
                <a:hlinkClick r:id="rId2"/>
              </a:rPr>
              <a:t> 6-strategies-for-migrating-applications-to-the-cloud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MIGRATION STRATEGIES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t>Cloud Computing</a:t>
            </a:r>
          </a:p>
          <a:p>
            <a:pPr>
              <a:defRPr b="1"/>
            </a:pPr>
            <a:r>
              <a:t>A Quick Tour of Cloud Offerings</a:t>
            </a:r>
          </a:p>
          <a:p>
            <a:r>
              <a:t>Cloud Case Studies</a:t>
            </a:r>
          </a:p>
          <a:p>
            <a:r>
              <a:t>Knowledge Checks</a:t>
            </a:r>
          </a:p>
          <a:p>
            <a:r>
              <a:t>Backup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 Quick Tour of Cloud Offerings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MARKET SHARE</a:t>
            </a:r>
          </a:p>
        </p:txBody>
      </p:sp>
      <p:pic>
        <p:nvPicPr>
          <p:cNvPr id="6" name="Picture 5" descr="cloud-market-share-202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59" y="1559053"/>
            <a:ext cx="8302752" cy="8302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Introducing the cloud and the cloud providers</a:t>
            </a:r>
          </a:p>
          <a:p>
            <a:r>
              <a:t> Common cloud concepts</a:t>
            </a:r>
          </a:p>
          <a:p>
            <a:r>
              <a:t> AWS, Azure, GCP observations</a:t>
            </a:r>
          </a:p>
          <a:p>
            <a:r>
              <a:t> Cloud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7653527"/>
          <a:lstStyle/>
          <a:p>
            <a:endParaRPr dirty="0"/>
          </a:p>
          <a:p>
            <a:endParaRPr dirty="0"/>
          </a:p>
          <a:p>
            <a:r>
              <a:rPr dirty="0"/>
              <a:t>AWS is the</a:t>
            </a:r>
            <a:r>
              <a:rPr b="1" dirty="0"/>
              <a:t> very first public cloud service</a:t>
            </a:r>
            <a:r>
              <a:rPr dirty="0"/>
              <a:t> to be launched</a:t>
            </a:r>
          </a:p>
          <a:p>
            <a:r>
              <a:rPr dirty="0"/>
              <a:t>AWS is current market leader in Cloud space (34% </a:t>
            </a:r>
            <a:r>
              <a:rPr dirty="0" err="1"/>
              <a:t>marketshare</a:t>
            </a:r>
            <a:r>
              <a:rPr dirty="0"/>
              <a:t>)</a:t>
            </a:r>
          </a:p>
          <a:p>
            <a:r>
              <a:rPr dirty="0"/>
              <a:t>AWS offers more than 1,000 services, and it keeps adding services at regular intervals.</a:t>
            </a:r>
          </a:p>
          <a:p>
            <a:r>
              <a:rPr dirty="0">
                <a:hlinkClick r:id="rId2"/>
              </a:rPr>
              <a:t> aws.amazon.com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(AMAZON WEB SERVICES)</a:t>
            </a:r>
          </a:p>
        </p:txBody>
      </p:sp>
      <p:pic>
        <p:nvPicPr>
          <p:cNvPr id="6" name="Picture 5" descr="aws-logo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1305794"/>
            <a:ext cx="3493008" cy="1316736"/>
          </a:xfrm>
          <a:prstGeom prst="rect">
            <a:avLst/>
          </a:prstGeom>
        </p:spPr>
      </p:pic>
      <p:pic>
        <p:nvPicPr>
          <p:cNvPr id="7" name="Picture 6" descr="01-cloud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384" y="3273550"/>
            <a:ext cx="6565392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5303519">
            <a:normAutofit lnSpcReduction="10000"/>
          </a:bodyPr>
          <a:lstStyle/>
          <a:p>
            <a:endParaRPr dirty="0"/>
          </a:p>
          <a:p>
            <a:r>
              <a:rPr dirty="0"/>
              <a:t>Azure is Microsoft's portfolio of integrated cloud services, built for developers and IT professionals</a:t>
            </a:r>
          </a:p>
          <a:p>
            <a:r>
              <a:rPr dirty="0"/>
              <a:t>Launched in 2010, growing very rapidly (2nd to AWS)</a:t>
            </a:r>
          </a:p>
          <a:p>
            <a:r>
              <a:rPr dirty="0"/>
              <a:t>Microsoft pivoted to</a:t>
            </a:r>
            <a:r>
              <a:rPr b="1" dirty="0"/>
              <a:t> Cloud First</a:t>
            </a:r>
            <a:r>
              <a:rPr dirty="0"/>
              <a:t> strategy.  Everything that Microsoft builds and develops is first made for Azure and Microsoft's other cloud offerings.</a:t>
            </a:r>
          </a:p>
          <a:p>
            <a:r>
              <a:rPr dirty="0"/>
              <a:t>In addition to the standard cloud components (Compute, Storage ..</a:t>
            </a:r>
            <a:r>
              <a:rPr dirty="0" err="1"/>
              <a:t>etc</a:t>
            </a:r>
            <a:r>
              <a:rPr dirty="0"/>
              <a:t>), Azure also offers proprietary Microsoft technologies, like Windows Desktops, Active Directory ..</a:t>
            </a:r>
            <a:r>
              <a:rPr dirty="0" err="1"/>
              <a:t>etc</a:t>
            </a:r>
            <a:endParaRPr dirty="0"/>
          </a:p>
          <a:p>
            <a:r>
              <a:rPr dirty="0">
                <a:hlinkClick r:id="rId2"/>
              </a:rPr>
              <a:t> ortal.azure.com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AZURE</a:t>
            </a:r>
          </a:p>
        </p:txBody>
      </p:sp>
      <p:pic>
        <p:nvPicPr>
          <p:cNvPr id="6" name="Picture 5" descr="azure-logo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20" y="1069848"/>
            <a:ext cx="4133087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4480560"/>
          <a:lstStyle/>
          <a:p>
            <a:endParaRPr dirty="0"/>
          </a:p>
          <a:p>
            <a:r>
              <a:rPr dirty="0"/>
              <a:t>Google had had a long history of building cloud-enabling technology (with a heavy focus on big data) before its cloud services were launched</a:t>
            </a:r>
          </a:p>
          <a:p>
            <a:r>
              <a:rPr dirty="0"/>
              <a:t>They are</a:t>
            </a:r>
            <a:r>
              <a:rPr lang="en-US" dirty="0"/>
              <a:t> a</a:t>
            </a:r>
            <a:r>
              <a:rPr dirty="0"/>
              <a:t> late comer to</a:t>
            </a:r>
            <a:r>
              <a:rPr lang="en-US" dirty="0"/>
              <a:t> the</a:t>
            </a:r>
            <a:r>
              <a:rPr dirty="0"/>
              <a:t> 'public cloud' and 3rd in market cap</a:t>
            </a:r>
          </a:p>
          <a:p>
            <a:r>
              <a:rPr dirty="0" err="1"/>
              <a:t>rying</a:t>
            </a:r>
            <a:r>
              <a:rPr dirty="0"/>
              <a:t> to differentiate themselves in</a:t>
            </a:r>
            <a:r>
              <a:rPr b="1" dirty="0"/>
              <a:t> Machine Learning / AI</a:t>
            </a:r>
            <a:r>
              <a:rPr dirty="0"/>
              <a:t> space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19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COMPUTE PLATFORM (GCP)</a:t>
            </a:r>
          </a:p>
        </p:txBody>
      </p:sp>
      <p:pic>
        <p:nvPicPr>
          <p:cNvPr id="6" name="Picture 5" descr="google-cloud-logo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680" y="886968"/>
            <a:ext cx="3209544" cy="1975104"/>
          </a:xfrm>
          <a:prstGeom prst="rect">
            <a:avLst/>
          </a:prstGeom>
        </p:spPr>
      </p:pic>
      <p:pic>
        <p:nvPicPr>
          <p:cNvPr id="7" name="Picture 6" descr="01-cloud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44" y="7571231"/>
            <a:ext cx="8659368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 is a typical stack in the cloud.</a:t>
            </a:r>
          </a:p>
          <a:p>
            <a:r>
              <a:t> Most vendors would offer these in some form.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CLOUD STACK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3232" y="3566160"/>
          <a:ext cx="14566392" cy="632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 demand virtual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Servless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Computation without explicitly provisionion VMs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 demand, scalable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Managed datastores (SQL and noSQL)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Container hosting and serving (Docker, Kubernetes ..etc)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Managed queue services for streaming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Analytics stack often supporting 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Hosted ML/DL 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Monitor infrastructure, gather and analyze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1019556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 SERVICES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1691640"/>
          <a:ext cx="14548104" cy="537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7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7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IaaS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Elastic Compute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Virtual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Compute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PaaS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AWS Elastic Beanstalk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 Service and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App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Elastic Compute Cloud Container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Kubernetes Service (AKS)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Kubernetes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Serverless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AWS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google-compute-engine-logo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7671816"/>
            <a:ext cx="28346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1014984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2648" y="1691640"/>
          <a:ext cx="14822424" cy="537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5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Simple Storage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Block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Elastic Block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Block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Compute Engine Persistent Disks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Cold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Archive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Storage Nearline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File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Elastic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File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Filestore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03-storage-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470648"/>
            <a:ext cx="2743200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Ins="10963656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1645920"/>
          <a:ext cx="14584680" cy="537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Virtual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Virtual Private Cloud (VPC)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Virtual Networks (VNets)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Virtual Private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Elastic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Load Balancing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Peering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ExpressRoute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Interconnect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Route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load-balan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84" y="7031736"/>
            <a:ext cx="4361688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DATASTORES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1832" y="1783080"/>
          <a:ext cx="14109192" cy="479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7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RDBMS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Relational Database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NoSQL: Key–Value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DynamoDB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Firestore/Google Cloud Bigtable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NoSQL: Indexed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SimpleDB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 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Cloud Datastore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 descr="graphdatab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675120"/>
            <a:ext cx="7955279" cy="39959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Please keep in mind, this is a very fluid market and things change very rapidly</a:t>
            </a:r>
          </a:p>
          <a:p>
            <a:r>
              <a:rPr dirty="0"/>
              <a:t> 
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More references</a:t>
            </a:r>
          </a:p>
          <a:p>
            <a:pPr lvl="1"/>
            <a:r>
              <a:rPr lang="en-CA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differentiates core service offerings</a:t>
            </a:r>
          </a:p>
          <a:p>
            <a:pPr lvl="1"/>
            <a:r>
              <a:rPr lang="en-CA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community sourced and has a feature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CLOUD VENDORS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80160" y="3200400"/>
          <a:ext cx="13432536" cy="380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Maturity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Great for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Aggressive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Service portfolio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Integration with 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Attractive pricing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Presence (market and geography)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Private datacenter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AI and machine learning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t>Cloud Computing</a:t>
            </a:r>
          </a:p>
          <a:p>
            <a:r>
              <a:t>A Quick Tour of Cloud Offerings</a:t>
            </a:r>
          </a:p>
          <a:p>
            <a:pPr>
              <a:defRPr b="1"/>
            </a:pPr>
            <a:r>
              <a:t>Cloud Case Studies</a:t>
            </a:r>
          </a:p>
          <a:p>
            <a:r>
              <a:t>Knowledge Checks</a:t>
            </a:r>
          </a:p>
          <a:p>
            <a:r>
              <a:t>Backup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Cloud Case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b="1"/>
            </a:pPr>
            <a:r>
              <a:t>Cloud Computing</a:t>
            </a:r>
          </a:p>
          <a:p>
            <a:r>
              <a:t>A Quick Tour of Cloud Offerings</a:t>
            </a:r>
          </a:p>
          <a:p>
            <a:r>
              <a:t>Cloud Case Studies</a:t>
            </a:r>
          </a:p>
          <a:p>
            <a:r>
              <a:t>Knowledge Checks</a:t>
            </a:r>
          </a:p>
          <a:p>
            <a:r>
              <a:t>Backup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Cloud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Netflix</a:t>
            </a:r>
          </a:p>
          <a:p>
            <a:pPr lvl="1"/>
            <a:r>
              <a:t> 100,000+ server instances for streaming / video encoding</a:t>
            </a:r>
          </a:p>
          <a:p>
            <a:pPr lvl="1"/>
            <a:r>
              <a:t> Amazon 53 DNS</a:t>
            </a:r>
          </a:p>
          <a:p>
            <a:pPr lvl="1"/>
            <a:r>
              <a:t> Amazon S3 as data storage: PB+ data created each day</a:t>
            </a:r>
          </a:p>
          <a:p>
            <a:pPr lvl="1"/>
            <a:r>
              <a:t> References:</a:t>
            </a:r>
            <a:r>
              <a:rPr>
                <a:hlinkClick r:id="rId2"/>
              </a:rPr>
              <a:t> 1</a:t>
            </a:r>
          </a:p>
          <a:p>
            <a:r>
              <a:t> JP Morgan Chase</a:t>
            </a:r>
          </a:p>
          <a:p>
            <a:pPr lvl="1"/>
            <a:r>
              <a:t> 450+ PB data stored and served by AWS S3</a:t>
            </a:r>
          </a:p>
          <a:p>
            <a:pPr lvl="1"/>
            <a:r>
              <a:t> References:</a:t>
            </a:r>
            <a:r>
              <a:rPr>
                <a:hlinkClick r:id="rId3"/>
              </a:rPr>
              <a:t> 1</a:t>
            </a:r>
          </a:p>
          <a:p>
            <a:r>
              <a:t> See more case studies here:</a:t>
            </a:r>
            <a:r>
              <a:rPr>
                <a:hlinkClick r:id="rId4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CASE STUDIES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Twitter</a:t>
            </a:r>
          </a:p>
          <a:p>
            <a:pPr lvl="1"/>
            <a:r>
              <a:t> Ad engagement platform</a:t>
            </a:r>
          </a:p>
          <a:p>
            <a:pPr lvl="1"/>
            <a:r>
              <a:t> Moved from home grown big data storage into Google Big Table</a:t>
            </a:r>
          </a:p>
          <a:p>
            <a:pPr lvl="1"/>
            <a:r>
              <a:t> References:</a:t>
            </a:r>
            <a:r>
              <a:rPr>
                <a:hlinkClick r:id="rId2"/>
              </a:rPr>
              <a:t> 1</a:t>
            </a:r>
          </a:p>
          <a:p>
            <a:r>
              <a:t> UPS</a:t>
            </a:r>
          </a:p>
          <a:p>
            <a:pPr lvl="1"/>
            <a:r>
              <a:t> Package routing system</a:t>
            </a:r>
          </a:p>
          <a:p>
            <a:pPr lvl="1"/>
            <a:r>
              <a:t> BigQuery for adhoc queries</a:t>
            </a:r>
          </a:p>
          <a:p>
            <a:pPr lvl="1"/>
            <a:r>
              <a:t> Running BigQuery + ML on 1 billion data points per day!</a:t>
            </a:r>
          </a:p>
          <a:p>
            <a:pPr lvl="1"/>
            <a:r>
              <a:t> References:</a:t>
            </a:r>
            <a:r>
              <a:rPr>
                <a:hlinkClick r:id="rId3"/>
              </a:rPr>
              <a:t> 1</a:t>
            </a:r>
          </a:p>
          <a:p>
            <a:r>
              <a:t> See more case studies here:</a:t>
            </a:r>
            <a:r>
              <a:rPr>
                <a:hlinkClick r:id="rId4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CASE STUDIES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M&amp;S (Marks and Spencer - Retail, UK)</a:t>
            </a:r>
          </a:p>
          <a:p>
            <a:pPr lvl="1"/>
            <a:r>
              <a:t> Consolidated data platform on Azure Data Lake</a:t>
            </a:r>
          </a:p>
          <a:p>
            <a:pPr lvl="1"/>
            <a:r>
              <a:t> Azure Databricks for large scale data analytics</a:t>
            </a:r>
          </a:p>
          <a:p>
            <a:pPr lvl="1"/>
            <a:r>
              <a:t> Azure PowerBI for reporting</a:t>
            </a:r>
          </a:p>
          <a:p>
            <a:pPr lvl="1"/>
            <a:r>
              <a:t> References:</a:t>
            </a:r>
            <a:r>
              <a:rPr>
                <a:hlinkClick r:id="rId2"/>
              </a:rPr>
              <a:t> 1</a:t>
            </a:r>
          </a:p>
          <a:p>
            <a:r>
              <a:t> AMD</a:t>
            </a:r>
          </a:p>
          <a:p>
            <a:pPr lvl="1"/>
            <a:r>
              <a:t> Chip design (EDA) on Azure HPC</a:t>
            </a:r>
          </a:p>
          <a:p>
            <a:pPr lvl="1"/>
            <a:r>
              <a:t> Large data storage at Azure Data Lake</a:t>
            </a:r>
          </a:p>
          <a:p>
            <a:pPr lvl="1"/>
            <a:r>
              <a:t> References:</a:t>
            </a:r>
            <a:r>
              <a:rPr>
                <a:hlinkClick r:id="rId3"/>
              </a:rPr>
              <a:t> 1</a:t>
            </a:r>
          </a:p>
          <a:p>
            <a:r>
              <a:t> References:</a:t>
            </a:r>
            <a:r>
              <a:rPr>
                <a:hlinkClick r:id="rId4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29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CASE STUDIES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t>Cloud Computing</a:t>
            </a:r>
          </a:p>
          <a:p>
            <a:r>
              <a:t>A Quick Tour of Cloud Offerings</a:t>
            </a:r>
          </a:p>
          <a:p>
            <a:r>
              <a:t>Cloud Case Studies</a:t>
            </a:r>
          </a:p>
          <a:p>
            <a:pPr>
              <a:defRPr b="1"/>
            </a:pPr>
            <a:r>
              <a:t>Knowledge Checks</a:t>
            </a:r>
          </a:p>
          <a:p>
            <a:r>
              <a:t>Backup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Knowledge Checks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Which is the order of cloud leaders, by market size?</a:t>
            </a:r>
          </a:p>
          <a:p>
            <a:pPr lvl="1"/>
            <a:r>
              <a:t> A) Azure, GCP, AWS</a:t>
            </a:r>
          </a:p>
          <a:p>
            <a:pPr lvl="1"/>
            <a:r>
              <a:t> B) GCP, Azure, AWS</a:t>
            </a:r>
          </a:p>
          <a:p>
            <a:pPr lvl="1"/>
            <a:r>
              <a:t> C) AWS, GCP, Azure</a:t>
            </a:r>
          </a:p>
          <a:p>
            <a:pPr lvl="1"/>
            <a:r>
              <a:t> D) AWS, Azure, GCP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KNOWLEDGE CHECK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Which represents the correct order, from the most to the least amount of work done by you?</a:t>
            </a:r>
          </a:p>
          <a:p>
            <a:pPr lvl="1"/>
            <a:r>
              <a:t> A) On Prem, IaaS, PaaS, SaaS</a:t>
            </a:r>
          </a:p>
          <a:p>
            <a:pPr lvl="1"/>
            <a:r>
              <a:t> B) SaaS, PaaS, IaaS, On Prem</a:t>
            </a:r>
          </a:p>
          <a:p>
            <a:pPr lvl="1"/>
            <a:r>
              <a:t> C) IaaS, PaaS, SaaS, On Prem</a:t>
            </a:r>
          </a:p>
          <a:p>
            <a:pPr lvl="1"/>
            <a:r>
              <a:t> D) SaaS, IaaS, PaaS, On Prem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KNOWLEDGE CHECK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company wants to move to the cloud as their existing data center lease is expiring. What migration strategy should a company adopt for quickly migrating their existing applications to cloud?</a:t>
            </a:r>
          </a:p>
          <a:p>
            <a:pPr lvl="1"/>
            <a:r>
              <a:t> A) Replatform</a:t>
            </a:r>
          </a:p>
          <a:p>
            <a:pPr lvl="1"/>
            <a:r>
              <a:t> B) Retain</a:t>
            </a:r>
          </a:p>
          <a:p>
            <a:pPr lvl="1"/>
            <a:r>
              <a:t> C) Repurchase</a:t>
            </a:r>
          </a:p>
          <a:p>
            <a:pPr lvl="1"/>
            <a:r>
              <a:t> D) Rehost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KNOWLEDGE CHECK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Which of these strategies takes more time to execute?</a:t>
            </a:r>
          </a:p>
          <a:p>
            <a:pPr lvl="1"/>
            <a:r>
              <a:t> A) Retain</a:t>
            </a:r>
          </a:p>
          <a:p>
            <a:pPr lvl="1"/>
            <a:r>
              <a:t> B) Replatform</a:t>
            </a:r>
          </a:p>
          <a:p>
            <a:pPr lvl="1"/>
            <a:r>
              <a:t> C) Rehost</a:t>
            </a:r>
          </a:p>
          <a:p>
            <a:pPr lvl="1"/>
            <a:r>
              <a:t> D) Rearchitect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KNOWLEDGE CHECK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35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OF MODULE</a:t>
            </a:r>
          </a:p>
        </p:txBody>
      </p:sp>
      <p:pic>
        <p:nvPicPr>
          <p:cNvPr id="6" name="Picture 5" descr="xkcd-lunch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2139696"/>
            <a:ext cx="6190488" cy="7973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Shared resources</a:t>
            </a:r>
          </a:p>
          <a:p>
            <a:r>
              <a:t> On-demand</a:t>
            </a:r>
          </a:p>
          <a:p>
            <a:r>
              <a:t> Easily scalable</a:t>
            </a:r>
          </a:p>
          <a:p>
            <a:r>
              <a:t> Accessed via internet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 COMPUTING</a:t>
            </a:r>
          </a:p>
        </p:txBody>
      </p:sp>
      <p:pic>
        <p:nvPicPr>
          <p:cNvPr id="6" name="Picture 5" descr="xkcd-cloud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5586984"/>
            <a:ext cx="12710160" cy="4050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CLOUD</a:t>
            </a:r>
          </a:p>
        </p:txBody>
      </p:sp>
      <p:pic>
        <p:nvPicPr>
          <p:cNvPr id="6" name="Picture 5" descr="cloud-advant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72" y="3209544"/>
            <a:ext cx="11192256" cy="6135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MARKET SHARE</a:t>
            </a:r>
          </a:p>
        </p:txBody>
      </p:sp>
      <p:pic>
        <p:nvPicPr>
          <p:cNvPr id="6" name="Picture 5" descr="cloud-market-share-202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39" y="2258568"/>
            <a:ext cx="8046720" cy="8046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>
                <a:hlinkClick r:id="rId2"/>
              </a:rPr>
              <a:t>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PLAYERS POSITIONING</a:t>
            </a:r>
          </a:p>
        </p:txBody>
      </p:sp>
      <p:pic>
        <p:nvPicPr>
          <p:cNvPr id="6" name="Picture 5" descr="cloud-market-positioning-20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624" y="2212848"/>
            <a:ext cx="10588752" cy="6492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 major providers have all the core functionalities covered well</a:t>
            </a:r>
          </a:p>
          <a:p>
            <a:r>
              <a:rPr dirty="0"/>
              <a:t> AWS:</a:t>
            </a:r>
          </a:p>
          <a:p>
            <a:pPr lvl="1"/>
            <a:r>
              <a:rPr dirty="0"/>
              <a:t> 80 Availability Zones within 25 geographic regions around the world, with announced plans for 15 more Availability Zones and 5 more AWS Regions in Australia, India, Indonesia, Spain, and Switzerland.</a:t>
            </a:r>
          </a:p>
          <a:p>
            <a:r>
              <a:rPr dirty="0"/>
              <a:t> Azure:</a:t>
            </a:r>
          </a:p>
          <a:p>
            <a:pPr lvl="1"/>
            <a:r>
              <a:rPr dirty="0"/>
              <a:t> 54 regions worldwide, available in 140 countries</a:t>
            </a:r>
          </a:p>
          <a:p>
            <a:r>
              <a:rPr dirty="0"/>
              <a:t> GCP:</a:t>
            </a:r>
          </a:p>
          <a:p>
            <a:pPr lvl="1"/>
            <a:r>
              <a:rPr dirty="0"/>
              <a:t> 25 regions, 76 zones, 200 + countries</a:t>
            </a:r>
          </a:p>
          <a:p>
            <a:r>
              <a:rPr dirty="0"/>
              <a:t> Resources</a:t>
            </a:r>
          </a:p>
          <a:p>
            <a:pPr lvl="1"/>
            <a:r>
              <a:rPr dirty="0">
                <a:hlinkClick r:id="rId2"/>
              </a:rPr>
              <a:t> Cloud feature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t>© 2023 by Innovation In Software Corporation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VS AZURE VS GCP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0CB3F7-7920-ED31-A3E4-8CA32E1F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61" y="9021762"/>
            <a:ext cx="14584480" cy="1753064"/>
          </a:xfrm>
        </p:spPr>
        <p:txBody>
          <a:bodyPr/>
          <a:lstStyle/>
          <a:p>
            <a:r>
              <a:rPr lang="en-CA" dirty="0">
                <a:hlinkClick r:id="rId2"/>
              </a:rPr>
              <a:t>Azure Regions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976A-4678-385C-7AE9-5B89D3213D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FBD2C-EA28-F8EF-101E-26CBA32318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AD6B50-BEE4-3A62-0A35-2F2402C7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REGIONS </a:t>
            </a:r>
            <a:endParaRPr lang="en-CA" dirty="0"/>
          </a:p>
        </p:txBody>
      </p:sp>
      <p:pic>
        <p:nvPicPr>
          <p:cNvPr id="1026" name="Picture 2" descr="azure regions available around the world">
            <a:extLst>
              <a:ext uri="{FF2B5EF4-FFF2-40B4-BE49-F238E27FC236}">
                <a16:creationId xmlns:a16="http://schemas.microsoft.com/office/drawing/2014/main" id="{C0173DD8-E4B9-0CDA-80D4-E770CAA0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35" y="1249362"/>
            <a:ext cx="13110330" cy="662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60209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378624</TotalTime>
  <Words>1874</Words>
  <Application>Microsoft Office PowerPoint</Application>
  <PresentationFormat>Custom</PresentationFormat>
  <Paragraphs>474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Bold</vt:lpstr>
      <vt:lpstr>Century Gothic</vt:lpstr>
      <vt:lpstr>Gadugi</vt:lpstr>
      <vt:lpstr>Garamond</vt:lpstr>
      <vt:lpstr>Leelawadee UI</vt:lpstr>
      <vt:lpstr>Nirmala UI</vt:lpstr>
      <vt:lpstr>Times New Roman</vt:lpstr>
      <vt:lpstr>Verdana</vt:lpstr>
      <vt:lpstr>Wingdings</vt:lpstr>
      <vt:lpstr>LPc_New</vt:lpstr>
      <vt:lpstr>INTRODUCING THE CLOUD</vt:lpstr>
      <vt:lpstr>AGENDA</vt:lpstr>
      <vt:lpstr>Cloud Computing</vt:lpstr>
      <vt:lpstr>WHAT IS CLOUD COMPUTING</vt:lpstr>
      <vt:lpstr>ADVANTAGES OF CLOUD</vt:lpstr>
      <vt:lpstr>CLOUD MARKET SHARE</vt:lpstr>
      <vt:lpstr>MARKET PLAYERS POSITIONING</vt:lpstr>
      <vt:lpstr>AWS VS AZURE VS GCP</vt:lpstr>
      <vt:lpstr>AZURE REGIONS </vt:lpstr>
      <vt:lpstr>GCP REGIONS </vt:lpstr>
      <vt:lpstr>AWS REGIONS </vt:lpstr>
      <vt:lpstr>REGIONS AND AVAILABILITY ZONES</vt:lpstr>
      <vt:lpstr>REGIONS AND AZ BEST PRACTICES</vt:lpstr>
      <vt:lpstr>FAULT TOLERANCE WITH MULTIPLE AVAILABILITY ZONES</vt:lpstr>
      <vt:lpstr>CLOUD SERVICE MODELS FOR PIZZA</vt:lpstr>
      <vt:lpstr>CLOUD SERVICE MODELS</vt:lpstr>
      <vt:lpstr>CLOUD MIGRATION STRATEGIES</vt:lpstr>
      <vt:lpstr>A Quick Tour of Cloud Offerings</vt:lpstr>
      <vt:lpstr>CLOUD MARKET SHARE</vt:lpstr>
      <vt:lpstr>AWS (AMAZON WEB SERVICES)</vt:lpstr>
      <vt:lpstr>MICROSOFT AZURE</vt:lpstr>
      <vt:lpstr>GOOGLE COMPUTE PLATFORM (GCP)</vt:lpstr>
      <vt:lpstr>A CLOUD STACK</vt:lpstr>
      <vt:lpstr>COMPUTE SERVICES</vt:lpstr>
      <vt:lpstr>STORAGE</vt:lpstr>
      <vt:lpstr>NETWORKING</vt:lpstr>
      <vt:lpstr>DATASTORES</vt:lpstr>
      <vt:lpstr>COMPARING CLOUD VENDORS</vt:lpstr>
      <vt:lpstr>Cloud Case Studies</vt:lpstr>
      <vt:lpstr>AWS CASE STUDIES</vt:lpstr>
      <vt:lpstr>GCP CASE STUDIES</vt:lpstr>
      <vt:lpstr>AZURE CASE STUDIES</vt:lpstr>
      <vt:lpstr>Knowledge Checks</vt:lpstr>
      <vt:lpstr>QUICK KNOWLEDGE CHECK</vt:lpstr>
      <vt:lpstr>QUICK KNOWLEDGE CHECK</vt:lpstr>
      <vt:lpstr>QUICK KNOWLEDGE CHECK</vt:lpstr>
      <vt:lpstr>QUICK KNOWLEDGE CHECK</vt:lpstr>
      <vt:lpstr>END OF MODULE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Rod Davison</cp:lastModifiedBy>
  <cp:revision>4171</cp:revision>
  <cp:lastPrinted>2010-01-03T02:41:41Z</cp:lastPrinted>
  <dcterms:created xsi:type="dcterms:W3CDTF">2010-07-13T15:22:01Z</dcterms:created>
  <dcterms:modified xsi:type="dcterms:W3CDTF">2024-09-28T15:21:23Z</dcterms:modified>
</cp:coreProperties>
</file>