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oppins Bold" charset="1" panose="00000800000000000000"/>
      <p:regular r:id="rId26"/>
    </p:embeddedFont>
    <p:embeddedFont>
      <p:font typeface="Poppins Semi-Bold" charset="1" panose="00000700000000000000"/>
      <p:regular r:id="rId27"/>
    </p:embeddedFont>
    <p:embeddedFont>
      <p:font typeface="Poppins" charset="1" panose="00000500000000000000"/>
      <p:regular r:id="rId28"/>
    </p:embeddedFont>
    <p:embeddedFont>
      <p:font typeface="DM Sans" charset="1" panose="00000000000000000000"/>
      <p:regular r:id="rId29"/>
    </p:embeddedFont>
    <p:embeddedFont>
      <p:font typeface="DM Sans Bold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https://colab.research.google.com/drive/1zXrr8rbt7-i7HpcvDzL8px_OhraIb0g8?usp=sharing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huggingface.co/datasets/knowledgator/biomed_NER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9195" y="1638086"/>
            <a:ext cx="16918805" cy="350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20"/>
              </a:lnSpc>
            </a:pPr>
            <a:r>
              <a:rPr lang="en-US" sz="1226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Named Entity Recognition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400514"/>
            <a:ext cx="5902935" cy="50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  <a:spcBef>
                <a:spcPct val="0"/>
              </a:spcBef>
            </a:pPr>
            <a:r>
              <a:rPr lang="en-US" b="true" sz="34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Group 6 - Team Octane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9195" y="7306227"/>
            <a:ext cx="4867573" cy="195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b="true" sz="28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202318005 🡪 Aditi Singh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b="true" sz="28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202318032 🡪 Kruti Patel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b="true" sz="28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202318044 🡪 Hani Soni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b="true" sz="28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202318061 🡪 Garvika Singh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3109" y="742950"/>
            <a:ext cx="16027212" cy="358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34"/>
              </a:lnSpc>
            </a:pPr>
            <a:r>
              <a:rPr lang="en-US" sz="1002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Annotations Using Active Learnig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5937" y="5086350"/>
            <a:ext cx="8804345" cy="56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When to use active learning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5937" y="6000218"/>
            <a:ext cx="9235035" cy="204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7193" indent="-318596" lvl="1">
              <a:lnSpc>
                <a:spcPts val="4131"/>
              </a:lnSpc>
              <a:buFont typeface="Arial"/>
              <a:buChar char="•"/>
            </a:pPr>
            <a:r>
              <a:rPr lang="en-US" sz="29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Domain Expertise Required for Annotation:</a:t>
            </a:r>
          </a:p>
          <a:p>
            <a:pPr algn="just" marL="637193" indent="-318596" lvl="1">
              <a:lnSpc>
                <a:spcPts val="4131"/>
              </a:lnSpc>
              <a:buFont typeface="Arial"/>
              <a:buChar char="•"/>
            </a:pPr>
            <a:r>
              <a:rPr lang="en-US" sz="29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 Annotation Cost</a:t>
            </a:r>
          </a:p>
          <a:p>
            <a:pPr algn="just" marL="637193" indent="-318596" lvl="1">
              <a:lnSpc>
                <a:spcPts val="4131"/>
              </a:lnSpc>
              <a:buFont typeface="Arial"/>
              <a:buChar char="•"/>
            </a:pPr>
            <a:r>
              <a:rPr lang="en-US" sz="29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Limited Labeled Data Availability</a:t>
            </a:r>
          </a:p>
          <a:p>
            <a:pPr algn="just">
              <a:lnSpc>
                <a:spcPts val="413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5412" y="1806045"/>
            <a:ext cx="13097176" cy="6181720"/>
          </a:xfrm>
          <a:custGeom>
            <a:avLst/>
            <a:gdLst/>
            <a:ahLst/>
            <a:cxnLst/>
            <a:rect r="r" b="b" t="t" l="l"/>
            <a:pathLst>
              <a:path h="6181720" w="13097176">
                <a:moveTo>
                  <a:pt x="0" y="0"/>
                </a:moveTo>
                <a:lnTo>
                  <a:pt x="13097176" y="0"/>
                </a:lnTo>
                <a:lnTo>
                  <a:pt x="13097176" y="6181720"/>
                </a:lnTo>
                <a:lnTo>
                  <a:pt x="0" y="618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90952" y="1017306"/>
            <a:ext cx="11469921" cy="8240994"/>
          </a:xfrm>
          <a:custGeom>
            <a:avLst/>
            <a:gdLst/>
            <a:ahLst/>
            <a:cxnLst/>
            <a:rect r="r" b="b" t="t" l="l"/>
            <a:pathLst>
              <a:path h="8240994" w="11469921">
                <a:moveTo>
                  <a:pt x="0" y="0"/>
                </a:moveTo>
                <a:lnTo>
                  <a:pt x="11469922" y="0"/>
                </a:lnTo>
                <a:lnTo>
                  <a:pt x="11469922" y="8240994"/>
                </a:lnTo>
                <a:lnTo>
                  <a:pt x="0" y="824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48329" y="4229164"/>
            <a:ext cx="9234790" cy="5370147"/>
          </a:xfrm>
          <a:custGeom>
            <a:avLst/>
            <a:gdLst/>
            <a:ahLst/>
            <a:cxnLst/>
            <a:rect r="r" b="b" t="t" l="l"/>
            <a:pathLst>
              <a:path h="5370147" w="9234790">
                <a:moveTo>
                  <a:pt x="0" y="0"/>
                </a:moveTo>
                <a:lnTo>
                  <a:pt x="9234789" y="0"/>
                </a:lnTo>
                <a:lnTo>
                  <a:pt x="9234789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98117" y="1941768"/>
            <a:ext cx="13891766" cy="141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0807" indent="-275404" lvl="1">
              <a:lnSpc>
                <a:spcPts val="27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GLiNER is designed for lightweight, efficient Named Entity Recognition (NER) tasks</a:t>
            </a:r>
          </a:p>
          <a:p>
            <a:pPr algn="l" marL="550807" indent="-275404" lvl="1">
              <a:lnSpc>
                <a:spcPts val="27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</a:t>
            </a: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esource-constrained environments.</a:t>
            </a:r>
          </a:p>
          <a:p>
            <a:pPr algn="l" marL="550807" indent="-275404" lvl="1">
              <a:lnSpc>
                <a:spcPts val="27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Zero Shot Learning on custom defined entities.</a:t>
            </a:r>
          </a:p>
          <a:p>
            <a:pPr algn="l" marL="550807" indent="-275404" lvl="1">
              <a:lnSpc>
                <a:spcPts val="272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Pre-Trained on synthetic data generated by chatgpt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83329"/>
            <a:ext cx="17853349" cy="108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6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GLiNER: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62645" y="3938297"/>
            <a:ext cx="1401276" cy="1448688"/>
          </a:xfrm>
          <a:custGeom>
            <a:avLst/>
            <a:gdLst/>
            <a:ahLst/>
            <a:cxnLst/>
            <a:rect r="r" b="b" t="t" l="l"/>
            <a:pathLst>
              <a:path h="1448688" w="1401276">
                <a:moveTo>
                  <a:pt x="0" y="0"/>
                </a:moveTo>
                <a:lnTo>
                  <a:pt x="1401276" y="0"/>
                </a:lnTo>
                <a:lnTo>
                  <a:pt x="1401276" y="1448688"/>
                </a:lnTo>
                <a:lnTo>
                  <a:pt x="0" y="1448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4344" y="819150"/>
            <a:ext cx="17853349" cy="252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Problem - 100% of solar patent data was unlabelled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4344" y="6023862"/>
            <a:ext cx="17853349" cy="252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Kick started inital 200 annotations using GLiNER zero shot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42724" y="2690437"/>
            <a:ext cx="1401276" cy="1448688"/>
          </a:xfrm>
          <a:custGeom>
            <a:avLst/>
            <a:gdLst/>
            <a:ahLst/>
            <a:cxnLst/>
            <a:rect r="r" b="b" t="t" l="l"/>
            <a:pathLst>
              <a:path h="1448688" w="1401276">
                <a:moveTo>
                  <a:pt x="0" y="0"/>
                </a:moveTo>
                <a:lnTo>
                  <a:pt x="1401276" y="0"/>
                </a:lnTo>
                <a:lnTo>
                  <a:pt x="1401276" y="1448688"/>
                </a:lnTo>
                <a:lnTo>
                  <a:pt x="0" y="1448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4344" y="819150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200 Mannualy Verified Samples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72281" y="4520125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Training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742724" y="6129883"/>
            <a:ext cx="1401276" cy="1448688"/>
          </a:xfrm>
          <a:custGeom>
            <a:avLst/>
            <a:gdLst/>
            <a:ahLst/>
            <a:cxnLst/>
            <a:rect r="r" b="b" t="t" l="l"/>
            <a:pathLst>
              <a:path h="1448688" w="1401276">
                <a:moveTo>
                  <a:pt x="0" y="0"/>
                </a:moveTo>
                <a:lnTo>
                  <a:pt x="1401276" y="0"/>
                </a:lnTo>
                <a:lnTo>
                  <a:pt x="1401276" y="1448688"/>
                </a:lnTo>
                <a:lnTo>
                  <a:pt x="0" y="1448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4344" y="7702396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Inference on Unlabelled Corpus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90546" y="3160148"/>
            <a:ext cx="1401276" cy="1448688"/>
          </a:xfrm>
          <a:custGeom>
            <a:avLst/>
            <a:gdLst/>
            <a:ahLst/>
            <a:cxnLst/>
            <a:rect r="r" b="b" t="t" l="l"/>
            <a:pathLst>
              <a:path h="1448688" w="1401276">
                <a:moveTo>
                  <a:pt x="0" y="0"/>
                </a:moveTo>
                <a:lnTo>
                  <a:pt x="1401276" y="0"/>
                </a:lnTo>
                <a:lnTo>
                  <a:pt x="1401276" y="1448688"/>
                </a:lnTo>
                <a:lnTo>
                  <a:pt x="0" y="1448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2166" y="333775"/>
            <a:ext cx="17853349" cy="252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Least Confidence Sampling bottom 200 least confident sentences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2473" y="4448575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Manual Validation of these sentences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590546" y="5977883"/>
            <a:ext cx="1401276" cy="1448688"/>
          </a:xfrm>
          <a:custGeom>
            <a:avLst/>
            <a:gdLst/>
            <a:ahLst/>
            <a:cxnLst/>
            <a:rect r="r" b="b" t="t" l="l"/>
            <a:pathLst>
              <a:path h="1448688" w="1401276">
                <a:moveTo>
                  <a:pt x="0" y="0"/>
                </a:moveTo>
                <a:lnTo>
                  <a:pt x="1401276" y="0"/>
                </a:lnTo>
                <a:lnTo>
                  <a:pt x="1401276" y="1448688"/>
                </a:lnTo>
                <a:lnTo>
                  <a:pt x="0" y="1448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6522" y="7217021"/>
            <a:ext cx="17853349" cy="252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Training on (All Prev + Curr) batch sentences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459700" y="3205947"/>
            <a:ext cx="677737" cy="690788"/>
          </a:xfrm>
          <a:custGeom>
            <a:avLst/>
            <a:gdLst/>
            <a:ahLst/>
            <a:cxnLst/>
            <a:rect r="r" b="b" t="t" l="l"/>
            <a:pathLst>
              <a:path h="690788" w="677737">
                <a:moveTo>
                  <a:pt x="0" y="0"/>
                </a:moveTo>
                <a:lnTo>
                  <a:pt x="677737" y="0"/>
                </a:lnTo>
                <a:lnTo>
                  <a:pt x="677737" y="690788"/>
                </a:lnTo>
                <a:lnTo>
                  <a:pt x="0" y="690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0993" y="599806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NER trainig with Spacy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0993" y="3837091"/>
            <a:ext cx="8169473" cy="47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2"/>
              </a:lnSpc>
            </a:pPr>
            <a:r>
              <a:rPr lang="en-US" sz="4937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Steps - </a:t>
            </a:r>
          </a:p>
          <a:p>
            <a:pPr algn="l" marL="1065952" indent="-532976" lvl="1">
              <a:lnSpc>
                <a:spcPts val="528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93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Preparation </a:t>
            </a:r>
          </a:p>
          <a:p>
            <a:pPr algn="l" marL="1065952" indent="-532976" lvl="1">
              <a:lnSpc>
                <a:spcPts val="528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93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Pipeline Configuration</a:t>
            </a:r>
          </a:p>
          <a:p>
            <a:pPr algn="l" marL="1065952" indent="-532976" lvl="1">
              <a:lnSpc>
                <a:spcPts val="528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93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Model Initialization</a:t>
            </a:r>
          </a:p>
          <a:p>
            <a:pPr algn="l" marL="1065952" indent="-532976" lvl="1">
              <a:lnSpc>
                <a:spcPts val="528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93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Fine-tuning</a:t>
            </a:r>
          </a:p>
          <a:p>
            <a:pPr algn="l" marL="1065952" indent="-532976" lvl="1">
              <a:lnSpc>
                <a:spcPts val="528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93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Evaluation</a:t>
            </a:r>
          </a:p>
          <a:p>
            <a:pPr algn="l" marL="1065952" indent="-532976" lvl="1">
              <a:lnSpc>
                <a:spcPts val="528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93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Inference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7837" y="1878685"/>
            <a:ext cx="4921463" cy="107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{"text": "The pump source is efficient.", "entities": [(4, 15, "COMPONENT")]}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09137" y="4156909"/>
            <a:ext cx="6978863" cy="72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Tokenization - tok2vec - taken care of by spacy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14459700" y="5145004"/>
            <a:ext cx="677737" cy="690788"/>
          </a:xfrm>
          <a:custGeom>
            <a:avLst/>
            <a:gdLst/>
            <a:ahLst/>
            <a:cxnLst/>
            <a:rect r="r" b="b" t="t" l="l"/>
            <a:pathLst>
              <a:path h="690788" w="677737">
                <a:moveTo>
                  <a:pt x="0" y="0"/>
                </a:moveTo>
                <a:lnTo>
                  <a:pt x="677737" y="0"/>
                </a:lnTo>
                <a:lnTo>
                  <a:pt x="677737" y="690789"/>
                </a:lnTo>
                <a:lnTo>
                  <a:pt x="0" y="690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09137" y="6095967"/>
            <a:ext cx="6947738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config setup - model, learning rate etc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53062" y="8789923"/>
            <a:ext cx="4291012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Precision, Recall, F1-score.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84934" y="6480988"/>
            <a:ext cx="6934944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model we used - </a:t>
            </a: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distilbert-base-uncased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14444138" y="6895985"/>
            <a:ext cx="677737" cy="690788"/>
          </a:xfrm>
          <a:custGeom>
            <a:avLst/>
            <a:gdLst/>
            <a:ahLst/>
            <a:cxnLst/>
            <a:rect r="r" b="b" t="t" l="l"/>
            <a:pathLst>
              <a:path h="690788" w="677737">
                <a:moveTo>
                  <a:pt x="0" y="0"/>
                </a:moveTo>
                <a:lnTo>
                  <a:pt x="677737" y="0"/>
                </a:lnTo>
                <a:lnTo>
                  <a:pt x="677737" y="690789"/>
                </a:lnTo>
                <a:lnTo>
                  <a:pt x="0" y="690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362269" y="7635455"/>
            <a:ext cx="841474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Train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14459700" y="8124724"/>
            <a:ext cx="677737" cy="690788"/>
          </a:xfrm>
          <a:custGeom>
            <a:avLst/>
            <a:gdLst/>
            <a:ahLst/>
            <a:cxnLst/>
            <a:rect r="r" b="b" t="t" l="l"/>
            <a:pathLst>
              <a:path h="690788" w="677737">
                <a:moveTo>
                  <a:pt x="0" y="0"/>
                </a:moveTo>
                <a:lnTo>
                  <a:pt x="677737" y="0"/>
                </a:lnTo>
                <a:lnTo>
                  <a:pt x="677737" y="690788"/>
                </a:lnTo>
                <a:lnTo>
                  <a:pt x="0" y="690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0993" y="2145385"/>
            <a:ext cx="9665380" cy="809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b="true" sz="28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We used spacy’s automated pipeline with defaut config and custome label and model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1667" y="2462902"/>
            <a:ext cx="4238303" cy="1219656"/>
          </a:xfrm>
          <a:custGeom>
            <a:avLst/>
            <a:gdLst/>
            <a:ahLst/>
            <a:cxnLst/>
            <a:rect r="r" b="b" t="t" l="l"/>
            <a:pathLst>
              <a:path h="1219656" w="4238303">
                <a:moveTo>
                  <a:pt x="0" y="0"/>
                </a:moveTo>
                <a:lnTo>
                  <a:pt x="4238303" y="0"/>
                </a:lnTo>
                <a:lnTo>
                  <a:pt x="4238303" y="1219656"/>
                </a:lnTo>
                <a:lnTo>
                  <a:pt x="0" y="1219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6209" y="1902309"/>
            <a:ext cx="8998680" cy="1975614"/>
          </a:xfrm>
          <a:custGeom>
            <a:avLst/>
            <a:gdLst/>
            <a:ahLst/>
            <a:cxnLst/>
            <a:rect r="r" b="b" t="t" l="l"/>
            <a:pathLst>
              <a:path h="1975614" w="8998680">
                <a:moveTo>
                  <a:pt x="0" y="0"/>
                </a:moveTo>
                <a:lnTo>
                  <a:pt x="8998680" y="0"/>
                </a:lnTo>
                <a:lnTo>
                  <a:pt x="8998680" y="1975614"/>
                </a:lnTo>
                <a:lnTo>
                  <a:pt x="0" y="197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1667" y="5143500"/>
            <a:ext cx="7835635" cy="4685498"/>
          </a:xfrm>
          <a:custGeom>
            <a:avLst/>
            <a:gdLst/>
            <a:ahLst/>
            <a:cxnLst/>
            <a:rect r="r" b="b" t="t" l="l"/>
            <a:pathLst>
              <a:path h="4685498" w="7835635">
                <a:moveTo>
                  <a:pt x="0" y="0"/>
                </a:moveTo>
                <a:lnTo>
                  <a:pt x="7835634" y="0"/>
                </a:lnTo>
                <a:lnTo>
                  <a:pt x="7835634" y="4685498"/>
                </a:lnTo>
                <a:lnTo>
                  <a:pt x="0" y="4685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4651" y="284486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Least Confidence Sampling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97320" y="5143500"/>
            <a:ext cx="7835635" cy="4685498"/>
          </a:xfrm>
          <a:custGeom>
            <a:avLst/>
            <a:gdLst/>
            <a:ahLst/>
            <a:cxnLst/>
            <a:rect r="r" b="b" t="t" l="l"/>
            <a:pathLst>
              <a:path h="4685498" w="7835635">
                <a:moveTo>
                  <a:pt x="0" y="0"/>
                </a:moveTo>
                <a:lnTo>
                  <a:pt x="7835634" y="0"/>
                </a:lnTo>
                <a:lnTo>
                  <a:pt x="7835634" y="4685498"/>
                </a:lnTo>
                <a:lnTo>
                  <a:pt x="0" y="46854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4486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Evalation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5873" y="1623875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Medical 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90099" y="1623875"/>
            <a:ext cx="17853349" cy="127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sz="70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Solar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873" y="4655800"/>
            <a:ext cx="3978622" cy="244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8"/>
              </a:lnSpc>
              <a:spcBef>
                <a:spcPct val="0"/>
              </a:spcBef>
            </a:pPr>
            <a:r>
              <a:rPr lang="en-US" b="true" sz="255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"overall": {</a:t>
            </a:r>
          </a:p>
          <a:p>
            <a:pPr algn="l">
              <a:lnSpc>
                <a:spcPts val="2728"/>
              </a:lnSpc>
              <a:spcBef>
                <a:spcPct val="0"/>
              </a:spcBef>
            </a:pPr>
            <a:r>
              <a:rPr lang="en-US" b="true" sz="255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"precision": 0.7537,</a:t>
            </a:r>
          </a:p>
          <a:p>
            <a:pPr algn="l">
              <a:lnSpc>
                <a:spcPts val="2728"/>
              </a:lnSpc>
              <a:spcBef>
                <a:spcPct val="0"/>
              </a:spcBef>
            </a:pPr>
            <a:r>
              <a:rPr lang="en-US" b="true" sz="255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"recall": 0.6044,</a:t>
            </a:r>
          </a:p>
          <a:p>
            <a:pPr algn="l">
              <a:lnSpc>
                <a:spcPts val="2728"/>
              </a:lnSpc>
              <a:spcBef>
                <a:spcPct val="0"/>
              </a:spcBef>
            </a:pPr>
            <a:r>
              <a:rPr lang="en-US" b="true" sz="255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"f1": 0.6727,</a:t>
            </a:r>
          </a:p>
          <a:p>
            <a:pPr algn="l">
              <a:lnSpc>
                <a:spcPts val="2728"/>
              </a:lnSpc>
              <a:spcBef>
                <a:spcPct val="0"/>
              </a:spcBef>
            </a:pPr>
            <a:r>
              <a:rPr lang="en-US" b="true" sz="255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"sup": 2117,</a:t>
            </a:r>
          </a:p>
          <a:p>
            <a:pPr algn="l">
              <a:lnSpc>
                <a:spcPts val="2728"/>
              </a:lnSpc>
              <a:spcBef>
                <a:spcPct val="0"/>
              </a:spcBef>
            </a:pPr>
            <a:r>
              <a:rPr lang="en-US" b="true" sz="255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"predicted": 1731</a:t>
            </a:r>
          </a:p>
          <a:p>
            <a:pPr algn="l">
              <a:lnSpc>
                <a:spcPts val="2728"/>
              </a:lnSpc>
              <a:spcBef>
                <a:spcPct val="0"/>
              </a:spcBef>
            </a:pPr>
            <a:r>
              <a:rPr lang="en-US" b="true" sz="255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72068" y="4312880"/>
            <a:ext cx="6187232" cy="2785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</a:p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"overall": {</a:t>
            </a:r>
          </a:p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"precision": 0.5137046861184792,</a:t>
            </a:r>
          </a:p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"recall": 0.27444496929617385,</a:t>
            </a:r>
          </a:p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"f1": 0.3577586206896552,</a:t>
            </a:r>
          </a:p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"sup":1310</a:t>
            </a:r>
          </a:p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"predicted": 1131</a:t>
            </a:r>
          </a:p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9231" y="3611020"/>
            <a:ext cx="168711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batch: 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0407" y="3611020"/>
            <a:ext cx="163309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batch: 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79452" y="1038225"/>
            <a:ext cx="8542547" cy="70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  <a:spcBef>
                <a:spcPct val="0"/>
              </a:spcBef>
            </a:pPr>
            <a:r>
              <a:rPr lang="en-US" b="true" sz="47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9372" y="2620279"/>
            <a:ext cx="16369928" cy="244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the era of rapidly expanding domain-specific data, efficient extraction of meaningful entities from unstructured text is crucial for knowledge discovery and decision-making.</a:t>
            </a:r>
          </a:p>
          <a:p>
            <a:pPr algn="l">
              <a:lnSpc>
                <a:spcPts val="2729"/>
              </a:lnSpc>
            </a:pPr>
          </a:p>
          <a:p>
            <a:pPr algn="l" marL="550807" indent="-275404" lvl="1">
              <a:lnSpc>
                <a:spcPts val="2729"/>
              </a:lnSpc>
              <a:buFont typeface="Arial"/>
              <a:buChar char="•"/>
            </a:pP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Existing NER models are trained on general datasets and fail to capture domain-specific terminologies, resulting in poor performance in specialized fields.This project focuses on developing and training a Named Entity Recognition (NER) model for two distinct domains: Medical and Solar Panel Technology Patents.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372" y="5359083"/>
            <a:ext cx="16230600" cy="72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807" indent="-275404" lvl="1">
              <a:lnSpc>
                <a:spcPts val="2729"/>
              </a:lnSpc>
              <a:buFont typeface="Arial"/>
              <a:buChar char="•"/>
            </a:pP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the Medical domain, entities such as "Chemicals," "Phenotypes," and "Anatomical Structures" are critical for applications like biomedical research, drug discovery, and clinical data analysis.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9372" y="6487054"/>
            <a:ext cx="16091272" cy="107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807" indent="-275404" lvl="1">
              <a:lnSpc>
                <a:spcPts val="2729"/>
              </a:lnSpc>
              <a:buFont typeface="Arial"/>
              <a:buChar char="•"/>
            </a:pP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the Solar Panel Technology domain, entities like "Components," "Manufacturing Process," and "Performance Metrics" are essential for understanding technological innovations and patent trends.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1483" y="1725588"/>
            <a:ext cx="12304889" cy="6463174"/>
          </a:xfrm>
          <a:custGeom>
            <a:avLst/>
            <a:gdLst/>
            <a:ahLst/>
            <a:cxnLst/>
            <a:rect r="r" b="b" t="t" l="l"/>
            <a:pathLst>
              <a:path h="6463174" w="12304889">
                <a:moveTo>
                  <a:pt x="0" y="0"/>
                </a:moveTo>
                <a:lnTo>
                  <a:pt x="12304889" y="0"/>
                </a:lnTo>
                <a:lnTo>
                  <a:pt x="12304889" y="6463174"/>
                </a:lnTo>
                <a:lnTo>
                  <a:pt x="0" y="646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15916" y="9172575"/>
            <a:ext cx="3096022" cy="54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2"/>
              </a:lnSpc>
              <a:spcBef>
                <a:spcPct val="0"/>
              </a:spcBef>
            </a:pPr>
            <a:r>
              <a:rPr lang="en-US" b="true" sz="3151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  <a:hlinkClick r:id="rId3" tooltip="https://colab.research.google.com/drive/1zXrr8rbt7-i7HpcvDzL8px_OhraIb0g8?usp=sharing"/>
              </a:rPr>
              <a:t>Link to inferece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881906"/>
            <a:ext cx="19196828" cy="6405094"/>
            <a:chOff x="0" y="0"/>
            <a:chExt cx="5055955" cy="16869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955" cy="1686938"/>
            </a:xfrm>
            <a:custGeom>
              <a:avLst/>
              <a:gdLst/>
              <a:ahLst/>
              <a:cxnLst/>
              <a:rect r="r" b="b" t="t" l="l"/>
              <a:pathLst>
                <a:path h="1686938" w="5055955">
                  <a:moveTo>
                    <a:pt x="0" y="0"/>
                  </a:moveTo>
                  <a:lnTo>
                    <a:pt x="5055955" y="0"/>
                  </a:lnTo>
                  <a:lnTo>
                    <a:pt x="5055955" y="1686938"/>
                  </a:lnTo>
                  <a:lnTo>
                    <a:pt x="0" y="1686938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5055955" cy="1686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73317" y="5805939"/>
            <a:ext cx="3358987" cy="2557029"/>
          </a:xfrm>
          <a:custGeom>
            <a:avLst/>
            <a:gdLst/>
            <a:ahLst/>
            <a:cxnLst/>
            <a:rect r="r" b="b" t="t" l="l"/>
            <a:pathLst>
              <a:path h="2557029" w="3358987">
                <a:moveTo>
                  <a:pt x="0" y="0"/>
                </a:moveTo>
                <a:lnTo>
                  <a:pt x="3358988" y="0"/>
                </a:lnTo>
                <a:lnTo>
                  <a:pt x="3358988" y="2557029"/>
                </a:lnTo>
                <a:lnTo>
                  <a:pt x="0" y="2557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8414" y="5805939"/>
            <a:ext cx="6733075" cy="2705472"/>
          </a:xfrm>
          <a:custGeom>
            <a:avLst/>
            <a:gdLst/>
            <a:ahLst/>
            <a:cxnLst/>
            <a:rect r="r" b="b" t="t" l="l"/>
            <a:pathLst>
              <a:path h="2705472" w="6733075">
                <a:moveTo>
                  <a:pt x="0" y="0"/>
                </a:moveTo>
                <a:lnTo>
                  <a:pt x="6733075" y="0"/>
                </a:lnTo>
                <a:lnTo>
                  <a:pt x="6733075" y="2705472"/>
                </a:lnTo>
                <a:lnTo>
                  <a:pt x="0" y="2705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73317" y="933450"/>
            <a:ext cx="14830804" cy="112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1"/>
              </a:lnSpc>
            </a:pPr>
            <a:r>
              <a:rPr lang="en-US" sz="677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Exploing Differet Datasets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2497" y="4686617"/>
            <a:ext cx="7200627" cy="8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57901" indent="-528951" lvl="1">
              <a:lnSpc>
                <a:spcPts val="6859"/>
              </a:lnSpc>
              <a:buAutoNum type="arabicPeriod" startAt="1"/>
            </a:pPr>
            <a:r>
              <a:rPr lang="en-US" sz="48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Medical Domain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1669" y="4686617"/>
            <a:ext cx="7200627" cy="8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</a:pPr>
            <a:r>
              <a:rPr lang="en-US" sz="48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2. Solar Patent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980805"/>
            <a:ext cx="7200627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  <a:hlinkClick r:id="rId6" tooltip="https://huggingface.co/datasets/knowledgator/biomed_NER"/>
              </a:rPr>
              <a:t>https://huggingface.co/datasets/knowledgator/biomed_NER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91669" y="8980805"/>
            <a:ext cx="720062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Ectracted from Google Patents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1686" y="1613862"/>
            <a:ext cx="13330827" cy="7417542"/>
          </a:xfrm>
          <a:custGeom>
            <a:avLst/>
            <a:gdLst/>
            <a:ahLst/>
            <a:cxnLst/>
            <a:rect r="r" b="b" t="t" l="l"/>
            <a:pathLst>
              <a:path h="7417542" w="13330827">
                <a:moveTo>
                  <a:pt x="0" y="0"/>
                </a:moveTo>
                <a:lnTo>
                  <a:pt x="13330827" y="0"/>
                </a:lnTo>
                <a:lnTo>
                  <a:pt x="13330827" y="7417542"/>
                </a:lnTo>
                <a:lnTo>
                  <a:pt x="0" y="7417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35207" y="571817"/>
            <a:ext cx="10244189" cy="8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</a:pPr>
            <a:r>
              <a:rPr lang="en-US" sz="48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Medical Domain Data Text Snippet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5607" y="1735605"/>
            <a:ext cx="12772878" cy="7107088"/>
          </a:xfrm>
          <a:custGeom>
            <a:avLst/>
            <a:gdLst/>
            <a:ahLst/>
            <a:cxnLst/>
            <a:rect r="r" b="b" t="t" l="l"/>
            <a:pathLst>
              <a:path h="7107088" w="12772878">
                <a:moveTo>
                  <a:pt x="0" y="0"/>
                </a:moveTo>
                <a:lnTo>
                  <a:pt x="12772878" y="0"/>
                </a:lnTo>
                <a:lnTo>
                  <a:pt x="12772878" y="7107088"/>
                </a:lnTo>
                <a:lnTo>
                  <a:pt x="0" y="7107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35207" y="571817"/>
            <a:ext cx="10244189" cy="8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</a:pPr>
            <a:r>
              <a:rPr lang="en-US" sz="48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Solar Patent Data Text Snippet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72834" y="1978135"/>
            <a:ext cx="7415166" cy="5707894"/>
          </a:xfrm>
          <a:custGeom>
            <a:avLst/>
            <a:gdLst/>
            <a:ahLst/>
            <a:cxnLst/>
            <a:rect r="r" b="b" t="t" l="l"/>
            <a:pathLst>
              <a:path h="5707894" w="7415166">
                <a:moveTo>
                  <a:pt x="0" y="0"/>
                </a:moveTo>
                <a:lnTo>
                  <a:pt x="7415166" y="0"/>
                </a:lnTo>
                <a:lnTo>
                  <a:pt x="7415166" y="5707894"/>
                </a:lnTo>
                <a:lnTo>
                  <a:pt x="0" y="5707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65149" y="2400756"/>
            <a:ext cx="4627675" cy="5485488"/>
          </a:xfrm>
          <a:custGeom>
            <a:avLst/>
            <a:gdLst/>
            <a:ahLst/>
            <a:cxnLst/>
            <a:rect r="r" b="b" t="t" l="l"/>
            <a:pathLst>
              <a:path h="5485488" w="4627675">
                <a:moveTo>
                  <a:pt x="0" y="0"/>
                </a:moveTo>
                <a:lnTo>
                  <a:pt x="4627675" y="0"/>
                </a:lnTo>
                <a:lnTo>
                  <a:pt x="4627675" y="5485488"/>
                </a:lnTo>
                <a:lnTo>
                  <a:pt x="0" y="5485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41403" y="942975"/>
            <a:ext cx="13622542" cy="8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</a:pPr>
            <a:r>
              <a:rPr lang="en-US" sz="4899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Entities Medical                               Entities Solar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124143"/>
            <a:ext cx="11301259" cy="5551743"/>
          </a:xfrm>
          <a:custGeom>
            <a:avLst/>
            <a:gdLst/>
            <a:ahLst/>
            <a:cxnLst/>
            <a:rect r="r" b="b" t="t" l="l"/>
            <a:pathLst>
              <a:path h="5551743" w="11301259">
                <a:moveTo>
                  <a:pt x="0" y="0"/>
                </a:moveTo>
                <a:lnTo>
                  <a:pt x="11301258" y="0"/>
                </a:lnTo>
                <a:lnTo>
                  <a:pt x="11301258" y="5551744"/>
                </a:lnTo>
                <a:lnTo>
                  <a:pt x="0" y="5551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6693" y="2605222"/>
            <a:ext cx="12439840" cy="4546976"/>
          </a:xfrm>
          <a:custGeom>
            <a:avLst/>
            <a:gdLst/>
            <a:ahLst/>
            <a:cxnLst/>
            <a:rect r="r" b="b" t="t" l="l"/>
            <a:pathLst>
              <a:path h="4546976" w="12439840">
                <a:moveTo>
                  <a:pt x="0" y="0"/>
                </a:moveTo>
                <a:lnTo>
                  <a:pt x="12439841" y="0"/>
                </a:lnTo>
                <a:lnTo>
                  <a:pt x="12439841" y="4546977"/>
                </a:lnTo>
                <a:lnTo>
                  <a:pt x="0" y="454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97144" y="6836767"/>
            <a:ext cx="10235554" cy="2421533"/>
          </a:xfrm>
          <a:custGeom>
            <a:avLst/>
            <a:gdLst/>
            <a:ahLst/>
            <a:cxnLst/>
            <a:rect r="r" b="b" t="t" l="l"/>
            <a:pathLst>
              <a:path h="2421533" w="10235554">
                <a:moveTo>
                  <a:pt x="0" y="0"/>
                </a:moveTo>
                <a:lnTo>
                  <a:pt x="10235555" y="0"/>
                </a:lnTo>
                <a:lnTo>
                  <a:pt x="10235555" y="2421533"/>
                </a:lnTo>
                <a:lnTo>
                  <a:pt x="0" y="2421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8477" y="1038225"/>
            <a:ext cx="16212889" cy="568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0"/>
              </a:lnSpc>
              <a:spcBef>
                <a:spcPct val="0"/>
              </a:spcBef>
            </a:pPr>
            <a:r>
              <a:rPr lang="en-US" b="true" sz="38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Entities Medical  Summary                                 Entities Solar 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9465" y="2516141"/>
            <a:ext cx="5596235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Avg  text length:</a:t>
            </a: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42 tokens per tex</a:t>
            </a:r>
            <a:r>
              <a:rPr lang="en-US" b="true" sz="25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88730" y="2513093"/>
            <a:ext cx="558403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Avg  text length: </a:t>
            </a: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38 tokens per text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9465" y="3307688"/>
            <a:ext cx="5804446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Corpus Size: </a:t>
            </a: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4k texts - Fully Labelled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46016" y="3307688"/>
            <a:ext cx="5901035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Corpus Size:</a:t>
            </a: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20k texts - 680 Labelled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59543" y="5858784"/>
            <a:ext cx="3121670" cy="568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0"/>
              </a:lnSpc>
              <a:spcBef>
                <a:spcPct val="0"/>
              </a:spcBef>
            </a:pPr>
            <a:r>
              <a:rPr lang="en-US" b="true" sz="38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Format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088" y="4102284"/>
            <a:ext cx="2552105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Total Entities: </a:t>
            </a: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88730" y="4102284"/>
            <a:ext cx="2466677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Total Entities: </a:t>
            </a:r>
            <a:r>
              <a:rPr lang="en-US" sz="25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DAGYRaVYyQk</dc:identifier>
  <dcterms:modified xsi:type="dcterms:W3CDTF">2011-08-01T06:04:30Z</dcterms:modified>
  <cp:revision>1</cp:revision>
  <dc:title>Green and White Modern Artificial Intelligence Presentation</dc:title>
</cp:coreProperties>
</file>