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363" r:id="rId3"/>
    <p:sldId id="364" r:id="rId4"/>
    <p:sldId id="345" r:id="rId5"/>
    <p:sldId id="352" r:id="rId6"/>
    <p:sldId id="359" r:id="rId7"/>
    <p:sldId id="344" r:id="rId8"/>
    <p:sldId id="358" r:id="rId9"/>
    <p:sldId id="360" r:id="rId10"/>
    <p:sldId id="356" r:id="rId11"/>
    <p:sldId id="263" r:id="rId12"/>
    <p:sldId id="403" r:id="rId13"/>
    <p:sldId id="341" r:id="rId14"/>
    <p:sldId id="342" r:id="rId15"/>
    <p:sldId id="343" r:id="rId16"/>
    <p:sldId id="355" r:id="rId17"/>
    <p:sldId id="354" r:id="rId18"/>
    <p:sldId id="424" r:id="rId19"/>
    <p:sldId id="423" r:id="rId20"/>
    <p:sldId id="357" r:id="rId21"/>
    <p:sldId id="40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94" autoAdjust="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1483D-07A6-4C4B-A88B-5F4D197273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1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d9wyfuhkzqwiQtMsUFpT4uw_Cgc-rAY/view?usp=share_link" TargetMode="External"/><Relationship Id="rId13" Type="http://schemas.openxmlformats.org/officeDocument/2006/relationships/hyperlink" Target="https://drive.google.com/file/d/1Zc9ad2ycl9NCwvunbHfkNApZ9NQTmes9/view?usp=sharing" TargetMode="External"/><Relationship Id="rId18" Type="http://schemas.openxmlformats.org/officeDocument/2006/relationships/hyperlink" Target="https://drive.google.com/file/d/15o9QDmH41rkT9oyPGhep501aJp_hCK7I/view?usp=share_link" TargetMode="External"/><Relationship Id="rId3" Type="http://schemas.openxmlformats.org/officeDocument/2006/relationships/hyperlink" Target="https://drive.google.com/file/d/1IwKxb0W9pSEEXx2qUJ-sADxI0wMxO-yY/view?usp=sharing" TargetMode="External"/><Relationship Id="rId7" Type="http://schemas.openxmlformats.org/officeDocument/2006/relationships/hyperlink" Target="https://drive.google.com/file/d/1J8fCdiVEdOq62nvTDOGHWmxKzdSHjuwG/view?usp=share_link" TargetMode="External"/><Relationship Id="rId12" Type="http://schemas.openxmlformats.org/officeDocument/2006/relationships/hyperlink" Target="https://drive.google.com/file/d/1WDO5vfxvjT96q3VyJaPbn6OvtNIGBNXT/view?usp=sharing" TargetMode="External"/><Relationship Id="rId17" Type="http://schemas.openxmlformats.org/officeDocument/2006/relationships/hyperlink" Target="https://drive.google.com/file/d/1rAxI7ITDHS_YnQCNnBazMPJ1jpj668I9/view?usp=sharing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rive.google.com/file/d/1edTYU1aW_nz8HKTMI49500gyoF84DZJI/view?usp=sharing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1nlTrRAIUXXmToM-CEDItv7n7tahi0mam/view?usp=sharing" TargetMode="External"/><Relationship Id="rId11" Type="http://schemas.openxmlformats.org/officeDocument/2006/relationships/hyperlink" Target="https://drive.google.com/file/d/1kR80BTkoTxzOeqmvT8vErXY_SwaeiFiR/view?usp=sharing" TargetMode="External"/><Relationship Id="rId5" Type="http://schemas.openxmlformats.org/officeDocument/2006/relationships/hyperlink" Target="https://drive.google.com/file/d/1euiiezZ3qkPUILwR_BEkB5bwcumGBek6/view?usp=sharing" TargetMode="External"/><Relationship Id="rId15" Type="http://schemas.openxmlformats.org/officeDocument/2006/relationships/hyperlink" Target="https://drive.google.com/file/d/1LZWCjf8c3U2Pk7BStHaW566c5JGPryml/view?usp=share_link" TargetMode="External"/><Relationship Id="rId10" Type="http://schemas.openxmlformats.org/officeDocument/2006/relationships/hyperlink" Target="https://drive.google.com/file/d/1s_BBZMaNHKfVMbn_KTQ18UbQrslWFVmA/view?usp=sharing" TargetMode="External"/><Relationship Id="rId19" Type="http://schemas.openxmlformats.org/officeDocument/2006/relationships/hyperlink" Target="https://drive.google.com/file/d/1dG_92bY7v88EourBIkBm-HxnZHr7KWd0/view?usp=sharing" TargetMode="External"/><Relationship Id="rId4" Type="http://schemas.openxmlformats.org/officeDocument/2006/relationships/hyperlink" Target="https://drive.google.com/file/d/1odlUIuwQZuB9hztfi5Uu9o7f8ZWZ9SAy/view?usp=sharing" TargetMode="External"/><Relationship Id="rId9" Type="http://schemas.openxmlformats.org/officeDocument/2006/relationships/hyperlink" Target="https://drive.google.com/file/d/1UjE_lzaqpVT0sP13g7pfXU-_qZp1PGqV/view?usp=share_link" TargetMode="External"/><Relationship Id="rId14" Type="http://schemas.openxmlformats.org/officeDocument/2006/relationships/hyperlink" Target="https://drive.google.com/file/d/1hqdl2GA9iNM1um0HOCuC3uOk35w7o26j/view?usp=shari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-SRhGvCJg7uLBF5PGu_owumumvpmPV_y/view?usp=sharing" TargetMode="External"/><Relationship Id="rId13" Type="http://schemas.openxmlformats.org/officeDocument/2006/relationships/hyperlink" Target="https://drive.google.com/file/d/1V15yM56vPBDPMQqGe-8V-FOeuLd87XU0/view?usp=sharing" TargetMode="External"/><Relationship Id="rId18" Type="http://schemas.openxmlformats.org/officeDocument/2006/relationships/hyperlink" Target="https://drive.google.com/file/d/10tcj3MeIaHXMc4kZseeKdISe-TR9aFq-/view?usp=sharing" TargetMode="External"/><Relationship Id="rId3" Type="http://schemas.openxmlformats.org/officeDocument/2006/relationships/hyperlink" Target="https://drive.google.com/file/d/1t-pefqa3ThEk0cUHKtbPL9ceCXETAvqJ/view?usp=share_link" TargetMode="External"/><Relationship Id="rId21" Type="http://schemas.openxmlformats.org/officeDocument/2006/relationships/hyperlink" Target="https://drive.google.com/file/d/1x8_YTBbKNACUeCM-fDeUWbcTwjejh7YC/view?usp=sharing" TargetMode="External"/><Relationship Id="rId7" Type="http://schemas.openxmlformats.org/officeDocument/2006/relationships/hyperlink" Target="https://acm.bsu.by/problems/3271/statement/?nav-folder=557" TargetMode="External"/><Relationship Id="rId12" Type="http://schemas.openxmlformats.org/officeDocument/2006/relationships/hyperlink" Target="https://drive.google.com/file/d/1yMWDe_cIMSULGMeY-u0g0TqiieSjZcSy/view?usp=sharing" TargetMode="External"/><Relationship Id="rId17" Type="http://schemas.openxmlformats.org/officeDocument/2006/relationships/hyperlink" Target="https://drive.google.com/file/d/1rNnlPPaeYirtD5apvKUsTtRLZfXnAJB0/view?usp=sharing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rive.google.com/file/d/15hU7JIh1T_7c7EPREoQ882JvSt2B1v1-/view?usp=sharing" TargetMode="External"/><Relationship Id="rId20" Type="http://schemas.openxmlformats.org/officeDocument/2006/relationships/hyperlink" Target="https://acm.bsu.by/problems/4157/statement/?nav-folder=55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15rYuv3YoTkCnB37zRNgCX89h6yb5fmaP/view?usp=sharing" TargetMode="External"/><Relationship Id="rId11" Type="http://schemas.openxmlformats.org/officeDocument/2006/relationships/hyperlink" Target="https://drive.google.com/file/d/1Dd8B94pkwo803ZR-JLaIAMQSNUu2R4l7/view?usp=sharing" TargetMode="External"/><Relationship Id="rId5" Type="http://schemas.openxmlformats.org/officeDocument/2006/relationships/hyperlink" Target="https://drive.google.com/file/d/1kR80BTkoTxzOeqmvT8vErXY_SwaeiFiR/view?usp=sharing" TargetMode="External"/><Relationship Id="rId15" Type="http://schemas.openxmlformats.org/officeDocument/2006/relationships/hyperlink" Target="https://acm.bsu.by/problems/4139/statement/?nav-folder=557" TargetMode="External"/><Relationship Id="rId10" Type="http://schemas.openxmlformats.org/officeDocument/2006/relationships/hyperlink" Target="https://drive.google.com/file/d/1oML-5DQrYxL-XoSD9xCGioHqFN4_muYv/view?usp=sharing" TargetMode="External"/><Relationship Id="rId19" Type="http://schemas.openxmlformats.org/officeDocument/2006/relationships/hyperlink" Target="https://drive.google.com/file/d/1X2RmcoiAfYs7dBnXon8RxbN_o72ge4gI/view?usp=sharing" TargetMode="External"/><Relationship Id="rId4" Type="http://schemas.openxmlformats.org/officeDocument/2006/relationships/hyperlink" Target="https://drive.google.com/file/d/1UrXLJJRP6k7efrsSmkeQnq1Hg0TcNw7_/view?usp=share_link" TargetMode="External"/><Relationship Id="rId9" Type="http://schemas.openxmlformats.org/officeDocument/2006/relationships/hyperlink" Target="https://acm.bsu.by/problems/3563/statement/?nav-folder=557" TargetMode="External"/><Relationship Id="rId14" Type="http://schemas.openxmlformats.org/officeDocument/2006/relationships/hyperlink" Target="https://drive.google.com/file/d/1n_xLgP_2UaEUTLoUFgOoI3ugoYHFqWlw/view?usp=sharing" TargetMode="External"/><Relationship Id="rId2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pmi.bsu.by/main.aspx?guid=3005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lib.bsu.by/handle/123456789/255033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elib.bsu.by/handle/123456789/18152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ib.bsu.by/handle/123456789/91612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elib.bsu.by/handle/123456789/8522" TargetMode="External"/><Relationship Id="rId10" Type="http://schemas.openxmlformats.org/officeDocument/2006/relationships/hyperlink" Target="https://drive.google.com/file/d/1lILGDed1miKTFxGUDq98e7GkYYqNoXq-/view?usp=sharing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elib.bsu.by/handle/123456789/272717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pmi.bsu.by/main.aspx?guid=30051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://fpmi.bsu.by/main.aspx?guid=393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hyperlink" Target="https://edufpmi.bsu.b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687555" y="6336912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3000" y="2226943"/>
            <a:ext cx="10143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+mj-lt"/>
              </a:rPr>
              <a:t>Алгоритмы</a:t>
            </a:r>
            <a:r>
              <a:rPr lang="ru-RU" sz="4400" b="1" dirty="0">
                <a:latin typeface="+mj-lt"/>
              </a:rPr>
              <a:t> </a:t>
            </a:r>
            <a:r>
              <a:rPr lang="ru-RU" sz="5400" b="1" dirty="0">
                <a:latin typeface="+mj-lt"/>
              </a:rPr>
              <a:t>и структуры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610E429-5F12-0685-5088-BD793D66905B}"/>
              </a:ext>
            </a:extLst>
          </p:cNvPr>
          <p:cNvGrpSpPr/>
          <p:nvPr/>
        </p:nvGrpSpPr>
        <p:grpSpPr>
          <a:xfrm>
            <a:off x="3364658" y="3611938"/>
            <a:ext cx="6153302" cy="830997"/>
            <a:chOff x="2442601" y="2984779"/>
            <a:chExt cx="6153302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2442601" y="2984780"/>
              <a:ext cx="23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специальности: </a:t>
              </a: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4657581" y="2984779"/>
              <a:ext cx="39383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«Прикладная информатика»</a:t>
              </a:r>
            </a:p>
            <a:p>
              <a:r>
                <a:rPr lang="ru-RU" sz="2400" dirty="0"/>
                <a:t>«Прикладная математика»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2640" y="164585"/>
            <a:ext cx="70978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</a:rPr>
              <a:t>                 тесты для самоконтроля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0B6D51-95DA-AE1A-0DDF-0EB63307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7" y="1584339"/>
            <a:ext cx="10849340" cy="51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112" y="1466173"/>
            <a:ext cx="11415746" cy="1646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закрепления на практике теоретических знаний</a:t>
            </a:r>
            <a:r>
              <a:rPr kumimoji="0" lang="ru-RU" altLang="ru-RU" sz="2800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(их должны выполнить все студенты).  </a:t>
            </a:r>
          </a:p>
          <a:p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2808" y="3305890"/>
            <a:ext cx="10080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открываются в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каждой лекции и нацелены на проработку базовых знаний по пройденному на лекции материалу. </a:t>
            </a:r>
          </a:p>
          <a:p>
            <a:pPr lvl="0" algn="just"/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задачи достаточно простые, не предполагают разработки сложных алгоритмов решения, а готовят студентов к решению индивидуальных задач.  </a:t>
            </a:r>
            <a:endParaRPr lang="ru-RU" alt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5622" y="82292"/>
            <a:ext cx="6722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</a:rPr>
              <a:t>общие задачи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8225" y="5101749"/>
            <a:ext cx="10080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может установить  крайний срок выполнения задания. Задания, выполненные с нарушением этого срока, в системе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особые пометки.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85129" y="1348666"/>
            <a:ext cx="8166349" cy="54630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6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1. Рекуррентные соотношения (динамическое программирование)</a:t>
            </a: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Кувшинки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Единицы 1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Единицы 2 (модульная арифметика)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Оптимальное перемножение группы матриц </a:t>
            </a: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Наибольшая общая подпоследовательность двух строк (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LCS)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Наибольшая подпоследовательность-палиндром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Наибольшая возрастающая подпоследовательность (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Преобразование строк (взвешенное расстояние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евенштейна)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2. Структуры данных для организации поиска:</a:t>
            </a: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Бинарный поиск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BinarySearch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LowerBound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UpperBound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Построение бинарного поискового дерева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Удаление вершин из бинарного поискового дерева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Проверка является ли бинарное дерево поисковым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Специальные структуры данных</a:t>
            </a: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Бинарная куча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Кодирование Хаффмана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Биномиальная куча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Задача о сумме (реализация структур данных для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выполенения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интервальных запросов)</a:t>
            </a:r>
          </a:p>
          <a:p>
            <a:pPr lvl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Дерево отрезков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Хеш-таблица (разрешение коллизий метом открытой адресации)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5440" y="39536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209" y="3953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общие задачи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43213" y="1343634"/>
            <a:ext cx="7817223" cy="47243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6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4. Строковые алгоритмы и структуры данных: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Циклический сдвиг</a:t>
            </a:r>
            <a:endParaRPr kumimoji="0" lang="ru-RU" altLang="ru-RU" sz="16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Суффиксный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массив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5. Алгоритмы на графах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Матрица смежности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Канонический вид (по списку дуг)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Список смежности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Канонический вид (по матрице смежности)</a:t>
            </a: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Строительство дорог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Разрушение дорог 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Разрушение дорог (большие ограничения)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BFS (поиск в ширину)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DFS (поиск в глубину)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Кратчайший путь. Алгоритм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Дейкстры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Максимальный поток в сети (простая версия)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Максимальный поток в сети (большие ограничения, только для желающих)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" y="1184397"/>
            <a:ext cx="12039600" cy="5278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учебной дисциплины студентами также выполняются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задачи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индивидуальных задач - по каждой </a:t>
            </a:r>
            <a: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5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 курса не менее одной. </a:t>
            </a:r>
            <a:endParaRPr lang="ru-RU" altLang="ru-RU" dirty="0">
              <a:solidFill>
                <a:srgbClr val="212529"/>
              </a:solidFill>
              <a:latin typeface="SFMono-Regular"/>
              <a:cs typeface="Times New Roman" panose="02020603050405020304" pitchFamily="18" charset="0"/>
            </a:endParaRPr>
          </a:p>
          <a:p>
            <a:pPr lvl="2"/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Индивидуальная задача предполагает разработку эффективного алгоритма решения задачи с 	последующей реализацией его в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любом языке программирования.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2016 г. в учебных курсах </a:t>
            </a:r>
            <a:r>
              <a:rPr kumimoji="0" lang="ru-RU" altLang="ru-RU" b="1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ограничивается до пяти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решений,  которые можно отправить по каждой из назначенных задач в течение суток. </a:t>
            </a:r>
          </a:p>
          <a:p>
            <a:pPr lvl="2" algn="just"/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протяжении любого 24-часового отрезка времени разрешается отправить не более чем 5 решений по каждой задаче. Ограничение не привязано к наступлению новых суток в 00:00. Решения с вердиктом «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компиляции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а также решения, в которых не пройдены тесты из условия задачи (остальные тесты не проверяются), при подсчёт оставшихся попыток игнорируются.</a:t>
            </a:r>
          </a:p>
          <a:p>
            <a:pPr lvl="1" algn="just"/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в течение многих лет для всех студентов, которые работали в старой версии системы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действовало ограничение в 20 попыток по задаче в семестр. Это ограничение 	нельзя было увеличить индивидуально. Политика ограничения числа посылок в день вместо 	ограничения общего числа посылок является более гибкой и применяется во многих системах, 	например на платформе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1" algn="just"/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Призываем вас более качественно тестировать свои решения перед отправкой!!!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9558" y="82292"/>
            <a:ext cx="71954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lvl="4"/>
            <a:r>
              <a:rPr lang="ru-RU" sz="3200" dirty="0">
                <a:solidFill>
                  <a:schemeClr val="bg1"/>
                </a:solidFill>
              </a:rPr>
              <a:t>индивидуальные задачи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65698"/>
            <a:ext cx="10058400" cy="52422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9558" y="82292"/>
            <a:ext cx="4784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</a:rPr>
              <a:t>проверка на плагиат</a:t>
            </a:r>
          </a:p>
          <a:p>
            <a:r>
              <a:rPr lang="ru-R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0" y="1478401"/>
            <a:ext cx="10058400" cy="517588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10822024" y="2286000"/>
            <a:ext cx="536258" cy="37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0" y="1427379"/>
            <a:ext cx="10058400" cy="49930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</a:rPr>
              <a:t>проверка на плагиат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FE35D40F-9BDB-6CD6-7606-D384ACBC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E51A53-C0E6-3D24-FC6F-2673CF1B14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15CA3-8A07-1FA3-9ECF-0D3700AA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79" y="369332"/>
            <a:ext cx="10398655" cy="6537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63FCE-D71A-C524-3F5F-58055FEAED65}"/>
              </a:ext>
            </a:extLst>
          </p:cNvPr>
          <p:cNvSpPr txBox="1"/>
          <p:nvPr/>
        </p:nvSpPr>
        <p:spPr>
          <a:xfrm>
            <a:off x="4123267" y="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ДОВЕРЯЙ, НО ПРОВЕРЯЙ</a:t>
            </a:r>
            <a:r>
              <a:rPr lang="en-US"/>
              <a:t> …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5987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E6A35A-1542-44D8-B974-0C6F4879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800225"/>
            <a:ext cx="8924925" cy="3257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C3AD2-7414-768A-08F7-4F5930408A05}"/>
              </a:ext>
            </a:extLst>
          </p:cNvPr>
          <p:cNvSpPr txBox="1"/>
          <p:nvPr/>
        </p:nvSpPr>
        <p:spPr>
          <a:xfrm>
            <a:off x="4326466" y="787400"/>
            <a:ext cx="251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2022-2023 учебный год</a:t>
            </a:r>
            <a:endParaRPr lang="ru-B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5808" y="1930625"/>
            <a:ext cx="7871721" cy="2313256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20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доцент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Лауреат премии имени А.Н. </a:t>
            </a:r>
            <a:r>
              <a:rPr lang="ru-RU" sz="2000" dirty="0" err="1"/>
              <a:t>Севченко</a:t>
            </a:r>
            <a:r>
              <a:rPr lang="ru-RU" sz="2000" dirty="0"/>
              <a:t> в номинации «Образование»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за цикл пособий по дискретной математике, проектированию и анализу алгоритмов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hlinkClick r:id="rId2"/>
              </a:rPr>
              <a:t>http://fpmi.bsu.by/main.aspx?guid=30051</a:t>
            </a:r>
            <a:r>
              <a:rPr lang="ru-RU" sz="1800" dirty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" y="1930625"/>
            <a:ext cx="3917222" cy="26147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bg1"/>
                </a:solidFill>
              </a:rPr>
              <a:t>     Лектор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4646490"/>
            <a:ext cx="1524728" cy="21652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65176"/>
            <a:ext cx="2394701" cy="310992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26113" y="1439726"/>
            <a:ext cx="845396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Котов, В. М. Алгоритмы и структуры данных : учеб. пособие / В.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Котов, Е.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Соболевская, А.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Толстиков. – Минск : БГУ, 2011.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267 с. – (Классическое университетское издание). [Электронный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/123456789/8522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алгоритмов : учеб. пособие / П.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Иржавский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др.] – Минск : БГУ, 2013. – 159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 [Электронный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/123456789/91612</a:t>
            </a:r>
            <a:endParaRPr lang="ru-RU" sz="160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Котов [и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др.] – Минск : БГУ, 2017. – 183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 [Электронный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/123456789/181529</a:t>
            </a:r>
            <a:endParaRPr lang="ru-RU" sz="160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алгоритмов. Структуры данных : учеб.-метод. пособие / С.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Соболь [и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др.] – Минск : БГУ, 2020. – 159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/123456789/255033</a:t>
            </a:r>
            <a:endParaRPr lang="ru-RU" sz="160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Котов, В.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алгоритмов. Организация перебора и приближенные алгоритмы 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электронный учебно-методический комплекс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специальности 1-31 03 04 «Информатика»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В.М.Котов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Е.П. Соболевская, Г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.П. Волчкова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БГУ, Фак. прикладной математики и информатики, Каф.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дискретной математики 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алгоритмики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 Минск : БГУ, 2021. – 144 с. : ил. –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Библиогр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.: с. 143–144.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[Электронный ресурс]. – Режим доступа: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https://elib.bsu.by/handle/123456789/272717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5871" y="664805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Литература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787162" y="5839252"/>
            <a:ext cx="9510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Алгоритмы: построение и анализ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/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Т.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Кормен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и др.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]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–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М.: Вильямс, 2005. – 1296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c.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95278" y="372417"/>
            <a:ext cx="744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Литература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0" y="1392753"/>
            <a:ext cx="2847214" cy="190078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3167843" y="1489446"/>
            <a:ext cx="8834717" cy="170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 err="1"/>
              <a:t>Буславский</a:t>
            </a:r>
            <a:r>
              <a:rPr lang="ru-RU" sz="1800" b="1" dirty="0"/>
              <a:t> Александр Андреевич</a:t>
            </a:r>
          </a:p>
          <a:p>
            <a:pPr marL="0" indent="0">
              <a:buNone/>
            </a:pPr>
            <a:r>
              <a:rPr lang="ru-RU" sz="1800" dirty="0"/>
              <a:t>старший преподаватель кафедры дискретной математики и </a:t>
            </a:r>
            <a:r>
              <a:rPr lang="ru-RU" sz="1800" dirty="0" err="1"/>
              <a:t>алгоритмики</a:t>
            </a:r>
            <a:r>
              <a:rPr lang="ru-RU" sz="1800" dirty="0"/>
              <a:t>, </a:t>
            </a:r>
          </a:p>
          <a:p>
            <a:pPr marL="0" indent="0">
              <a:buNone/>
            </a:pPr>
            <a:r>
              <a:rPr lang="ru-RU" sz="1800" dirty="0"/>
              <a:t>Лауреат специального фонда Президента Республики Беларусь по социальной поддержке одарённых учащихся и студентов.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 </a:t>
            </a:r>
            <a:r>
              <a:rPr lang="en-US" sz="1800" dirty="0">
                <a:hlinkClick r:id="rId4"/>
              </a:rPr>
              <a:t>http://fpmi.bsu.by/main.aspx?guid=39321</a:t>
            </a:r>
            <a:r>
              <a:rPr lang="ru-RU" sz="1800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Практические занятия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1B8F4D-0685-E94B-B5FC-77229E5A74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0" y="3866564"/>
            <a:ext cx="2912745" cy="1944255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0FAF6C50-401C-8954-6084-722C8FF7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843" y="3780378"/>
            <a:ext cx="7871721" cy="2313256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8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доцент кафедры дискретной математики и </a:t>
            </a:r>
            <a:r>
              <a:rPr lang="ru-RU" sz="1800" dirty="0" err="1"/>
              <a:t>алгоритмики</a:t>
            </a:r>
            <a:r>
              <a:rPr lang="ru-RU" sz="18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Лауреат премии имени А.Н. </a:t>
            </a:r>
            <a:r>
              <a:rPr lang="ru-RU" sz="1800" dirty="0" err="1"/>
              <a:t>Севченко</a:t>
            </a:r>
            <a:r>
              <a:rPr lang="ru-RU" sz="1800" dirty="0"/>
              <a:t> в номинации «Образование»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за цикл пособий по дискретной математике, проектированию и анализу алгоритмов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hlinkClick r:id="rId8"/>
              </a:rPr>
              <a:t>http://fpmi.bsu.by/main.aspx?guid=30051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82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36510" y="2134150"/>
            <a:ext cx="10068269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Информационно-коммуникационные технологии:</a:t>
            </a:r>
          </a:p>
          <a:p>
            <a:endParaRPr lang="ru-RU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Образовательный портал БГУ </a:t>
            </a:r>
            <a:r>
              <a:rPr lang="en-US" sz="2800" dirty="0">
                <a:hlinkClick r:id="rId2"/>
              </a:rPr>
              <a:t>https://edufpmi.bsu.by</a:t>
            </a:r>
            <a:endParaRPr lang="ru-RU" sz="2800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Образовательная платформа </a:t>
            </a:r>
            <a:r>
              <a:rPr lang="en-US" sz="2800" dirty="0"/>
              <a:t>Insight Runner 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Группы в мессенджере </a:t>
            </a:r>
            <a:r>
              <a:rPr lang="en-US" sz="2800" dirty="0"/>
              <a:t>Telegram</a:t>
            </a:r>
            <a:r>
              <a:rPr lang="ru-RU" sz="2800" dirty="0"/>
              <a:t>, сервисы </a:t>
            </a:r>
            <a:r>
              <a:rPr lang="en-US" sz="2800" dirty="0"/>
              <a:t>Google.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/>
                </a:solidFill>
              </a:rPr>
              <a:t>Разработчик Образовательной  платформы </a:t>
            </a:r>
            <a:r>
              <a:rPr lang="en-US" sz="2400" dirty="0">
                <a:solidFill>
                  <a:schemeClr val="bg1"/>
                </a:solidFill>
              </a:rPr>
              <a:t>Insight Runner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1654739"/>
            <a:ext cx="4181766" cy="2791729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628768" y="1734638"/>
            <a:ext cx="7186628" cy="2791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070C0"/>
                </a:solidFill>
              </a:rPr>
              <a:t>Соболь Сергей Александрович 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инженер-программист ООО </a:t>
            </a:r>
            <a:r>
              <a:rPr lang="ru-RU" sz="2000" dirty="0" err="1"/>
              <a:t>ЯндексБел</a:t>
            </a:r>
            <a:r>
              <a:rPr lang="ru-RU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старший преподаватель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 (2014-2020 год), </a:t>
            </a:r>
          </a:p>
          <a:p>
            <a:pPr marL="0" indent="0">
              <a:buNone/>
            </a:pPr>
            <a:r>
              <a:rPr lang="ru-RU" sz="2000" dirty="0"/>
              <a:t>магистр математики и информационных технологий,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 err="1"/>
              <a:t>еребряная</a:t>
            </a:r>
            <a:r>
              <a:rPr lang="ru-RU" sz="2000" dirty="0"/>
              <a:t> медаль  </a:t>
            </a:r>
            <a:r>
              <a:rPr lang="en-US" sz="2000" dirty="0"/>
              <a:t>ACM ICPC 2013</a:t>
            </a:r>
            <a:r>
              <a:rPr lang="ru-RU" sz="2000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23689" y="289679"/>
            <a:ext cx="2642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5440" y="1456528"/>
            <a:ext cx="9233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en-US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логин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номер вашего студенческого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семь цифр) или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S22230716</a:t>
            </a:r>
          </a:p>
          <a:p>
            <a:r>
              <a:rPr lang="ru-RU" alt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 умолчанию): 11111</a:t>
            </a:r>
            <a:endParaRPr lang="ru-RU" alt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182913"/>
            <a:ext cx="5634625" cy="2037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440" y="3096719"/>
            <a:ext cx="1065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После первого входа в </a:t>
            </a:r>
            <a:r>
              <a:rPr lang="en-US" sz="2000" dirty="0" err="1">
                <a:solidFill>
                  <a:srgbClr val="FF0000"/>
                </a:solidFill>
              </a:rPr>
              <a:t>iRunner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необходимо сменить пароль и установить двухфакторную аутентификацию (для исключения противоправных действий в системе при несанкционированном доступе.)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9ABD9-08B6-8E75-DEAF-EB951BECC6CD}"/>
              </a:ext>
            </a:extLst>
          </p:cNvPr>
          <p:cNvSpPr txBox="1"/>
          <p:nvPr/>
        </p:nvSpPr>
        <p:spPr>
          <a:xfrm>
            <a:off x="7395099" y="1456528"/>
            <a:ext cx="43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год</a:t>
            </a:r>
            <a:endParaRPr lang="ru-BY" sz="1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E85A255-066C-CFE4-BE84-A1F5A65DFAF8}"/>
              </a:ext>
            </a:extLst>
          </p:cNvPr>
          <p:cNvCxnSpPr>
            <a:cxnSpLocks/>
          </p:cNvCxnSpPr>
          <p:nvPr/>
        </p:nvCxnSpPr>
        <p:spPr>
          <a:xfrm>
            <a:off x="7719075" y="1754839"/>
            <a:ext cx="0" cy="23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78F1B8-2E56-347A-203A-B54CA48453BF}"/>
              </a:ext>
            </a:extLst>
          </p:cNvPr>
          <p:cNvSpPr txBox="1"/>
          <p:nvPr/>
        </p:nvSpPr>
        <p:spPr>
          <a:xfrm>
            <a:off x="7925733" y="1442627"/>
            <a:ext cx="69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группа</a:t>
            </a:r>
            <a:endParaRPr lang="ru-BY" sz="14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FBDF36E-6210-B850-E121-A4ABD963C464}"/>
              </a:ext>
            </a:extLst>
          </p:cNvPr>
          <p:cNvCxnSpPr>
            <a:cxnSpLocks/>
          </p:cNvCxnSpPr>
          <p:nvPr/>
        </p:nvCxnSpPr>
        <p:spPr>
          <a:xfrm>
            <a:off x="8167456" y="1754839"/>
            <a:ext cx="0" cy="23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5E23C1-299C-B856-387C-D0B9441D9486}"/>
              </a:ext>
            </a:extLst>
          </p:cNvPr>
          <p:cNvSpPr txBox="1"/>
          <p:nvPr/>
        </p:nvSpPr>
        <p:spPr>
          <a:xfrm>
            <a:off x="8645101" y="1456528"/>
            <a:ext cx="2907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в списке на момент регистрации</a:t>
            </a:r>
            <a:endParaRPr lang="ru-BY" sz="140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4CBDEB8-45CB-B188-38DD-4709B9FCE6E5}"/>
              </a:ext>
            </a:extLst>
          </p:cNvPr>
          <p:cNvCxnSpPr>
            <a:cxnSpLocks/>
          </p:cNvCxnSpPr>
          <p:nvPr/>
        </p:nvCxnSpPr>
        <p:spPr>
          <a:xfrm flipH="1">
            <a:off x="8380185" y="1768740"/>
            <a:ext cx="399772" cy="2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1271849"/>
            <a:ext cx="5818094" cy="5524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3" y="1271849"/>
            <a:ext cx="5737183" cy="5524538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298141" y="4034118"/>
            <a:ext cx="797859" cy="44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36" y="236597"/>
            <a:ext cx="3024336" cy="76861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55440" y="30045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4117" y="3004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447662" y="194631"/>
            <a:ext cx="72966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руководство по работе с системой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0" y="1241803"/>
            <a:ext cx="6946490" cy="5486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397551" y="328514"/>
            <a:ext cx="6026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8612" y="1559258"/>
            <a:ext cx="11992398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самоконтроля усвоения теоретического материала в  </a:t>
            </a:r>
            <a:r>
              <a:rPr lang="ru-RU" altLang="ru-RU" sz="28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lang="ru-RU" altLang="ru-RU" sz="28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8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разработана 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 тестов. </a:t>
            </a:r>
          </a:p>
          <a:p>
            <a:pPr lvl="0" algn="just"/>
            <a:r>
              <a:rPr lang="ru-RU" altLang="ru-RU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 разработаны для большинства разделов учебной дисциплины. 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Ответы к тестам (на усмотрение преподавателя) могут быть открыты после прохождения теста 	всеми учащимися.</a:t>
            </a:r>
          </a:p>
          <a:p>
            <a:pPr lvl="0" algn="just"/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тесты в </a:t>
            </a:r>
            <a:r>
              <a:rPr lang="ru-RU" altLang="ru-RU" sz="20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iRunner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генерируются автоматически, то это позволяет бороться со списыванием.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тест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</a:t>
            </a:r>
            <a:r>
              <a:rPr lang="ru-RU" altLang="ru-RU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тестовых вопросов (</a:t>
            </a:r>
            <a:r>
              <a:rPr lang="ru-RU" altLang="ru-RU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минут) и его результат учитывается в рейтинговой оценке за работу в семестре.</a:t>
            </a:r>
            <a:endParaRPr lang="ru-RU" alt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5440" y="86466"/>
            <a:ext cx="7605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</a:rPr>
              <a:t>             тесты для самоконтроля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1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3005</TotalTime>
  <Words>1356</Words>
  <Application>Microsoft Office PowerPoint</Application>
  <PresentationFormat>Широкоэкранный</PresentationFormat>
  <Paragraphs>141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SFMono-Regular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442</cp:revision>
  <dcterms:created xsi:type="dcterms:W3CDTF">2020-04-14T05:04:13Z</dcterms:created>
  <dcterms:modified xsi:type="dcterms:W3CDTF">2023-08-31T13:36:11Z</dcterms:modified>
</cp:coreProperties>
</file>