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7" r:id="rId9"/>
    <p:sldId id="268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ONFRAY" initials="VO" lastIdx="2" clrIdx="0">
    <p:extLst>
      <p:ext uri="{19B8F6BF-5375-455C-9EA6-DF929625EA0E}">
        <p15:presenceInfo xmlns:p15="http://schemas.microsoft.com/office/powerpoint/2012/main" userId="Vincent ONF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9T18:29:17.44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1" dt="2017-11-19T18:29:18.808" idx="2">
    <p:pos x="146" y="14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FE954-E9C7-45CD-A7F3-CBF4F61A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F74BA-09C2-439D-926F-A82C15F3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BA7EB-1ED9-4667-83A0-F83AD2A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75BA-5E53-48FA-893F-F04284F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7340D3-6078-49C7-B3E9-5F9ED4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07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E4A7-DA27-491A-97B7-EDE2BA8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59BF03-6BD1-4340-87AB-A9977E7E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6E4048-FD71-4BBA-9771-DA5A372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316E4-13AD-470B-937F-DD236F39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3C36F7-A08F-45CE-8529-C7D4C32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4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AB5A25-49B1-451B-B671-A07E993D6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AA9223-2308-403C-9B0D-D525C185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73C56-B078-4E01-A0AB-3C07DD69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1890E-288D-4C4E-AFF2-47C48AD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02354-7F54-4BAE-BAED-E3735A3B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48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33D42-4C2F-46A9-997A-33FC8AB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906C9-8C7B-4FA4-990D-842A5B47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FA27-CCDE-4AE2-8EF8-554B149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71265-4538-4EB1-A6A8-A13AE026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34EEF-15DE-4440-943E-AC260AB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862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754AA-982F-4BDF-ABE6-9B55E4EF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DC7A7B-FCA8-439F-8BCE-08AFB7C2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7E86F-02DC-4F5D-863F-61786FBF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295E8-5DAB-4247-9AE9-570DADD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DD308-BF59-4280-A298-B046ADF9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72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BCFB-9590-48B3-B12C-5746A67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06B0C7-EF29-49F1-AD47-97623294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1F2347-91BA-44E6-9E89-85ED078F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A39E3-D0BD-4F00-88AF-344D503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D0195-FD4B-467F-8021-223577D4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C444AF-560A-4C38-8B6A-92F28905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2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1B34E-8B04-4E32-94CB-98F4651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49831-81A6-47A8-B2B5-7F4D9288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CA132A-0FB5-462D-8960-79877493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A2A271-8A39-47C1-8369-B5D54D8B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9126E5-2BAF-4895-B3FC-1611BCDD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852652-95BD-4550-99A0-0C5BF2EB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451CFD-6D97-40BA-AE9F-C96EF86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A52DAC-7676-4699-8091-B8C9FD10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4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533C-F74F-4B65-8227-6348A328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D47D87-F0C9-4ACB-AF2E-6F58CDE4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0ACACD-6A09-4D70-B6CF-71FF327B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080A1-4CEF-4512-A2A9-615A6C51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1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C71C6D-317D-4095-A1DA-E7CFCBD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9D9489-7AA1-471D-82CC-072BD73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EA3361-F6C9-4240-81D9-C7E0465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52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746CE-76CD-4957-89FC-2B10C138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5C085E-6973-4482-A8CA-44D76866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030C39-33A2-4486-8B97-E45BA4F3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192F37-E91F-450E-9A71-055F25F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5593-8ABD-459D-BE33-F104E785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862E9-CA58-40BE-9AD7-B3B8C444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F9730-8A77-41D2-9F1A-3B8D84FA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44F162-5C66-4412-8E2B-47B6CA1F2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AEE1C-D92B-43C5-B20B-D8FC7289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367ACB-EBA7-489F-BD31-840A0D33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B2EE4-FDB0-44A2-8994-7885B1B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955790-4C6D-44B6-A861-32492EA9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7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F295A-6926-418F-AB87-EDDB6D3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26106-8CDF-4C79-A919-876EC4A3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564D5-4534-460A-967E-02FB4688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0609C-1977-4146-AA15-23DA2F77F3E1}" type="datetimeFigureOut">
              <a:rPr lang="fr-FR" smtClean="0"/>
              <a:t>19/11/2017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CCAF8-B145-4CC8-86F0-064B33EE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4A522-C91D-4C63-B0EA-5A6B368F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309A-6252-4194-BBD4-E350A90A5A1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7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0D61C-C0EC-429C-9EAE-9ADB40B79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575"/>
            <a:ext cx="9144000" cy="157638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Unité d’Enseignement  1</a:t>
            </a:r>
            <a:b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4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Projet n°1</a:t>
            </a:r>
            <a:endParaRPr lang="fr-FR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FA742-8BF8-44DF-BDDA-8E510E71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4726"/>
            <a:ext cx="9144000" cy="392913"/>
          </a:xfrm>
        </p:spPr>
        <p:txBody>
          <a:bodyPr>
            <a:normAutofit/>
          </a:bodyPr>
          <a:lstStyle/>
          <a:p>
            <a:r>
              <a:rPr lang="fr-FR" sz="1800" i="1" dirty="0"/>
              <a:t>Cardiofréquencemètre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598DD9-9F77-4F60-BFD1-60695DF8E304}"/>
              </a:ext>
            </a:extLst>
          </p:cNvPr>
          <p:cNvSpPr txBox="1"/>
          <p:nvPr/>
        </p:nvSpPr>
        <p:spPr>
          <a:xfrm>
            <a:off x="9925050" y="5657671"/>
            <a:ext cx="328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BALDAZZA Louka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ONFRAY Vincent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BEST Guillaume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AE3C6B-75E5-416D-A8C7-DBCF96DE77DF}"/>
              </a:ext>
            </a:extLst>
          </p:cNvPr>
          <p:cNvSpPr txBox="1"/>
          <p:nvPr/>
        </p:nvSpPr>
        <p:spPr>
          <a:xfrm>
            <a:off x="133350" y="6257835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2017/2018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633DAD-D515-4DF2-848B-9296DEC3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5912882"/>
            <a:ext cx="1961413" cy="7142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4CDDE6-B38D-4EA2-9288-2D34A375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14" y="5918111"/>
            <a:ext cx="1284561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5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81DB0A4-63FE-4873-B3DA-7D5352C360A3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4ABC17C-FEDE-40CA-9BA8-AF91D79859F8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E222FE-3FE3-496C-827B-FC0161402FFE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94FF983A-041B-496B-976A-2CBBCAFABE25}"/>
              </a:ext>
            </a:extLst>
          </p:cNvPr>
          <p:cNvSpPr txBox="1">
            <a:spLocks/>
          </p:cNvSpPr>
          <p:nvPr/>
        </p:nvSpPr>
        <p:spPr>
          <a:xfrm>
            <a:off x="-376634" y="65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III) Bilan des modules </a:t>
            </a:r>
          </a:p>
          <a:p>
            <a:pPr algn="ctr"/>
            <a:r>
              <a:rPr lang="fr-FR" sz="3200" dirty="0"/>
              <a:t>Vision critique Avantages/ Inconvénients</a:t>
            </a:r>
          </a:p>
        </p:txBody>
      </p:sp>
    </p:spTree>
    <p:extLst>
      <p:ext uri="{BB962C8B-B14F-4D97-AF65-F5344CB8AC3E}">
        <p14:creationId xmlns:p14="http://schemas.microsoft.com/office/powerpoint/2010/main" val="196581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045EF-6B6A-4766-812D-EC4BD0F4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2766218"/>
            <a:ext cx="9726227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IV) Présentation direct ou vidéo du projet </a:t>
            </a:r>
          </a:p>
        </p:txBody>
      </p:sp>
    </p:spTree>
    <p:extLst>
      <p:ext uri="{BB962C8B-B14F-4D97-AF65-F5344CB8AC3E}">
        <p14:creationId xmlns:p14="http://schemas.microsoft.com/office/powerpoint/2010/main" val="61529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EB037-F01F-47A7-B5F5-983C07B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		</a:t>
            </a:r>
            <a:br>
              <a:rPr lang="fr-FR" sz="4000" dirty="0"/>
            </a:br>
            <a:r>
              <a:rPr lang="fr-FR" sz="4000" dirty="0"/>
              <a:t>		</a:t>
            </a:r>
            <a:r>
              <a:rPr lang="fr-FR" sz="4000" b="1" dirty="0"/>
              <a:t>MERCI POUR VOTRE ATTENTION</a:t>
            </a: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br>
              <a:rPr lang="fr-FR" sz="4000"/>
            </a:br>
            <a:r>
              <a:rPr lang="fr-FR" sz="4000"/>
              <a:t>Des Questions</a:t>
            </a:r>
            <a:r>
              <a:rPr lang="fr-FR" sz="4000" dirty="0"/>
              <a:t>?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96BA9D9-A348-40FD-8DD1-B9F22F75D262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D6D8AAF-E90F-4758-A7AC-3F2B3A1539A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Conclusion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7E21B7-3DBF-41AA-B5BF-E10892D2F1EA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3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3094-7DE2-45A9-9BD1-AD103989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Contexte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5569-7D2D-4F3C-8051-04ACDF883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470383"/>
            <a:ext cx="3423606" cy="12467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A0F63F3-EAB4-426A-90CB-1690CA0424E4}"/>
              </a:ext>
            </a:extLst>
          </p:cNvPr>
          <p:cNvSpPr txBox="1"/>
          <p:nvPr/>
        </p:nvSpPr>
        <p:spPr>
          <a:xfrm>
            <a:off x="6373368" y="2673324"/>
            <a:ext cx="4599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Projet de santé prometteur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Sabotage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Proposition d’aide d’Exia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18AA9-6E9C-463E-BFBD-A3D075C6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3" y="4176410"/>
            <a:ext cx="1881188" cy="10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7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3E729-8EAC-4212-8402-F92B2CF1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Freestyle Script" panose="030804020302050B0404" pitchFamily="66" charset="0"/>
              </a:rPr>
              <a:t>Sommaire</a:t>
            </a:r>
            <a:r>
              <a:rPr lang="fr-FR" sz="5400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EABE51-8DBF-49E7-8DEF-DA63C7661893}"/>
              </a:ext>
            </a:extLst>
          </p:cNvPr>
          <p:cNvSpPr txBox="1"/>
          <p:nvPr/>
        </p:nvSpPr>
        <p:spPr>
          <a:xfrm>
            <a:off x="1563210" y="1690688"/>
            <a:ext cx="875264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Organisation du projet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Présentation des modules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1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2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3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sz="2000" dirty="0">
                <a:latin typeface="+mj-lt"/>
              </a:rPr>
              <a:t>Module 4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Bilan des modules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Visualisation direct du Projet</a:t>
            </a:r>
          </a:p>
          <a:p>
            <a:pPr marL="400050" indent="-400050">
              <a:buAutoNum type="romanUcParenR"/>
            </a:pPr>
            <a:endParaRPr lang="fr-FR" sz="2800" dirty="0">
              <a:latin typeface="+mj-lt"/>
            </a:endParaRPr>
          </a:p>
          <a:p>
            <a:pPr marL="400050" indent="-400050">
              <a:buAutoNum type="romanUcParenR"/>
            </a:pPr>
            <a:r>
              <a:rPr lang="fr-FR" sz="2800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749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5B520-2B4F-4A07-8B93-D9117D6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126" y="22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I) Organisation du projet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0F80F0D-0D3F-42EC-8150-32A9ECF05937}"/>
              </a:ext>
            </a:extLst>
          </p:cNvPr>
          <p:cNvGrpSpPr/>
          <p:nvPr/>
        </p:nvGrpSpPr>
        <p:grpSpPr>
          <a:xfrm>
            <a:off x="867431" y="1458627"/>
            <a:ext cx="3403474" cy="2154201"/>
            <a:chOff x="2340101" y="1408143"/>
            <a:chExt cx="3403474" cy="21542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78294C-81DF-4146-B3C4-53FDBD8441F0}"/>
                </a:ext>
              </a:extLst>
            </p:cNvPr>
            <p:cNvSpPr/>
            <p:nvPr/>
          </p:nvSpPr>
          <p:spPr>
            <a:xfrm>
              <a:off x="2340101" y="1408143"/>
              <a:ext cx="3403474" cy="2154201"/>
            </a:xfrm>
            <a:prstGeom prst="rect">
              <a:avLst/>
            </a:prstGeom>
            <a:gradFill>
              <a:gsLst>
                <a:gs pos="0">
                  <a:srgbClr val="FF7979"/>
                </a:gs>
                <a:gs pos="50000">
                  <a:srgbClr val="FF4F4F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8F2B7EB-CA6F-431D-9D34-BE8BB210E064}"/>
                </a:ext>
              </a:extLst>
            </p:cNvPr>
            <p:cNvSpPr txBox="1"/>
            <p:nvPr/>
          </p:nvSpPr>
          <p:spPr>
            <a:xfrm>
              <a:off x="2375322" y="1432047"/>
              <a:ext cx="332517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1: Cardiofréquencemètre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Dispositif du cardio fréquencemètre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 Code Arduino</a:t>
              </a:r>
            </a:p>
            <a:p>
              <a:endParaRPr lang="fr-FR" dirty="0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D3F651E-43E7-40A5-B247-38251EC52A2D}"/>
              </a:ext>
            </a:extLst>
          </p:cNvPr>
          <p:cNvGrpSpPr/>
          <p:nvPr/>
        </p:nvGrpSpPr>
        <p:grpSpPr>
          <a:xfrm>
            <a:off x="5606220" y="1482531"/>
            <a:ext cx="3403474" cy="2154173"/>
            <a:chOff x="7653527" y="1408143"/>
            <a:chExt cx="3403474" cy="21541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273982-6C97-4993-BE39-69A31AFF3083}"/>
                </a:ext>
              </a:extLst>
            </p:cNvPr>
            <p:cNvSpPr/>
            <p:nvPr/>
          </p:nvSpPr>
          <p:spPr>
            <a:xfrm>
              <a:off x="7653527" y="1408143"/>
              <a:ext cx="3403474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885C0AB-DF9B-4D02-A0A9-45607AF118EB}"/>
                </a:ext>
              </a:extLst>
            </p:cNvPr>
            <p:cNvSpPr txBox="1"/>
            <p:nvPr/>
          </p:nvSpPr>
          <p:spPr>
            <a:xfrm>
              <a:off x="7673011" y="1435161"/>
              <a:ext cx="33056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2: Cœur de LED</a:t>
              </a:r>
            </a:p>
            <a:p>
              <a:endParaRPr lang="fr-FR" dirty="0"/>
            </a:p>
            <a:p>
              <a:endParaRPr lang="fr-FR" dirty="0"/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Visualisation des battements détectées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+Code Arduino</a:t>
              </a:r>
            </a:p>
            <a:p>
              <a:endParaRPr lang="fr-FR" dirty="0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D1BDA66-5347-4963-9F46-C0C24C09C7CE}"/>
              </a:ext>
            </a:extLst>
          </p:cNvPr>
          <p:cNvGrpSpPr/>
          <p:nvPr/>
        </p:nvGrpSpPr>
        <p:grpSpPr>
          <a:xfrm>
            <a:off x="838200" y="4184551"/>
            <a:ext cx="3389631" cy="2154174"/>
            <a:chOff x="2355659" y="4131916"/>
            <a:chExt cx="3389631" cy="215417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C59CC3-6744-48CD-89BD-ECB9112857DA}"/>
                </a:ext>
              </a:extLst>
            </p:cNvPr>
            <p:cNvSpPr/>
            <p:nvPr/>
          </p:nvSpPr>
          <p:spPr>
            <a:xfrm>
              <a:off x="2355659" y="4131917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11381C7-7918-446E-B4FE-27D37AD8DE1F}"/>
                </a:ext>
              </a:extLst>
            </p:cNvPr>
            <p:cNvSpPr txBox="1"/>
            <p:nvPr/>
          </p:nvSpPr>
          <p:spPr>
            <a:xfrm>
              <a:off x="2375322" y="4131916"/>
              <a:ext cx="336996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3: Processing</a:t>
              </a:r>
            </a:p>
            <a:p>
              <a:endParaRPr lang="fr-FR" dirty="0"/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Sauvegarde des données /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Mise sous format csv</a:t>
              </a:r>
            </a:p>
            <a:p>
              <a:endParaRPr lang="fr-FR" dirty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B85436B-66F9-473C-8ABA-FCFFD4484DFD}"/>
              </a:ext>
            </a:extLst>
          </p:cNvPr>
          <p:cNvGrpSpPr/>
          <p:nvPr/>
        </p:nvGrpSpPr>
        <p:grpSpPr>
          <a:xfrm>
            <a:off x="5581095" y="4184551"/>
            <a:ext cx="3389631" cy="2308324"/>
            <a:chOff x="7647886" y="4131916"/>
            <a:chExt cx="3389631" cy="2308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FF0DB1-4B50-4CCC-8DCC-A1A20DCB091E}"/>
                </a:ext>
              </a:extLst>
            </p:cNvPr>
            <p:cNvSpPr/>
            <p:nvPr/>
          </p:nvSpPr>
          <p:spPr>
            <a:xfrm>
              <a:off x="7673011" y="4131916"/>
              <a:ext cx="3364506" cy="215417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E889869-A5DF-4250-83AA-C3D8507A9275}"/>
                </a:ext>
              </a:extLst>
            </p:cNvPr>
            <p:cNvSpPr txBox="1"/>
            <p:nvPr/>
          </p:nvSpPr>
          <p:spPr>
            <a:xfrm>
              <a:off x="7647886" y="4131916"/>
              <a:ext cx="336450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Module 4: Visualisation et Manipulation 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pPr algn="ctr"/>
              <a:r>
                <a:rPr lang="fr-FR" dirty="0">
                  <a:solidFill>
                    <a:schemeClr val="bg1"/>
                  </a:solidFill>
                </a:rPr>
                <a:t>Programmation pour manipuler et visualiser certaines données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/>
            </a:p>
            <a:p>
              <a:endParaRPr lang="fr-FR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CB63E7C4-5B7B-4E40-937B-17BCCD467098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00DA9DE-40C6-408B-B766-928AEF7786BF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0F541B-DD61-4FA8-87CD-72A6405CB2FF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64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9EA255-BDA7-4EFA-A18D-4BD344CB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53" y="1889205"/>
            <a:ext cx="2866748" cy="443904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26EDAA-0B35-46F2-8E17-CBA3E2CBB965}"/>
              </a:ext>
            </a:extLst>
          </p:cNvPr>
          <p:cNvSpPr txBox="1"/>
          <p:nvPr/>
        </p:nvSpPr>
        <p:spPr>
          <a:xfrm>
            <a:off x="6578353" y="1393794"/>
            <a:ext cx="284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Arduino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55CE87-B3E6-4D8A-B81A-C8A53C4DA052}"/>
              </a:ext>
            </a:extLst>
          </p:cNvPr>
          <p:cNvSpPr txBox="1"/>
          <p:nvPr/>
        </p:nvSpPr>
        <p:spPr>
          <a:xfrm>
            <a:off x="1216241" y="1393794"/>
            <a:ext cx="286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Montage</a:t>
            </a:r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6B53B8A-CE4E-4013-881C-78FB087A962D}"/>
              </a:ext>
            </a:extLst>
          </p:cNvPr>
          <p:cNvGrpSpPr/>
          <p:nvPr/>
        </p:nvGrpSpPr>
        <p:grpSpPr>
          <a:xfrm>
            <a:off x="9653785" y="773414"/>
            <a:ext cx="2451723" cy="5554831"/>
            <a:chOff x="9680418" y="783893"/>
            <a:chExt cx="2451723" cy="555483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C4AA679-DEEE-4E41-91B6-B4F369E77D8E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F2145F-B31D-4DF7-A801-91456748F98C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5C9E374B-4953-41A1-BAD8-0BD18B3F3EEF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a) Module 1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AD1B42D-06AD-4A07-8C98-790580B0F0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" y="2266130"/>
            <a:ext cx="5760720" cy="27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E93A0F-CBAA-4173-BCEE-882C17BD8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-84" r="48868" b="1210"/>
          <a:stretch/>
        </p:blipFill>
        <p:spPr>
          <a:xfrm>
            <a:off x="359080" y="1514792"/>
            <a:ext cx="4524375" cy="47033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5DEDB0-9AD7-4E0D-A9ED-2DC4D588B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3" t="1170" r="606" b="1390"/>
          <a:stretch/>
        </p:blipFill>
        <p:spPr>
          <a:xfrm>
            <a:off x="6012491" y="1819928"/>
            <a:ext cx="3084822" cy="409303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14F6C69-4A46-4993-9BB1-8DD65BC43E0B}"/>
              </a:ext>
            </a:extLst>
          </p:cNvPr>
          <p:cNvSpPr txBox="1"/>
          <p:nvPr/>
        </p:nvSpPr>
        <p:spPr>
          <a:xfrm>
            <a:off x="6226025" y="5320798"/>
            <a:ext cx="3084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Montage  du cœur de  LED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F3071B1-3910-4BCF-B36E-46B7EC9F8EFF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33185E2-6D38-4206-BEFC-4CAF57EDDEB0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B73574-740A-4F87-A0B2-B82AD903FF54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48ABC406-5C34-4BF8-950C-E87E1FEDC07A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b) Module 2</a:t>
            </a:r>
          </a:p>
        </p:txBody>
      </p:sp>
    </p:spTree>
    <p:extLst>
      <p:ext uri="{BB962C8B-B14F-4D97-AF65-F5344CB8AC3E}">
        <p14:creationId xmlns:p14="http://schemas.microsoft.com/office/powerpoint/2010/main" val="12038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09864C7-E9C1-4D82-BB12-EC0C112B60EB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EC87599-5F64-417A-808C-4D8BB7FB81AA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D334AC-8CF7-4032-BA4C-63E62DD36768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42403171-3CBE-4C6F-B798-5423560EBA31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c) Module 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416AA4-E8D4-4ABA-B113-12E53FA03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7" y="1245353"/>
            <a:ext cx="2219418" cy="221941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A1F9D4A-4BA9-4860-9EB3-B97B98AFE969}"/>
              </a:ext>
            </a:extLst>
          </p:cNvPr>
          <p:cNvSpPr txBox="1"/>
          <p:nvPr/>
        </p:nvSpPr>
        <p:spPr>
          <a:xfrm>
            <a:off x="3906175" y="1899821"/>
            <a:ext cx="2219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Processing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Interface Arduino/PC</a:t>
            </a:r>
          </a:p>
        </p:txBody>
      </p:sp>
    </p:spTree>
    <p:extLst>
      <p:ext uri="{BB962C8B-B14F-4D97-AF65-F5344CB8AC3E}">
        <p14:creationId xmlns:p14="http://schemas.microsoft.com/office/powerpoint/2010/main" val="20484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E2D00-5BA8-4DCA-8B04-B87937D7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4" y="1690688"/>
            <a:ext cx="3653903" cy="795060"/>
          </a:xfrm>
        </p:spPr>
        <p:txBody>
          <a:bodyPr>
            <a:normAutofit/>
          </a:bodyPr>
          <a:lstStyle/>
          <a:p>
            <a:r>
              <a:rPr lang="fr-FR" dirty="0"/>
              <a:t>Organisation du code: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476CDD7-04DC-4C13-8259-13582BE27190}"/>
              </a:ext>
            </a:extLst>
          </p:cNvPr>
          <p:cNvSpPr txBox="1">
            <a:spLocks/>
          </p:cNvSpPr>
          <p:nvPr/>
        </p:nvSpPr>
        <p:spPr>
          <a:xfrm>
            <a:off x="6548020" y="1690688"/>
            <a:ext cx="3723444" cy="795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3C70ED9-8381-4C86-B0D4-A10EB4D155D1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D3A37EC-2A01-4BA8-9970-A97F1BE72E92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b="1" dirty="0"/>
                <a:t>Module 4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FontTx/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DA615B-423B-4F53-A96D-069E79FD991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0" name="Titre 1">
            <a:extLst>
              <a:ext uri="{FF2B5EF4-FFF2-40B4-BE49-F238E27FC236}">
                <a16:creationId xmlns:a16="http://schemas.microsoft.com/office/drawing/2014/main" id="{A2F19B48-42D9-4C3A-B8E9-B6687BF8739E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II) Présentation des modules</a:t>
            </a:r>
          </a:p>
          <a:p>
            <a:pPr algn="ctr"/>
            <a:r>
              <a:rPr lang="fr-FR" sz="2400" dirty="0"/>
              <a:t>d) Module 4</a:t>
            </a:r>
          </a:p>
        </p:txBody>
      </p:sp>
    </p:spTree>
    <p:extLst>
      <p:ext uri="{BB962C8B-B14F-4D97-AF65-F5344CB8AC3E}">
        <p14:creationId xmlns:p14="http://schemas.microsoft.com/office/powerpoint/2010/main" val="26782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BB24CD76-CF2D-4ABA-BF35-36256E39467C}"/>
              </a:ext>
            </a:extLst>
          </p:cNvPr>
          <p:cNvGrpSpPr/>
          <p:nvPr/>
        </p:nvGrpSpPr>
        <p:grpSpPr>
          <a:xfrm>
            <a:off x="555192" y="1433374"/>
            <a:ext cx="8651948" cy="5071769"/>
            <a:chOff x="1867769" y="1445546"/>
            <a:chExt cx="8651948" cy="507176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CDCD85C-2AC7-4B71-A3F2-34B892F11267}"/>
                </a:ext>
              </a:extLst>
            </p:cNvPr>
            <p:cNvGrpSpPr/>
            <p:nvPr/>
          </p:nvGrpSpPr>
          <p:grpSpPr>
            <a:xfrm>
              <a:off x="1897000" y="1483067"/>
              <a:ext cx="3403474" cy="2154201"/>
              <a:chOff x="2340101" y="1408143"/>
              <a:chExt cx="3403474" cy="215420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2397A1-CB7A-4BF1-AA83-03B053D3EC3D}"/>
                  </a:ext>
                </a:extLst>
              </p:cNvPr>
              <p:cNvSpPr/>
              <p:nvPr/>
            </p:nvSpPr>
            <p:spPr>
              <a:xfrm>
                <a:off x="2340101" y="1408143"/>
                <a:ext cx="3403474" cy="2154201"/>
              </a:xfrm>
              <a:prstGeom prst="rect">
                <a:avLst/>
              </a:prstGeom>
              <a:gradFill>
                <a:gsLst>
                  <a:gs pos="0">
                    <a:srgbClr val="FF7979"/>
                  </a:gs>
                  <a:gs pos="50000">
                    <a:srgbClr val="FF4F4F"/>
                  </a:gs>
                  <a:gs pos="100000">
                    <a:srgbClr val="FF0000"/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F42CAE0-7A1D-405D-BE11-430D874D2150}"/>
                  </a:ext>
                </a:extLst>
              </p:cNvPr>
              <p:cNvSpPr txBox="1"/>
              <p:nvPr/>
            </p:nvSpPr>
            <p:spPr>
              <a:xfrm>
                <a:off x="2375322" y="1432047"/>
                <a:ext cx="332517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1: Cardiofréquencemètre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Dispositif du cardio fréquencemètre 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 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E01D75D-8B00-4E1F-B5E6-38324AB931F5}"/>
                </a:ext>
              </a:extLst>
            </p:cNvPr>
            <p:cNvGrpSpPr/>
            <p:nvPr/>
          </p:nvGrpSpPr>
          <p:grpSpPr>
            <a:xfrm>
              <a:off x="7110602" y="1445546"/>
              <a:ext cx="3403474" cy="2154173"/>
              <a:chOff x="7653527" y="1408143"/>
              <a:chExt cx="3403474" cy="215417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20443A-3B07-401F-9FBD-AB241BEBD7EC}"/>
                  </a:ext>
                </a:extLst>
              </p:cNvPr>
              <p:cNvSpPr/>
              <p:nvPr/>
            </p:nvSpPr>
            <p:spPr>
              <a:xfrm>
                <a:off x="7653527" y="1408143"/>
                <a:ext cx="3403474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F7DF302-7A01-4DB2-91B5-08280FDDAFCB}"/>
                  </a:ext>
                </a:extLst>
              </p:cNvPr>
              <p:cNvSpPr txBox="1"/>
              <p:nvPr/>
            </p:nvSpPr>
            <p:spPr>
              <a:xfrm>
                <a:off x="7673011" y="1435161"/>
                <a:ext cx="330569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2: Cœur de LED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Visualisation des battements détectées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+Code Arduino</a:t>
                </a:r>
              </a:p>
              <a:p>
                <a:endParaRPr lang="fr-FR" dirty="0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6B14616-10B4-4B37-A123-2F2A1EB769F2}"/>
                </a:ext>
              </a:extLst>
            </p:cNvPr>
            <p:cNvGrpSpPr/>
            <p:nvPr/>
          </p:nvGrpSpPr>
          <p:grpSpPr>
            <a:xfrm>
              <a:off x="1867769" y="4208991"/>
              <a:ext cx="3389631" cy="2154174"/>
              <a:chOff x="2355659" y="4131916"/>
              <a:chExt cx="3389631" cy="215417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BBBE92C-545F-4CE0-A194-E068C33F28CD}"/>
                  </a:ext>
                </a:extLst>
              </p:cNvPr>
              <p:cNvSpPr/>
              <p:nvPr/>
            </p:nvSpPr>
            <p:spPr>
              <a:xfrm>
                <a:off x="2355659" y="4131917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80B35E-9B0D-4739-A410-EA33516C7F5F}"/>
                  </a:ext>
                </a:extLst>
              </p:cNvPr>
              <p:cNvSpPr txBox="1"/>
              <p:nvPr/>
            </p:nvSpPr>
            <p:spPr>
              <a:xfrm>
                <a:off x="2375322" y="4131916"/>
                <a:ext cx="33699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3: Processing</a:t>
                </a:r>
              </a:p>
              <a:p>
                <a:endParaRPr lang="fr-FR" dirty="0"/>
              </a:p>
              <a:p>
                <a:pPr algn="ctr"/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Sauvegarde des données /</a:t>
                </a: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Mise sous format csv</a:t>
                </a:r>
              </a:p>
              <a:p>
                <a:endParaRPr lang="fr-FR" dirty="0"/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6075115-4EA9-4F75-8AD2-C7E64DFBB52F}"/>
                </a:ext>
              </a:extLst>
            </p:cNvPr>
            <p:cNvGrpSpPr/>
            <p:nvPr/>
          </p:nvGrpSpPr>
          <p:grpSpPr>
            <a:xfrm>
              <a:off x="7130086" y="4208991"/>
              <a:ext cx="3389631" cy="2308324"/>
              <a:chOff x="7647886" y="4131916"/>
              <a:chExt cx="3389631" cy="23083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6DB4C5C-5DF0-41F2-B60E-7795F0C27860}"/>
                  </a:ext>
                </a:extLst>
              </p:cNvPr>
              <p:cNvSpPr/>
              <p:nvPr/>
            </p:nvSpPr>
            <p:spPr>
              <a:xfrm>
                <a:off x="7673011" y="4131916"/>
                <a:ext cx="3364506" cy="2154173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31750"/>
              </a:effec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BCBE44-B52E-4156-B694-E358D1FF1CB7}"/>
                  </a:ext>
                </a:extLst>
              </p:cNvPr>
              <p:cNvSpPr txBox="1"/>
              <p:nvPr/>
            </p:nvSpPr>
            <p:spPr>
              <a:xfrm>
                <a:off x="7647886" y="4131916"/>
                <a:ext cx="336450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Module 4: Visualisation et Manipulation 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Programmation pour manipuler et visualiser certaines données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dirty="0"/>
              </a:p>
              <a:p>
                <a:endParaRPr lang="fr-FR" dirty="0"/>
              </a:p>
            </p:txBody>
          </p:sp>
        </p:grpSp>
        <p:sp>
          <p:nvSpPr>
            <p:cNvPr id="3" name="Flèche : droite 2">
              <a:extLst>
                <a:ext uri="{FF2B5EF4-FFF2-40B4-BE49-F238E27FC236}">
                  <a16:creationId xmlns:a16="http://schemas.microsoft.com/office/drawing/2014/main" id="{F549EE5A-9001-4D9F-BA82-D9A95A065CEE}"/>
                </a:ext>
              </a:extLst>
            </p:cNvPr>
            <p:cNvSpPr/>
            <p:nvPr/>
          </p:nvSpPr>
          <p:spPr>
            <a:xfrm>
              <a:off x="5319958" y="2341657"/>
              <a:ext cx="1810128" cy="361950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16206ABB-8FA1-46C0-8276-D990D2A67845}"/>
                </a:ext>
              </a:extLst>
            </p:cNvPr>
            <p:cNvSpPr/>
            <p:nvPr/>
          </p:nvSpPr>
          <p:spPr>
            <a:xfrm>
              <a:off x="5271742" y="5092757"/>
              <a:ext cx="1858343" cy="386639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A7FC622D-139E-4035-8DD4-DC3D324CC084}"/>
                </a:ext>
              </a:extLst>
            </p:cNvPr>
            <p:cNvSpPr/>
            <p:nvPr/>
          </p:nvSpPr>
          <p:spPr>
            <a:xfrm>
              <a:off x="3505200" y="3637268"/>
              <a:ext cx="312933" cy="571722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643758-2BB0-48FD-9979-8158BAD60B3D}"/>
                </a:ext>
              </a:extLst>
            </p:cNvPr>
            <p:cNvSpPr/>
            <p:nvPr/>
          </p:nvSpPr>
          <p:spPr>
            <a:xfrm>
              <a:off x="3854848" y="3710506"/>
              <a:ext cx="153060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6469800-0F35-4FC3-89BE-D80A9A12A1B3}"/>
                </a:ext>
              </a:extLst>
            </p:cNvPr>
            <p:cNvSpPr txBox="1"/>
            <p:nvPr/>
          </p:nvSpPr>
          <p:spPr>
            <a:xfrm>
              <a:off x="3818133" y="3715992"/>
              <a:ext cx="1559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Sortie Serial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205717-9668-4FF6-9029-453B38815A65}"/>
                </a:ext>
              </a:extLst>
            </p:cNvPr>
            <p:cNvSpPr/>
            <p:nvPr/>
          </p:nvSpPr>
          <p:spPr>
            <a:xfrm>
              <a:off x="5435901" y="4705350"/>
              <a:ext cx="1498701" cy="31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4452539-8DFB-41DD-94AB-C85FA59DA1B4}"/>
                </a:ext>
              </a:extLst>
            </p:cNvPr>
            <p:cNvSpPr txBox="1"/>
            <p:nvPr/>
          </p:nvSpPr>
          <p:spPr>
            <a:xfrm>
              <a:off x="5426333" y="4686338"/>
              <a:ext cx="149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Fichier CSV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049B1BF-8425-4783-BCBC-CB56E39CFD36}"/>
                </a:ext>
              </a:extLst>
            </p:cNvPr>
            <p:cNvSpPr/>
            <p:nvPr/>
          </p:nvSpPr>
          <p:spPr>
            <a:xfrm>
              <a:off x="5385456" y="1974221"/>
              <a:ext cx="1549146" cy="36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8697CF2-762A-4CAD-8673-0FDDFA6BC39F}"/>
                </a:ext>
              </a:extLst>
            </p:cNvPr>
            <p:cNvSpPr txBox="1"/>
            <p:nvPr/>
          </p:nvSpPr>
          <p:spPr>
            <a:xfrm>
              <a:off x="5377972" y="1974221"/>
              <a:ext cx="15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Visualisation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6B86B6D-6EF7-449D-917D-9F437D28BE90}"/>
              </a:ext>
            </a:extLst>
          </p:cNvPr>
          <p:cNvGrpSpPr/>
          <p:nvPr/>
        </p:nvGrpSpPr>
        <p:grpSpPr>
          <a:xfrm>
            <a:off x="9680418" y="783893"/>
            <a:ext cx="2451723" cy="5554831"/>
            <a:chOff x="9680418" y="783893"/>
            <a:chExt cx="2451723" cy="5554831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CF81134-F347-43F9-B961-B9A04EB42634}"/>
                </a:ext>
              </a:extLst>
            </p:cNvPr>
            <p:cNvSpPr txBox="1"/>
            <p:nvPr/>
          </p:nvSpPr>
          <p:spPr>
            <a:xfrm>
              <a:off x="9758713" y="783893"/>
              <a:ext cx="2373428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Avancement Diapositive:</a:t>
              </a:r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endParaRPr lang="fr-FR" sz="1200" b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Organisation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Présentation des modules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1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2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3</a:t>
              </a:r>
            </a:p>
            <a:p>
              <a:pPr marL="971550" lvl="1" indent="-514350">
                <a:buFont typeface="+mj-lt"/>
                <a:buAutoNum type="alphaLcParenR"/>
              </a:pPr>
              <a:r>
                <a:rPr lang="fr-FR" sz="1100" i="1" dirty="0"/>
                <a:t>Module 4</a:t>
              </a:r>
            </a:p>
            <a:p>
              <a:pPr lvl="1"/>
              <a:endParaRPr lang="fr-FR" sz="1200" i="1" dirty="0"/>
            </a:p>
            <a:p>
              <a:pPr marL="400050" indent="-400050">
                <a:buAutoNum type="romanUcParenR"/>
              </a:pPr>
              <a:r>
                <a:rPr lang="fr-FR" sz="1200" b="1" dirty="0"/>
                <a:t>Bilan des modules</a:t>
              </a:r>
            </a:p>
            <a:p>
              <a:pPr marL="400050" indent="-400050">
                <a:buAutoNum type="romanUcParenR"/>
              </a:pPr>
              <a:endParaRPr lang="fr-FR" sz="1200" b="1" i="1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Visualisation direct du projet</a:t>
              </a:r>
            </a:p>
            <a:p>
              <a:pPr marL="400050" indent="-400050">
                <a:buAutoNum type="romanUcParenR"/>
              </a:pPr>
              <a:endParaRPr lang="fr-FR" sz="1200" dirty="0"/>
            </a:p>
            <a:p>
              <a:pPr marL="400050" indent="-400050">
                <a:buAutoNum type="romanUcParenR"/>
              </a:pPr>
              <a:r>
                <a:rPr lang="fr-FR" sz="1200" i="1" dirty="0"/>
                <a:t>Conclusion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2D2A8B-B009-4120-B5A1-4163CF35F807}"/>
                </a:ext>
              </a:extLst>
            </p:cNvPr>
            <p:cNvSpPr/>
            <p:nvPr/>
          </p:nvSpPr>
          <p:spPr>
            <a:xfrm>
              <a:off x="9680418" y="783893"/>
              <a:ext cx="2379215" cy="5554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1" name="Titre 1">
            <a:extLst>
              <a:ext uri="{FF2B5EF4-FFF2-40B4-BE49-F238E27FC236}">
                <a16:creationId xmlns:a16="http://schemas.microsoft.com/office/drawing/2014/main" id="{792801AA-CDE4-4B09-8A7D-7C3C013794E4}"/>
              </a:ext>
            </a:extLst>
          </p:cNvPr>
          <p:cNvSpPr txBox="1">
            <a:spLocks/>
          </p:cNvSpPr>
          <p:nvPr/>
        </p:nvSpPr>
        <p:spPr>
          <a:xfrm>
            <a:off x="-304126" y="224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</a:t>
            </a:r>
            <a:endParaRPr lang="fr-FR" sz="2400" dirty="0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C2BE5BE8-39AC-4D7F-9AE4-380904EFCCAA}"/>
              </a:ext>
            </a:extLst>
          </p:cNvPr>
          <p:cNvSpPr txBox="1">
            <a:spLocks/>
          </p:cNvSpPr>
          <p:nvPr/>
        </p:nvSpPr>
        <p:spPr>
          <a:xfrm>
            <a:off x="-376634" y="651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/>
              <a:t> III) Bilan des modules </a:t>
            </a:r>
          </a:p>
          <a:p>
            <a:pPr algn="ctr"/>
            <a:r>
              <a:rPr lang="fr-FR" sz="2400" dirty="0"/>
              <a:t>Mise en relation</a:t>
            </a:r>
          </a:p>
        </p:txBody>
      </p:sp>
    </p:spTree>
    <p:extLst>
      <p:ext uri="{BB962C8B-B14F-4D97-AF65-F5344CB8AC3E}">
        <p14:creationId xmlns:p14="http://schemas.microsoft.com/office/powerpoint/2010/main" val="322099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441</Words>
  <Application>Microsoft Office PowerPoint</Application>
  <PresentationFormat>Grand écran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Freestyle Script</vt:lpstr>
      <vt:lpstr>Microsoft Sans Serif</vt:lpstr>
      <vt:lpstr>Thème Office</vt:lpstr>
      <vt:lpstr>Unité d’Enseignement  1 Projet n°1</vt:lpstr>
      <vt:lpstr>Contexte du Projet</vt:lpstr>
      <vt:lpstr>Sommaire </vt:lpstr>
      <vt:lpstr> I) Organisation du projet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IV) Présentation direct ou vidéo du projet </vt:lpstr>
      <vt:lpstr>         MERCI POUR VOTRE ATTENTION     Des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UE 1</dc:title>
  <dc:creator>BEST GUILLAUME</dc:creator>
  <cp:lastModifiedBy>Vincent ONFRAY</cp:lastModifiedBy>
  <cp:revision>38</cp:revision>
  <dcterms:created xsi:type="dcterms:W3CDTF">2017-11-18T13:38:11Z</dcterms:created>
  <dcterms:modified xsi:type="dcterms:W3CDTF">2017-11-19T17:40:21Z</dcterms:modified>
</cp:coreProperties>
</file>