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3936E5-1B3E-4115-9380-2D1EC2097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422689-5C48-482E-BA26-55312313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FCAE0-9D17-4D6D-B889-8B95DBB3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6184B-C3AB-4F2E-9CE6-6A97938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A563C-EB52-43CF-8EB0-8A9B7103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5241-1A3E-41B7-A0B6-DF276166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A476A-3615-4BBD-9680-2484405D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D015B-8539-46EF-BDB0-2479D2DF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D94195-9EF8-4907-B665-B4D0A753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EA5C9-EF32-4C0E-BCAE-908DD424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8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8D6706-B2F8-4B08-999E-15A1E4A9E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A0E4E9-030A-4830-BA45-0C9CDF8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5E6F5-4810-41B5-B67B-02022189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ED7D3-2F27-4A78-83BF-71206C6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7C144-47AE-4F61-B9E2-13F84BF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77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8B73-7F00-4869-9525-38BE774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AA318-7470-4150-94EA-77584F89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2F9E3-25CA-4695-9F65-E3715204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7BA36-EB8F-446A-BB73-51502186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A1A1E-894B-47D0-89FB-9691B020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D8D2-F848-415D-9FDD-AFAB2507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0AEC9-7EB2-4816-B06D-1646A629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88313-88FE-4A2B-8CAF-A36E2819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EF827-3D0C-44C8-945C-6173147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381A2-B15B-4D6A-A932-A21D3B72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3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4C857-9BD6-4527-9693-F80BB0B8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DA21E6-7146-4851-AD37-887809783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8597A-EB57-4534-8C5E-6A2A834BF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8AB3DD-0ECD-40A2-8DE1-1912B787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C3CEC0-3394-44FC-A1A5-E781F57E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4889A-54DB-434D-9732-4797830D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1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F02BF-2CA6-4553-9ACE-7A8990B0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6FF285-7566-4B38-8508-B7B1A274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FED19C-DD37-4CC9-856E-BCC2E5EB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D9A754-8924-4B37-8D39-797EC6E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D1CE77-E24F-41C1-80B5-861BEB294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672962-8F6D-4851-BDCC-887525E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557909-C04C-4F3D-94E0-FAB217E1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062664-E8D3-4241-A6E5-A76ACA0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1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16E4-2EDC-460D-96FD-ACC54BF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7205A-637F-43C1-BBB4-36879C71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810DDD-D12C-4F18-8E64-6C9AD4B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A531C-7926-4676-9B31-8E0DD044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1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9D6842-1689-4967-9908-BA9A3181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0C61AB-12CB-42B4-8738-FC2DB926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42F489-AD77-4DA8-A578-C27E463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7270D-4462-4683-9772-1FEFB699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C7DEB9-E697-4479-AF9C-C668F164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E53E38-3DBC-4E87-924E-9B957760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C7C19E-34CD-4C61-A89E-E29846F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8A987-4690-4225-AAA7-897AECBB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2B604-23E7-4641-8164-6B7BF322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0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C9026-2969-4D64-8313-E4D73567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7F8274-E04C-49DF-A3D3-8D78F2B48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E2E337-BB2D-4D1B-A3E2-29F97BF5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5C7B60-1E3C-4E76-AB5B-A73C0C4A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69742-57DA-4608-AFAE-C853D49C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CBD81-C06C-48E9-97E9-16DA579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FF75A5-E1A5-4C86-BDF7-56A37460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7C323-BDBF-4529-8EAD-BCD1F6D4A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3E2FE-0469-47A3-B01D-44505098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C7C0-EEB2-4716-AD63-E01D068BA1F9}" type="datetimeFigureOut">
              <a:rPr lang="fr-FR" smtClean="0"/>
              <a:t>20/12/2017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613F1D-746E-4B82-9A83-986EEC703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EA14-24ED-4733-B9E4-BFCA6FE5F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1109-C0E0-4EA6-BAAB-03D174197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AF308-5A2E-430D-9694-FA380A4A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Ces'ESport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E070DD-EA35-4EE9-906A-5CCDE5508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B887A-B3AB-4C51-ADA8-D26A9B9F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12"/>
            <a:ext cx="10515600" cy="1325563"/>
          </a:xfrm>
        </p:spPr>
        <p:txBody>
          <a:bodyPr/>
          <a:lstStyle/>
          <a:p>
            <a:pPr algn="ctr"/>
            <a:r>
              <a:rPr lang="fr-FR" b="1" u="sng" dirty="0"/>
              <a:t>Topologies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E722712-B901-4526-B82D-654DA1032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62945"/>
              </p:ext>
            </p:extLst>
          </p:nvPr>
        </p:nvGraphicFramePr>
        <p:xfrm>
          <a:off x="838200" y="1278384"/>
          <a:ext cx="10800426" cy="320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142">
                  <a:extLst>
                    <a:ext uri="{9D8B030D-6E8A-4147-A177-3AD203B41FA5}">
                      <a16:colId xmlns:a16="http://schemas.microsoft.com/office/drawing/2014/main" val="2577371775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549942356"/>
                    </a:ext>
                  </a:extLst>
                </a:gridCol>
                <a:gridCol w="3600142">
                  <a:extLst>
                    <a:ext uri="{9D8B030D-6E8A-4147-A177-3AD203B41FA5}">
                      <a16:colId xmlns:a16="http://schemas.microsoft.com/office/drawing/2014/main" val="2490225486"/>
                    </a:ext>
                  </a:extLst>
                </a:gridCol>
              </a:tblGrid>
              <a:tr h="447224">
                <a:tc>
                  <a:txBody>
                    <a:bodyPr/>
                    <a:lstStyle/>
                    <a:p>
                      <a:r>
                        <a:rPr lang="fr-FR" dirty="0"/>
                        <a:t>Topologies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Hiérarchique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03191"/>
                  </a:ext>
                </a:extLst>
              </a:tr>
              <a:tr h="2756857">
                <a:tc>
                  <a:txBody>
                    <a:bodyPr/>
                    <a:lstStyle/>
                    <a:p>
                      <a:r>
                        <a:rPr lang="fr-FR" dirty="0"/>
                        <a:t>Avantages et 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Réseau hiérarchisé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Bon pour la gestion d’utilisateur, détection des problèmes facile.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Cher et si l’ordinateur « père » tombe en panne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panne générale.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Avantages :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détection facile des problèmes, ajout d’appareils simple</a:t>
                      </a:r>
                    </a:p>
                    <a:p>
                      <a:r>
                        <a:rPr lang="fr-FR" b="1" dirty="0"/>
                        <a:t>Inconvénients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le Hub lâche, tout lâche et il est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60446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8A7EF75-1EB0-41A9-866E-D666C180A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3195"/>
              </p:ext>
            </p:extLst>
          </p:nvPr>
        </p:nvGraphicFramePr>
        <p:xfrm>
          <a:off x="2032000" y="4678532"/>
          <a:ext cx="8128000" cy="164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6191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1259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5645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85575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9154725"/>
                    </a:ext>
                  </a:extLst>
                </a:gridCol>
              </a:tblGrid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League of Legends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CS :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Hearthstone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PUBG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Rocket League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00961"/>
                  </a:ext>
                </a:extLst>
              </a:tr>
              <a:tr h="821382"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 Local (LAN)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 d’accès sans 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Etoile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34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0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F447-2B30-45BD-8245-8111275B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d’interconnexions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A3375-55CE-4B4F-A198-C98EC69D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83" y="1811881"/>
            <a:ext cx="9551633" cy="3234238"/>
          </a:xfrm>
        </p:spPr>
        <p:txBody>
          <a:bodyPr>
            <a:normAutofit/>
          </a:bodyPr>
          <a:lstStyle/>
          <a:p>
            <a:r>
              <a:rPr lang="fr-FR" dirty="0"/>
              <a:t>2 « Cisco </a:t>
            </a:r>
            <a:r>
              <a:rPr lang="fr-FR" dirty="0" err="1"/>
              <a:t>Systems</a:t>
            </a:r>
            <a:r>
              <a:rPr lang="fr-FR" dirty="0"/>
              <a:t> WS-C2950G-48-EI » (Switch à 48 ports RJ45)</a:t>
            </a:r>
          </a:p>
          <a:p>
            <a:r>
              <a:rPr lang="fr-FR" dirty="0"/>
              <a:t>15 « Cisco </a:t>
            </a:r>
            <a:r>
              <a:rPr lang="fr-FR" dirty="0" err="1"/>
              <a:t>Systems</a:t>
            </a:r>
            <a:r>
              <a:rPr lang="fr-FR" dirty="0"/>
              <a:t> WS-C2950-24 » (Switch à 24 ports RJ45)</a:t>
            </a:r>
          </a:p>
          <a:p>
            <a:r>
              <a:rPr lang="fr-FR" dirty="0"/>
              <a:t>1 « TP-LINK TPL_TLSF1016D » (Switch 16 ports RJ45)</a:t>
            </a:r>
          </a:p>
          <a:p>
            <a:r>
              <a:rPr lang="fr-FR" dirty="0"/>
              <a:t>1 D-Link DES-108 (Switch 8 ports)</a:t>
            </a:r>
          </a:p>
          <a:p>
            <a:r>
              <a:rPr lang="fr-FR" dirty="0"/>
              <a:t>2 « D-Link DAP-2360 Point d'accès sans fil PoE »(PA Wi-Fi)</a:t>
            </a:r>
          </a:p>
          <a:p>
            <a:r>
              <a:rPr lang="fr-FR" dirty="0"/>
              <a:t>Lenovo </a:t>
            </a:r>
            <a:r>
              <a:rPr lang="fr-FR" dirty="0" err="1"/>
              <a:t>ThinkServer</a:t>
            </a:r>
            <a:r>
              <a:rPr lang="fr-FR" dirty="0"/>
              <a:t> RS160 (70TG0028EA) (Serveur)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52380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978CF-99F6-404A-A1A1-9D199D5E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Câbles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896295-F766-425C-9496-37F29BBE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118 Câble RJ45 catégorie 5e FTP 5 m</a:t>
            </a:r>
          </a:p>
          <a:p>
            <a:r>
              <a:rPr lang="fr-FR" dirty="0"/>
              <a:t>288 Câble RJ45 catégorie 5e U/UTP 10 m</a:t>
            </a:r>
          </a:p>
          <a:p>
            <a:r>
              <a:rPr lang="fr-FR" dirty="0"/>
              <a:t>71 Câble RJ45 catégorie 5e U/UTP 15 m</a:t>
            </a:r>
          </a:p>
          <a:p>
            <a:r>
              <a:rPr lang="fr-FR" dirty="0"/>
              <a:t>3 Câble RJ45 catégorie 5e F/UTP 20 m</a:t>
            </a:r>
          </a:p>
          <a:p>
            <a:r>
              <a:rPr lang="fr-FR" dirty="0"/>
              <a:t>4 Câble RJ45 catégorie 5e F/UTP 30 m</a:t>
            </a:r>
          </a:p>
          <a:p>
            <a:r>
              <a:rPr lang="fr-FR" dirty="0"/>
              <a:t>Câble </a:t>
            </a:r>
            <a:r>
              <a:rPr lang="fr-FR"/>
              <a:t>HDMI 50 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069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9802A-B5AD-4FA2-A6FF-7810D256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Matériel Autres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414E4-B11F-459F-AC65-1A76AE2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21 Tables pour les </a:t>
            </a:r>
            <a:r>
              <a:rPr lang="fr-FR" dirty="0" err="1"/>
              <a:t>switchs</a:t>
            </a:r>
            <a:r>
              <a:rPr lang="fr-FR" dirty="0"/>
              <a:t> LACK Table d'appoint, blanc (146,79 €)</a:t>
            </a:r>
          </a:p>
          <a:p>
            <a:r>
              <a:rPr lang="fr-FR" dirty="0"/>
              <a:t>1631m </a:t>
            </a:r>
            <a:r>
              <a:rPr lang="fr-FR" dirty="0" err="1"/>
              <a:t>Gaîne</a:t>
            </a:r>
            <a:r>
              <a:rPr lang="fr-FR" dirty="0"/>
              <a:t> Protège-</a:t>
            </a:r>
            <a:r>
              <a:rPr lang="fr-FR" dirty="0" err="1"/>
              <a:t>cable</a:t>
            </a:r>
            <a:r>
              <a:rPr lang="fr-FR" dirty="0"/>
              <a:t> de sécurité 5 cm x 1,2 cm (10356,85 €)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95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1FFFF-D306-4247-898F-A547B6E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Visualisation du matériel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3A836DC-20D9-4E24-9AA8-8CAAEA4D0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287" y="2483201"/>
            <a:ext cx="2071688" cy="2071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CEF1AE-0BBD-46F9-B86C-C10D10AE4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06" r="32064"/>
          <a:stretch/>
        </p:blipFill>
        <p:spPr>
          <a:xfrm>
            <a:off x="9915983" y="2660754"/>
            <a:ext cx="1235242" cy="197758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51C76F-D36A-4FBB-8E4A-CEA52CA7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55" y="3734554"/>
            <a:ext cx="2810305" cy="18735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7FC0AF8-DA61-4334-B064-BCF9B3A14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727" y="3667339"/>
            <a:ext cx="2366798" cy="17750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4FEB2F-E064-49BA-866F-62F23B6F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891" y="2006633"/>
            <a:ext cx="2810307" cy="18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369D-0FA7-4AED-B518-D5623DC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Budget interconnexions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386E-351C-444C-BD8A-9D9FAC7B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fr-FR" dirty="0"/>
              <a:t>Switch 8 ports : 19,90 €</a:t>
            </a:r>
          </a:p>
          <a:p>
            <a:r>
              <a:rPr lang="fr-FR" dirty="0"/>
              <a:t>Switch 16 ports : 29,99 €</a:t>
            </a:r>
          </a:p>
          <a:p>
            <a:r>
              <a:rPr lang="fr-FR" dirty="0"/>
              <a:t>Switch 24 ports : 1047,75 €</a:t>
            </a:r>
          </a:p>
          <a:p>
            <a:r>
              <a:rPr lang="fr-FR" dirty="0"/>
              <a:t>Switch 48 ports : 182,26 €</a:t>
            </a:r>
          </a:p>
          <a:p>
            <a:r>
              <a:rPr lang="fr-FR" dirty="0"/>
              <a:t>Point d’accès Wi-Fi : 265,90 €</a:t>
            </a:r>
          </a:p>
          <a:p>
            <a:r>
              <a:rPr lang="fr-FR" dirty="0"/>
              <a:t>Répéteur Wi-Fi : 34,99 €</a:t>
            </a:r>
          </a:p>
          <a:p>
            <a:r>
              <a:rPr lang="fr-FR" dirty="0"/>
              <a:t>Serveur CS : GO : 929,95 €</a:t>
            </a:r>
          </a:p>
          <a:p>
            <a:endParaRPr lang="fr-FR" dirty="0"/>
          </a:p>
          <a:p>
            <a:r>
              <a:rPr lang="fr-FR" dirty="0"/>
              <a:t>Câbles RJ45 5m : 942,82 €</a:t>
            </a:r>
          </a:p>
          <a:p>
            <a:r>
              <a:rPr lang="fr-FR" dirty="0"/>
              <a:t>Câbles RJ45 10m : 2865,60 €</a:t>
            </a:r>
          </a:p>
          <a:p>
            <a:r>
              <a:rPr lang="fr-FR" dirty="0"/>
              <a:t>Câbles RJ45 15 m : 1064,29 €</a:t>
            </a:r>
          </a:p>
          <a:p>
            <a:r>
              <a:rPr lang="fr-FR" dirty="0"/>
              <a:t>Câbles RJ45 20 m : 74,85 €</a:t>
            </a:r>
          </a:p>
          <a:p>
            <a:r>
              <a:rPr lang="fr-FR" dirty="0"/>
              <a:t>Câbles RJ45 30 m : 159,80 €</a:t>
            </a:r>
          </a:p>
        </p:txBody>
      </p:sp>
    </p:spTree>
    <p:extLst>
      <p:ext uri="{BB962C8B-B14F-4D97-AF65-F5344CB8AC3E}">
        <p14:creationId xmlns:p14="http://schemas.microsoft.com/office/powerpoint/2010/main" val="25039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2B660-433A-4C3F-A325-7D33CC77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Financements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C10E6-B2E1-48A4-A1BB-557FBE82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Cesi</a:t>
            </a:r>
            <a:r>
              <a:rPr lang="fr-FR" dirty="0"/>
              <a:t> : 2500 €</a:t>
            </a:r>
          </a:p>
          <a:p>
            <a:r>
              <a:rPr lang="fr-FR" dirty="0"/>
              <a:t>Support BDE : 1000 €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6387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257</Words>
  <Application>Microsoft Office PowerPoint</Application>
  <PresentationFormat>Grand écran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Ces'ESport</vt:lpstr>
      <vt:lpstr>Topologies</vt:lpstr>
      <vt:lpstr>Matériel d’interconnexions</vt:lpstr>
      <vt:lpstr>Câbles nécessaires</vt:lpstr>
      <vt:lpstr>Matériel Autres</vt:lpstr>
      <vt:lpstr>Visualisation du matériel</vt:lpstr>
      <vt:lpstr>Budget interconnexions</vt:lpstr>
      <vt:lpstr>Financements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BALDAZZA LOUKA</dc:creator>
  <cp:lastModifiedBy>BALDAZZA LOUKA</cp:lastModifiedBy>
  <cp:revision>40</cp:revision>
  <dcterms:created xsi:type="dcterms:W3CDTF">2017-12-19T09:14:10Z</dcterms:created>
  <dcterms:modified xsi:type="dcterms:W3CDTF">2017-12-20T16:22:26Z</dcterms:modified>
</cp:coreProperties>
</file>