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ladea" panose="020B0604020202020204" charset="0"/>
      <p:regular r:id="rId23"/>
    </p:embeddedFont>
    <p:embeddedFont>
      <p:font typeface="Caladea Bold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ublic Sans" panose="020B0604020202020204" charset="0"/>
      <p:regular r:id="rId29"/>
    </p:embeddedFont>
    <p:embeddedFont>
      <p:font typeface="Public Sans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-357028" y="7661987"/>
          <a:ext cx="18983006" cy="1596313"/>
        </p:xfrm>
        <a:graphic>
          <a:graphicData uri="http://schemas.openxmlformats.org/drawingml/2006/table">
            <a:tbl>
              <a:tblPr/>
              <a:tblGrid>
                <a:gridCol w="949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631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200">
                          <a:solidFill>
                            <a:srgbClr val="141414"/>
                          </a:solidFill>
                          <a:latin typeface="Caladea Bold"/>
                        </a:rPr>
                        <a:t>      Submitted by Tahsinul Haque Dhrubo &amp; Ankhi Akter Mim</a:t>
                      </a:r>
                      <a:endParaRPr lang="en-US" sz="1100"/>
                    </a:p>
                  </a:txBody>
                  <a:tcPr>
                    <a:lnL w="76200" cap="flat" cmpd="sng" algn="ctr">
                      <a:solidFill>
                        <a:srgbClr val="9BD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700">
                          <a:solidFill>
                            <a:srgbClr val="141414"/>
                          </a:solidFill>
                          <a:latin typeface="Public Sans"/>
                        </a:rPr>
                        <a:t>CSE424: Pattern Recognition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9BD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1028700" y="1028700"/>
            <a:ext cx="15170377" cy="4755644"/>
            <a:chOff x="0" y="0"/>
            <a:chExt cx="20227170" cy="6340859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9734"/>
              <a:ext cx="20227170" cy="5191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US" sz="6399">
                  <a:solidFill>
                    <a:srgbClr val="141414"/>
                  </a:solidFill>
                  <a:latin typeface="Caladea"/>
                </a:rPr>
                <a:t>Bathroom activities monitoring for older adults by a wrist-mounted</a:t>
              </a:r>
            </a:p>
            <a:p>
              <a:pPr>
                <a:lnSpc>
                  <a:spcPts val="7679"/>
                </a:lnSpc>
              </a:pPr>
              <a:r>
                <a:rPr lang="en-US" sz="6399">
                  <a:solidFill>
                    <a:srgbClr val="141414"/>
                  </a:solidFill>
                  <a:latin typeface="Caladea"/>
                </a:rPr>
                <a:t>accelerometer using a hybrid deep learning model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1496937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141414"/>
                  </a:solidFill>
                  <a:latin typeface="Public Sans"/>
                </a:rPr>
                <a:t>BRAC University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26575" y="0"/>
            <a:ext cx="10661425" cy="5133975"/>
          </a:xfrm>
          <a:prstGeom prst="rect">
            <a:avLst/>
          </a:prstGeom>
          <a:solidFill>
            <a:srgbClr val="F6B744"/>
          </a:solidFill>
        </p:spPr>
      </p:sp>
      <p:sp>
        <p:nvSpPr>
          <p:cNvPr id="3" name="AutoShape 3"/>
          <p:cNvSpPr/>
          <p:nvPr/>
        </p:nvSpPr>
        <p:spPr>
          <a:xfrm rot="-5400000">
            <a:off x="2492600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626575" y="5133975"/>
            <a:ext cx="10661425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8007575" y="678360"/>
            <a:ext cx="9808184" cy="4187818"/>
            <a:chOff x="0" y="0"/>
            <a:chExt cx="13077578" cy="55837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077578" cy="315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9360"/>
                </a:lnSpc>
                <a:spcBef>
                  <a:spcPct val="0"/>
                </a:spcBef>
              </a:pPr>
              <a:r>
                <a:rPr lang="en-US" sz="7800">
                  <a:solidFill>
                    <a:srgbClr val="141414"/>
                  </a:solidFill>
                  <a:latin typeface="Caladea Bold"/>
                </a:rPr>
                <a:t>Hand-crafted features extraction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05733"/>
              <a:ext cx="13077578" cy="197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41414"/>
                  </a:solidFill>
                  <a:latin typeface="Public Sans Bold"/>
                </a:rPr>
                <a:t>Features were extracted from each component, using a sliding window of 32s (1024 samples) with 50% overlap.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114731" y="6805950"/>
            <a:ext cx="9593871" cy="14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detailed coefficients of the third to sixth levels of the wavelet transform were included</a:t>
            </a:r>
          </a:p>
          <a:p>
            <a:pPr marL="561340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407 features were extracted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2950" y="3490913"/>
            <a:ext cx="6518930" cy="329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41414"/>
                </a:solidFill>
                <a:latin typeface="Caladea Bold"/>
              </a:rPr>
              <a:t>METHODOLOGY AND MATERIALS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26575" y="0"/>
            <a:ext cx="10661425" cy="5133975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 rot="-5400000">
            <a:off x="2492600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626575" y="5133975"/>
            <a:ext cx="10661425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8007575" y="1516560"/>
            <a:ext cx="9808184" cy="2511418"/>
            <a:chOff x="0" y="0"/>
            <a:chExt cx="13077578" cy="33485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077578" cy="1584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9360"/>
                </a:lnSpc>
                <a:spcBef>
                  <a:spcPct val="0"/>
                </a:spcBef>
              </a:pPr>
              <a:r>
                <a:rPr lang="en-US" sz="7800">
                  <a:solidFill>
                    <a:srgbClr val="141414"/>
                  </a:solidFill>
                  <a:latin typeface="Caladea Bold"/>
                </a:rPr>
                <a:t>Classification models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30933"/>
              <a:ext cx="13077578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41414"/>
                  </a:solidFill>
                  <a:latin typeface="Public Sans Bold"/>
                </a:rPr>
                <a:t>Four traditional machine learning models and two deep learning models were applied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114731" y="6572587"/>
            <a:ext cx="9593871" cy="1867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Support Vector Machine (SVM)</a:t>
            </a:r>
          </a:p>
          <a:p>
            <a:pPr marL="561341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Multilayer perception (MLP) (hidden layers=3, [1:1:10])</a:t>
            </a:r>
          </a:p>
          <a:p>
            <a:pPr marL="561341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K-nearest neighbor (KNN) (K=3, [3:2:35])</a:t>
            </a:r>
          </a:p>
          <a:p>
            <a:pPr marL="561340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Decision tree (DT) (maximum depth=33, [1:1:35])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2950" y="3490913"/>
            <a:ext cx="6518930" cy="329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41414"/>
                </a:solidFill>
                <a:latin typeface="Caladea Bold"/>
              </a:rPr>
              <a:t>METHODOLOGY AND MATERIALS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26575" y="0"/>
            <a:ext cx="10661425" cy="5133975"/>
          </a:xfrm>
          <a:prstGeom prst="rect">
            <a:avLst/>
          </a:prstGeom>
          <a:solidFill>
            <a:srgbClr val="FF66C4"/>
          </a:solidFill>
        </p:spPr>
      </p:sp>
      <p:sp>
        <p:nvSpPr>
          <p:cNvPr id="3" name="AutoShape 3"/>
          <p:cNvSpPr/>
          <p:nvPr/>
        </p:nvSpPr>
        <p:spPr>
          <a:xfrm rot="-5400000">
            <a:off x="2492600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626575" y="5133975"/>
            <a:ext cx="10661425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8007575" y="1173660"/>
            <a:ext cx="9808184" cy="3197218"/>
            <a:chOff x="0" y="0"/>
            <a:chExt cx="13077578" cy="42629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077578" cy="315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9360"/>
                </a:lnSpc>
                <a:spcBef>
                  <a:spcPct val="0"/>
                </a:spcBef>
              </a:pPr>
              <a:r>
                <a:rPr lang="en-US" sz="7800">
                  <a:solidFill>
                    <a:srgbClr val="141414"/>
                  </a:solidFill>
                  <a:latin typeface="Caladea Bold"/>
                </a:rPr>
                <a:t>Training and testing methods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05733"/>
              <a:ext cx="13077578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41414"/>
                  </a:solidFill>
                  <a:latin typeface="Public Sans Bold"/>
                </a:rPr>
                <a:t>The models were trained in two scenarios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382622" y="6710362"/>
            <a:ext cx="9593871" cy="93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LOSO</a:t>
            </a:r>
          </a:p>
          <a:p>
            <a:pPr marL="561340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LOSO and transfer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2950" y="3490913"/>
            <a:ext cx="6518930" cy="329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41414"/>
                </a:solidFill>
                <a:latin typeface="Caladea Bold"/>
              </a:rPr>
              <a:t>METHODOLOGY AND MATERIALS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62951" y="3169886"/>
            <a:ext cx="7881977" cy="451859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17111"/>
            <a:ext cx="7044818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 u="none">
                <a:solidFill>
                  <a:srgbClr val="141414"/>
                </a:solidFill>
                <a:latin typeface="Caladea Bold"/>
              </a:rPr>
              <a:t>Results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4513461"/>
            <a:ext cx="7044818" cy="1831443"/>
            <a:chOff x="0" y="0"/>
            <a:chExt cx="9393091" cy="2441924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9393091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 Bold"/>
                </a:rPr>
                <a:t>Classification performance of LOSO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22385"/>
              <a:ext cx="9393091" cy="1219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the f1-scores of six models based on</a:t>
              </a:r>
            </a:p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LOSO,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92522" y="3561740"/>
            <a:ext cx="8420927" cy="316352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17111"/>
            <a:ext cx="7044818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 u="none">
                <a:solidFill>
                  <a:srgbClr val="141414"/>
                </a:solidFill>
                <a:latin typeface="Caladea Bold"/>
              </a:rPr>
              <a:t>Results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4513461"/>
            <a:ext cx="7044818" cy="1831443"/>
            <a:chOff x="0" y="0"/>
            <a:chExt cx="9393091" cy="2441924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9393091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 Bold"/>
                </a:rPr>
                <a:t>Classification performance of LOSO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22385"/>
              <a:ext cx="9393091" cy="1219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The hybrid CNN obtains the highest f1-scores for all bathroom activities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29850" y="2269347"/>
            <a:ext cx="6854193" cy="574830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17111"/>
            <a:ext cx="7044818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 u="none">
                <a:solidFill>
                  <a:srgbClr val="141414"/>
                </a:solidFill>
                <a:latin typeface="Caladea Bold"/>
              </a:rPr>
              <a:t>Results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4513461"/>
            <a:ext cx="7044818" cy="1831443"/>
            <a:chOff x="0" y="0"/>
            <a:chExt cx="9393091" cy="2441924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9393091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 Bold"/>
                </a:rPr>
                <a:t>Classification performance of LOSO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22385"/>
              <a:ext cx="9393091" cy="1219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The main confusion occurs between others and each of six bathroom activities.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58277" y="2507761"/>
            <a:ext cx="7965477" cy="5718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17111"/>
            <a:ext cx="7044818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 u="none">
                <a:solidFill>
                  <a:srgbClr val="141414"/>
                </a:solidFill>
                <a:latin typeface="Caladea Bold"/>
              </a:rPr>
              <a:t>Results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4513461"/>
            <a:ext cx="7044818" cy="1831443"/>
            <a:chOff x="0" y="0"/>
            <a:chExt cx="9393091" cy="2441924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9393091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 Bold"/>
                </a:rPr>
                <a:t>Classification performance of LOSO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22385"/>
              <a:ext cx="9393091" cy="1219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f1- scores for the 15 subjects using the hybrid CNN model.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29850" y="2311551"/>
            <a:ext cx="6805023" cy="577806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17111"/>
            <a:ext cx="7044818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 u="none">
                <a:solidFill>
                  <a:srgbClr val="141414"/>
                </a:solidFill>
                <a:latin typeface="Caladea Bold"/>
              </a:rPr>
              <a:t>Results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4056261"/>
            <a:ext cx="7044818" cy="2288643"/>
            <a:chOff x="0" y="0"/>
            <a:chExt cx="9393091" cy="3051524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9393091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 Bold"/>
                </a:rPr>
                <a:t>Classification performance of transfer learning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31985"/>
              <a:ext cx="9393091" cy="1219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The confusion matrix of transfer</a:t>
              </a:r>
            </a:p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learning using the hybrid CNN model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10520"/>
            <a:ext cx="6252267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0"/>
              </a:lnSpc>
            </a:pPr>
            <a:r>
              <a:rPr lang="en-US" sz="5400">
                <a:solidFill>
                  <a:srgbClr val="141414"/>
                </a:solidFill>
                <a:latin typeface="Caladea"/>
              </a:rPr>
              <a:t>Models comparison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234938"/>
            <a:ext cx="6841412" cy="1867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8"/>
              </a:lnSpc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The MLP, SVM, KNN, and DT have hand-crafted features as input while the hybrid CNN model fuse the hand-crafted features and CNN-based features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09650"/>
            <a:ext cx="16230600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 Bold"/>
              </a:rPr>
              <a:t>Discussion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3897447"/>
            <a:ext cx="6841412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028700" y="5455139"/>
            <a:ext cx="6841412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9144000" y="4210520"/>
            <a:ext cx="6252267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0"/>
              </a:lnSpc>
            </a:pPr>
            <a:r>
              <a:rPr lang="en-US" sz="5400">
                <a:solidFill>
                  <a:srgbClr val="141414"/>
                </a:solidFill>
                <a:latin typeface="Caladea"/>
              </a:rPr>
              <a:t>Activity recognition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6234938"/>
            <a:ext cx="6841412" cy="14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8"/>
              </a:lnSpc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This part will only discuss the activity classification results of the hybrid CNN model.</a:t>
            </a:r>
          </a:p>
        </p:txBody>
      </p:sp>
      <p:sp>
        <p:nvSpPr>
          <p:cNvPr id="9" name="AutoShape 9"/>
          <p:cNvSpPr/>
          <p:nvPr/>
        </p:nvSpPr>
        <p:spPr>
          <a:xfrm>
            <a:off x="9144000" y="3897447"/>
            <a:ext cx="6841412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9144000" y="5455139"/>
            <a:ext cx="6841412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10520"/>
            <a:ext cx="6252267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20"/>
              </a:lnSpc>
            </a:pPr>
            <a:r>
              <a:rPr lang="en-US" sz="5400">
                <a:solidFill>
                  <a:srgbClr val="141414"/>
                </a:solidFill>
                <a:latin typeface="Caladea"/>
              </a:rPr>
              <a:t>Transfer learning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234938"/>
            <a:ext cx="6841412" cy="1867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8"/>
              </a:lnSpc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According to the comparison between the results of LOSO and transfer learning, the subject-dependent models show higher f1-scores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09650"/>
            <a:ext cx="16230600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 Bold"/>
              </a:rPr>
              <a:t>Discussion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3897447"/>
            <a:ext cx="6841412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028700" y="5455139"/>
            <a:ext cx="6841412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9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5243760" cy="2238102"/>
            <a:chOff x="0" y="0"/>
            <a:chExt cx="20325013" cy="2984136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20325013" cy="1847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u="none">
                  <a:solidFill>
                    <a:srgbClr val="141414"/>
                  </a:solidFill>
                  <a:latin typeface="Caladea Bold"/>
                </a:rPr>
                <a:t>Overview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26911"/>
              <a:ext cx="16413413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u="none">
                  <a:solidFill>
                    <a:srgbClr val="141414"/>
                  </a:solidFill>
                  <a:latin typeface="Public Sans Bold"/>
                </a:rPr>
                <a:t>Major sections of this paper presentation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19272" y="4353129"/>
            <a:ext cx="6120718" cy="2631846"/>
            <a:chOff x="0" y="0"/>
            <a:chExt cx="8160958" cy="3509128"/>
          </a:xfrm>
        </p:grpSpPr>
        <p:sp>
          <p:nvSpPr>
            <p:cNvPr id="6" name="AutoShape 6"/>
            <p:cNvSpPr/>
            <p:nvPr/>
          </p:nvSpPr>
          <p:spPr>
            <a:xfrm>
              <a:off x="0" y="767340"/>
              <a:ext cx="8160958" cy="0"/>
            </a:xfrm>
            <a:prstGeom prst="line">
              <a:avLst/>
            </a:prstGeom>
            <a:ln w="25400" cap="rnd">
              <a:solidFill>
                <a:srgbClr val="14141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1763369"/>
              <a:ext cx="8160958" cy="0"/>
            </a:xfrm>
            <a:prstGeom prst="line">
              <a:avLst/>
            </a:prstGeom>
            <a:ln w="25400" cap="rnd">
              <a:solidFill>
                <a:srgbClr val="14141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2759399"/>
              <a:ext cx="8160958" cy="0"/>
            </a:xfrm>
            <a:prstGeom prst="line">
              <a:avLst/>
            </a:prstGeom>
            <a:ln w="25400" cap="rnd">
              <a:solidFill>
                <a:srgbClr val="14141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7314207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19830"/>
              <a:ext cx="7314207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Methodology and Materials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15860"/>
              <a:ext cx="7314207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Results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911890"/>
              <a:ext cx="7314207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Discussion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138582" y="4353129"/>
            <a:ext cx="6120718" cy="2631846"/>
            <a:chOff x="0" y="0"/>
            <a:chExt cx="8160958" cy="3509128"/>
          </a:xfrm>
        </p:grpSpPr>
        <p:sp>
          <p:nvSpPr>
            <p:cNvPr id="14" name="AutoShape 14"/>
            <p:cNvSpPr/>
            <p:nvPr/>
          </p:nvSpPr>
          <p:spPr>
            <a:xfrm>
              <a:off x="0" y="767340"/>
              <a:ext cx="8160958" cy="0"/>
            </a:xfrm>
            <a:prstGeom prst="line">
              <a:avLst/>
            </a:prstGeom>
            <a:ln w="25400" cap="rnd">
              <a:solidFill>
                <a:srgbClr val="14141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0" y="1763369"/>
              <a:ext cx="8160958" cy="0"/>
            </a:xfrm>
            <a:prstGeom prst="line">
              <a:avLst/>
            </a:prstGeom>
            <a:ln w="25400" cap="rnd">
              <a:solidFill>
                <a:srgbClr val="14141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0" y="2759399"/>
              <a:ext cx="8160958" cy="0"/>
            </a:xfrm>
            <a:prstGeom prst="line">
              <a:avLst/>
            </a:prstGeom>
            <a:ln w="25400" cap="rnd">
              <a:solidFill>
                <a:srgbClr val="14141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7314207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Abstract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19830"/>
              <a:ext cx="7314207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Problem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915860"/>
              <a:ext cx="7314207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Analysis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11890"/>
              <a:ext cx="7314207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r>
                <a:rPr lang="en-US" sz="2600">
                  <a:solidFill>
                    <a:srgbClr val="141414"/>
                  </a:solidFill>
                  <a:latin typeface="Public Sans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295696"/>
            <a:ext cx="18288000" cy="5671499"/>
          </a:xfrm>
          <a:prstGeom prst="rect">
            <a:avLst/>
          </a:prstGeom>
          <a:solidFill>
            <a:srgbClr val="9BDFB2"/>
          </a:solidFill>
        </p:spPr>
      </p:sp>
      <p:sp>
        <p:nvSpPr>
          <p:cNvPr id="3" name="AutoShape 3"/>
          <p:cNvSpPr/>
          <p:nvPr/>
        </p:nvSpPr>
        <p:spPr>
          <a:xfrm>
            <a:off x="0" y="3295696"/>
            <a:ext cx="18288000" cy="0"/>
          </a:xfrm>
          <a:prstGeom prst="line">
            <a:avLst/>
          </a:prstGeom>
          <a:ln w="19050" cap="flat">
            <a:solidFill>
              <a:srgbClr val="9BDFB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0" y="8948145"/>
            <a:ext cx="18288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1009650"/>
            <a:ext cx="16230600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"/>
              </a:rPr>
              <a:t>Conclusion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4979069"/>
            <a:ext cx="18288000" cy="3109614"/>
            <a:chOff x="0" y="0"/>
            <a:chExt cx="24384000" cy="4146152"/>
          </a:xfrm>
        </p:grpSpPr>
        <p:sp>
          <p:nvSpPr>
            <p:cNvPr id="7" name="TextBox 7"/>
            <p:cNvSpPr txBox="1"/>
            <p:nvPr/>
          </p:nvSpPr>
          <p:spPr>
            <a:xfrm>
              <a:off x="0" y="3548914"/>
              <a:ext cx="24384000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4384000" cy="3138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0"/>
                </a:lnSpc>
              </a:pPr>
              <a:r>
                <a:rPr lang="en-US" sz="4800">
                  <a:solidFill>
                    <a:srgbClr val="141414"/>
                  </a:solidFill>
                  <a:latin typeface="Public Sans Bold"/>
                </a:rPr>
                <a:t>This study is aimed to recognize the bathroom activities of</a:t>
              </a:r>
            </a:p>
            <a:p>
              <a:pPr algn="ctr">
                <a:lnSpc>
                  <a:spcPts val="6240"/>
                </a:lnSpc>
              </a:pPr>
              <a:r>
                <a:rPr lang="en-US" sz="4800">
                  <a:solidFill>
                    <a:srgbClr val="141414"/>
                  </a:solidFill>
                  <a:latin typeface="Public Sans Bold"/>
                </a:rPr>
                <a:t>older adults using a wearable accelerometer by deep learning</a:t>
              </a:r>
            </a:p>
            <a:p>
              <a:pPr marL="0" lvl="0" indent="0" algn="ctr">
                <a:lnSpc>
                  <a:spcPts val="624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41414"/>
                  </a:solidFill>
                  <a:latin typeface="Public Sans Bold"/>
                </a:rPr>
                <a:t>methods.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3748065"/>
            <a:ext cx="16744950" cy="373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14"/>
              </a:lnSpc>
              <a:spcBef>
                <a:spcPct val="0"/>
              </a:spcBef>
            </a:pPr>
            <a:r>
              <a:rPr lang="en-US" sz="21724" u="none">
                <a:solidFill>
                  <a:srgbClr val="141414"/>
                </a:solidFill>
                <a:latin typeface="Caladea Bold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49806" y="2833073"/>
            <a:ext cx="11388388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141414"/>
                </a:solidFill>
                <a:latin typeface="Public Sans"/>
              </a:rPr>
              <a:t>Tahsinul Haque Dhrubo &amp; Ankhi Akter Mim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9497" y="4438650"/>
            <a:ext cx="6410643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 Bold"/>
              </a:rPr>
              <a:t>Abstract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005102" y="1393610"/>
            <a:ext cx="8029980" cy="93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Evaluate health conditions for older adults</a:t>
            </a:r>
          </a:p>
          <a:p>
            <a:pPr marL="561340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Wrist-mounted accelerometer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005102" y="577453"/>
            <a:ext cx="802998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141414"/>
                </a:solidFill>
                <a:latin typeface="Public Sans Bold"/>
              </a:rPr>
              <a:t>Monitoring activities of daily life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05102" y="3889958"/>
            <a:ext cx="8115300" cy="93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8"/>
              </a:lnSpc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Dressing, undressing, brushing teeth, using the toilet, washing face, and washing hands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05102" y="3073801"/>
            <a:ext cx="811530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141414"/>
                </a:solidFill>
                <a:latin typeface="Public Sans Bold"/>
              </a:rPr>
              <a:t>Six bathroom activities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05102" y="5570150"/>
            <a:ext cx="802998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141414"/>
                </a:solidFill>
                <a:latin typeface="Public Sans Bold"/>
              </a:rPr>
              <a:t>A hybrid convolutional neural network (CNN)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05102" y="7960150"/>
            <a:ext cx="802998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141414"/>
                </a:solidFill>
                <a:latin typeface="Public Sans Bold"/>
              </a:rPr>
              <a:t>Cross-validation (LOSO),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05102" y="6881606"/>
            <a:ext cx="8029980" cy="46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8"/>
              </a:lnSpc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MLP, SVM, KNN, DT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05102" y="8750725"/>
            <a:ext cx="8029980" cy="93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8"/>
              </a:lnSpc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f1-score for using toilet was improved from 0.7784 to 0.8437</a:t>
            </a:r>
          </a:p>
        </p:txBody>
      </p:sp>
      <p:sp>
        <p:nvSpPr>
          <p:cNvPr id="11" name="AutoShape 11"/>
          <p:cNvSpPr/>
          <p:nvPr/>
        </p:nvSpPr>
        <p:spPr>
          <a:xfrm>
            <a:off x="9005102" y="2714845"/>
            <a:ext cx="8115300" cy="0"/>
          </a:xfrm>
          <a:prstGeom prst="line">
            <a:avLst/>
          </a:prstGeom>
          <a:ln w="19050" cap="rnd">
            <a:solidFill>
              <a:srgbClr val="14141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9005102" y="5211193"/>
            <a:ext cx="8115300" cy="0"/>
          </a:xfrm>
          <a:prstGeom prst="line">
            <a:avLst/>
          </a:prstGeom>
          <a:ln w="19050" cap="rnd">
            <a:solidFill>
              <a:srgbClr val="14141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9005102" y="7622209"/>
            <a:ext cx="8115300" cy="0"/>
          </a:xfrm>
          <a:prstGeom prst="line">
            <a:avLst/>
          </a:prstGeom>
          <a:ln w="19050" cap="rnd">
            <a:solidFill>
              <a:srgbClr val="141414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295696"/>
            <a:ext cx="18288000" cy="5671499"/>
          </a:xfrm>
          <a:prstGeom prst="rect">
            <a:avLst/>
          </a:prstGeom>
          <a:solidFill>
            <a:srgbClr val="F6B744"/>
          </a:solidFill>
        </p:spPr>
      </p:sp>
      <p:sp>
        <p:nvSpPr>
          <p:cNvPr id="3" name="AutoShape 3"/>
          <p:cNvSpPr/>
          <p:nvPr/>
        </p:nvSpPr>
        <p:spPr>
          <a:xfrm>
            <a:off x="0" y="3295696"/>
            <a:ext cx="18288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0" y="8948145"/>
            <a:ext cx="18288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1009650"/>
            <a:ext cx="16230600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 Bold"/>
              </a:rPr>
              <a:t>Clinical relevance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4979069"/>
            <a:ext cx="18288000" cy="3109614"/>
            <a:chOff x="0" y="0"/>
            <a:chExt cx="24384000" cy="4146152"/>
          </a:xfrm>
        </p:grpSpPr>
        <p:sp>
          <p:nvSpPr>
            <p:cNvPr id="7" name="TextBox 7"/>
            <p:cNvSpPr txBox="1"/>
            <p:nvPr/>
          </p:nvSpPr>
          <p:spPr>
            <a:xfrm>
              <a:off x="0" y="3548914"/>
              <a:ext cx="24384000" cy="597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8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4384000" cy="3138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24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41414"/>
                  </a:solidFill>
                  <a:latin typeface="Public Sans Bold"/>
                </a:rPr>
                <a:t>This provides a model that helps monitoring older adults’ bathroom activities using a single</a:t>
              </a:r>
              <a:r>
                <a:rPr lang="en-US" sz="4800">
                  <a:solidFill>
                    <a:srgbClr val="141414"/>
                  </a:solidFill>
                  <a:latin typeface="Public Sans"/>
                </a:rPr>
                <a:t> </a:t>
              </a:r>
              <a:r>
                <a:rPr lang="en-US" sz="4800">
                  <a:solidFill>
                    <a:srgbClr val="141414"/>
                  </a:solidFill>
                  <a:latin typeface="Public Sans Bold"/>
                </a:rPr>
                <a:t>wrist-mounted accelerometer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53525" y="3243405"/>
            <a:ext cx="9134475" cy="6033945"/>
          </a:xfrm>
          <a:prstGeom prst="rect">
            <a:avLst/>
          </a:prstGeom>
          <a:solidFill>
            <a:srgbClr val="9BDFB2"/>
          </a:solidFill>
        </p:spPr>
      </p:sp>
      <p:sp>
        <p:nvSpPr>
          <p:cNvPr id="3" name="AutoShape 3"/>
          <p:cNvSpPr/>
          <p:nvPr/>
        </p:nvSpPr>
        <p:spPr>
          <a:xfrm>
            <a:off x="0" y="3243405"/>
            <a:ext cx="9134475" cy="6033945"/>
          </a:xfrm>
          <a:prstGeom prst="rect">
            <a:avLst/>
          </a:prstGeom>
          <a:solidFill>
            <a:srgbClr val="F6B744"/>
          </a:solidFill>
        </p:spPr>
      </p:sp>
      <p:sp>
        <p:nvSpPr>
          <p:cNvPr id="4" name="AutoShape 4"/>
          <p:cNvSpPr/>
          <p:nvPr/>
        </p:nvSpPr>
        <p:spPr>
          <a:xfrm>
            <a:off x="-134053" y="9258300"/>
            <a:ext cx="18556106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6146077" y="6250852"/>
            <a:ext cx="5995845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0" y="3243405"/>
            <a:ext cx="18556106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92566" y="5632386"/>
            <a:ext cx="6821611" cy="1127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51"/>
              </a:lnSpc>
            </a:pPr>
            <a:r>
              <a:rPr lang="en-US" sz="6399">
                <a:solidFill>
                  <a:srgbClr val="141414"/>
                </a:solidFill>
                <a:latin typeface="Public Sans Bold"/>
              </a:rPr>
              <a:t>PROBLEMS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73823" y="5632386"/>
            <a:ext cx="6821611" cy="1127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51"/>
              </a:lnSpc>
            </a:pPr>
            <a:r>
              <a:rPr lang="en-US" sz="6399">
                <a:solidFill>
                  <a:srgbClr val="141414"/>
                </a:solidFill>
                <a:latin typeface="Public Sans Bold"/>
              </a:rPr>
              <a:t>SOLUTIONS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009650"/>
            <a:ext cx="14596336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 Bold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0445"/>
            <a:ext cx="18288000" cy="3403866"/>
          </a:xfrm>
          <a:prstGeom prst="rect">
            <a:avLst/>
          </a:prstGeom>
          <a:solidFill>
            <a:srgbClr val="F6B744"/>
          </a:solidFill>
        </p:spPr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26418"/>
              </p:ext>
            </p:extLst>
          </p:nvPr>
        </p:nvGraphicFramePr>
        <p:xfrm>
          <a:off x="-132869" y="3424311"/>
          <a:ext cx="18553737" cy="7093699"/>
        </p:xfrm>
        <a:graphic>
          <a:graphicData uri="http://schemas.openxmlformats.org/drawingml/2006/table">
            <a:tbl>
              <a:tblPr/>
              <a:tblGrid>
                <a:gridCol w="6184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840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r>
                        <a:rPr lang="en-US" sz="5400" dirty="0">
                          <a:solidFill>
                            <a:srgbClr val="141414"/>
                          </a:solidFill>
                          <a:latin typeface="Caladea"/>
                        </a:rPr>
                        <a:t>1</a:t>
                      </a:r>
                      <a:endParaRPr lang="en-US" sz="1100" dirty="0"/>
                    </a:p>
                  </a:txBody>
                  <a:tcPr>
                    <a:lnL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r>
                        <a:rPr lang="en-US" sz="5400" dirty="0">
                          <a:solidFill>
                            <a:srgbClr val="141414"/>
                          </a:solidFill>
                          <a:latin typeface="Caladea"/>
                        </a:rPr>
                        <a:t>2</a:t>
                      </a:r>
                      <a:endParaRPr lang="en-US" sz="1100" dirty="0"/>
                    </a:p>
                  </a:txBody>
                  <a:tcPr>
                    <a:lnL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r>
                        <a:rPr lang="en-US" sz="5400" dirty="0">
                          <a:solidFill>
                            <a:srgbClr val="141414"/>
                          </a:solidFill>
                          <a:latin typeface="Caladea"/>
                        </a:rPr>
                        <a:t>3</a:t>
                      </a:r>
                      <a:endParaRPr lang="en-US" sz="1100" dirty="0"/>
                    </a:p>
                  </a:txBody>
                  <a:tcPr>
                    <a:lnL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2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600" dirty="0"/>
                        <a:t>Age-related diseases</a:t>
                      </a:r>
                    </a:p>
                    <a:p>
                      <a:pPr algn="ctr"/>
                      <a:r>
                        <a:rPr lang="en-US" sz="2600" dirty="0">
                          <a:solidFill>
                            <a:srgbClr val="141414"/>
                          </a:solidFill>
                          <a:latin typeface="Public Sans"/>
                        </a:rPr>
                        <a:t>such as cardiovascular diseases and cancers</a:t>
                      </a:r>
                    </a:p>
                  </a:txBody>
                  <a:tcPr>
                    <a:lnL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600">
                          <a:solidFill>
                            <a:srgbClr val="141414"/>
                          </a:solidFill>
                          <a:latin typeface="Public Sans"/>
                        </a:rPr>
                        <a:t>Not concerned about activities of daily life (ADL)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600" dirty="0">
                          <a:solidFill>
                            <a:srgbClr val="141414"/>
                          </a:solidFill>
                          <a:latin typeface="Public Sans"/>
                        </a:rPr>
                        <a:t>Couldn't remember the activities of daily life </a:t>
                      </a:r>
                      <a:endParaRPr lang="en-US" sz="1100" dirty="0"/>
                    </a:p>
                  </a:txBody>
                  <a:tcPr>
                    <a:lnL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1009650"/>
            <a:ext cx="12581725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 Bold"/>
              </a:rPr>
              <a:t>Problems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0445"/>
            <a:ext cx="18288000" cy="3403866"/>
          </a:xfrm>
          <a:prstGeom prst="rect">
            <a:avLst/>
          </a:prstGeom>
          <a:solidFill>
            <a:srgbClr val="9BDFB2"/>
          </a:solidFill>
        </p:spPr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35195"/>
              </p:ext>
            </p:extLst>
          </p:nvPr>
        </p:nvGraphicFramePr>
        <p:xfrm>
          <a:off x="-132869" y="3424311"/>
          <a:ext cx="18553737" cy="7093699"/>
        </p:xfrm>
        <a:graphic>
          <a:graphicData uri="http://schemas.openxmlformats.org/drawingml/2006/table">
            <a:tbl>
              <a:tblPr/>
              <a:tblGrid>
                <a:gridCol w="6184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961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r>
                        <a:rPr lang="en-US" sz="5400" dirty="0">
                          <a:solidFill>
                            <a:srgbClr val="141414"/>
                          </a:solidFill>
                          <a:latin typeface="Caladea"/>
                        </a:rPr>
                        <a:t>1</a:t>
                      </a:r>
                      <a:endParaRPr lang="en-US" sz="1100" dirty="0"/>
                    </a:p>
                  </a:txBody>
                  <a:tcPr>
                    <a:lnL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r>
                        <a:rPr lang="en-US" sz="5400" dirty="0">
                          <a:solidFill>
                            <a:srgbClr val="141414"/>
                          </a:solidFill>
                          <a:latin typeface="Caladea"/>
                        </a:rPr>
                        <a:t>2</a:t>
                      </a:r>
                      <a:endParaRPr lang="en-US" sz="1100" dirty="0"/>
                    </a:p>
                  </a:txBody>
                  <a:tcPr>
                    <a:lnL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endParaRPr lang="en-US" sz="5400" dirty="0">
                        <a:solidFill>
                          <a:srgbClr val="141414"/>
                        </a:solidFill>
                        <a:latin typeface="Caladea"/>
                      </a:endParaRPr>
                    </a:p>
                    <a:p>
                      <a:pPr algn="ctr">
                        <a:defRPr/>
                      </a:pPr>
                      <a:r>
                        <a:rPr lang="en-US" sz="5400" dirty="0">
                          <a:solidFill>
                            <a:srgbClr val="141414"/>
                          </a:solidFill>
                          <a:latin typeface="Caladea"/>
                        </a:rPr>
                        <a:t>3</a:t>
                      </a:r>
                      <a:endParaRPr lang="en-US" sz="1100" dirty="0"/>
                    </a:p>
                  </a:txBody>
                  <a:tcPr>
                    <a:lnL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0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600">
                          <a:solidFill>
                            <a:srgbClr val="141414"/>
                          </a:solidFill>
                          <a:latin typeface="Public Sans"/>
                        </a:rPr>
                        <a:t>Monitor and Control the diseases</a:t>
                      </a:r>
                      <a:endParaRPr lang="en-US" sz="1100"/>
                    </a:p>
                  </a:txBody>
                  <a:tcPr>
                    <a:lnL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600">
                          <a:solidFill>
                            <a:srgbClr val="141414"/>
                          </a:solidFill>
                          <a:latin typeface="Public Sans"/>
                        </a:rPr>
                        <a:t>Use of Deep Learning as CNN</a:t>
                      </a:r>
                      <a:endParaRPr lang="en-US" sz="1100"/>
                    </a:p>
                  </a:txBody>
                  <a:tcPr>
                    <a:lnL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600" dirty="0"/>
                        <a:t>Hybrid CNN model to recognize bathroom activities using hand crafted features and raw data from </a:t>
                      </a:r>
                      <a:r>
                        <a:rPr lang="en-US" sz="2600" dirty="0">
                          <a:solidFill>
                            <a:srgbClr val="141414"/>
                          </a:solidFill>
                          <a:latin typeface="Public Sans"/>
                        </a:rPr>
                        <a:t>the accelerometer.</a:t>
                      </a:r>
                    </a:p>
                  </a:txBody>
                  <a:tcPr>
                    <a:lnL w="19050" cap="flat" cmpd="sng" algn="ctr">
                      <a:solidFill>
                        <a:srgbClr val="141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1009650"/>
            <a:ext cx="12581725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1414"/>
                </a:solidFill>
                <a:latin typeface="Caladea"/>
              </a:rPr>
              <a:t>Solutions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26575" y="0"/>
            <a:ext cx="10661425" cy="5133975"/>
          </a:xfrm>
          <a:prstGeom prst="rect">
            <a:avLst/>
          </a:prstGeom>
          <a:solidFill>
            <a:srgbClr val="ED9FBD"/>
          </a:solidFill>
        </p:spPr>
      </p:sp>
      <p:sp>
        <p:nvSpPr>
          <p:cNvPr id="3" name="AutoShape 3"/>
          <p:cNvSpPr/>
          <p:nvPr/>
        </p:nvSpPr>
        <p:spPr>
          <a:xfrm rot="-5400000">
            <a:off x="2492600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626575" y="5133975"/>
            <a:ext cx="10661425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8007575" y="1421310"/>
            <a:ext cx="9808184" cy="2701918"/>
            <a:chOff x="0" y="0"/>
            <a:chExt cx="13077578" cy="36025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3077578" cy="1847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141414"/>
                  </a:solidFill>
                  <a:latin typeface="Caladea Bold"/>
                </a:rPr>
                <a:t>Data acquisition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84933"/>
              <a:ext cx="13077578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141414"/>
                  </a:solidFill>
                  <a:latin typeface="Public Sans Bold"/>
                </a:rPr>
                <a:t>An Empatica E4 wristband was used for collecting</a:t>
              </a:r>
            </a:p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41414"/>
                  </a:solidFill>
                  <a:latin typeface="Public Sans Bold"/>
                </a:rPr>
                <a:t>data.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114731" y="6572587"/>
            <a:ext cx="9593871" cy="1867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Integrated with a 3-axis accelerometer, with a sampling frequency of 32 Hz and a detectable range of ±2g. </a:t>
            </a:r>
          </a:p>
          <a:p>
            <a:pPr marL="561341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The dominant hand and annotate six bathroom activities</a:t>
            </a:r>
          </a:p>
          <a:p>
            <a:pPr marL="561340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Six bathroom activities accounted for 49.4 hours in total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2950" y="3490913"/>
            <a:ext cx="6518930" cy="329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41414"/>
                </a:solidFill>
                <a:latin typeface="Caladea Bold"/>
              </a:rPr>
              <a:t>METHODOLOGY AND MATERIALS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26575" y="0"/>
            <a:ext cx="10661425" cy="5133975"/>
          </a:xfrm>
          <a:prstGeom prst="rect">
            <a:avLst/>
          </a:prstGeom>
          <a:solidFill>
            <a:srgbClr val="9BDFB2"/>
          </a:solidFill>
        </p:spPr>
      </p:sp>
      <p:sp>
        <p:nvSpPr>
          <p:cNvPr id="3" name="AutoShape 3"/>
          <p:cNvSpPr/>
          <p:nvPr/>
        </p:nvSpPr>
        <p:spPr>
          <a:xfrm rot="-5400000">
            <a:off x="2492600" y="5133975"/>
            <a:ext cx="10287000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626575" y="5133975"/>
            <a:ext cx="10661425" cy="0"/>
          </a:xfrm>
          <a:prstGeom prst="line">
            <a:avLst/>
          </a:prstGeom>
          <a:ln w="19050" cap="flat">
            <a:solidFill>
              <a:srgbClr val="1414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8007575" y="1516560"/>
            <a:ext cx="9808184" cy="2511418"/>
            <a:chOff x="0" y="0"/>
            <a:chExt cx="13077578" cy="33485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077578" cy="1584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9360"/>
                </a:lnSpc>
                <a:spcBef>
                  <a:spcPct val="0"/>
                </a:spcBef>
              </a:pPr>
              <a:r>
                <a:rPr lang="en-US" sz="7800">
                  <a:solidFill>
                    <a:srgbClr val="141414"/>
                  </a:solidFill>
                  <a:latin typeface="Caladea Bold"/>
                </a:rPr>
                <a:t>Signal pre-processing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30933"/>
              <a:ext cx="13077578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141414"/>
                  </a:solidFill>
                  <a:latin typeface="Public Sans Bold"/>
                </a:rPr>
                <a:t>Signal pre-processing included two stages: filtering and magnitude extraction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114731" y="6805950"/>
            <a:ext cx="9593871" cy="14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Filtering: Two Butterworth low-pass filters were applied to the original acceleration signals</a:t>
            </a:r>
          </a:p>
          <a:p>
            <a:pPr marL="561340" lvl="1" indent="-280670">
              <a:lnSpc>
                <a:spcPts val="3718"/>
              </a:lnSpc>
              <a:buFont typeface="Arial"/>
              <a:buChar char="•"/>
            </a:pPr>
            <a:r>
              <a:rPr lang="en-US" sz="2600">
                <a:solidFill>
                  <a:srgbClr val="141414"/>
                </a:solidFill>
                <a:latin typeface="Public Sans"/>
              </a:rPr>
              <a:t>Magnitude extraction :  M = root(ax2 + ay2 + az2)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2950" y="3490913"/>
            <a:ext cx="6518930" cy="329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41414"/>
                </a:solidFill>
                <a:latin typeface="Caladea Bold"/>
              </a:rPr>
              <a:t>METHODOLOGY AND MATERIALS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602</Words>
  <Application>Microsoft Office PowerPoint</Application>
  <PresentationFormat>Custom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Caladea</vt:lpstr>
      <vt:lpstr>Arial</vt:lpstr>
      <vt:lpstr>Public Sans</vt:lpstr>
      <vt:lpstr>Public Sans Bold</vt:lpstr>
      <vt:lpstr>Caladea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CSE424_Research Presentation</dc:title>
  <cp:lastModifiedBy>Tahsinul Haque Dhrubo</cp:lastModifiedBy>
  <cp:revision>2</cp:revision>
  <dcterms:created xsi:type="dcterms:W3CDTF">2006-08-16T00:00:00Z</dcterms:created>
  <dcterms:modified xsi:type="dcterms:W3CDTF">2022-10-20T18:02:44Z</dcterms:modified>
  <dc:identifier>DAFPmE590ZE</dc:identifier>
</cp:coreProperties>
</file>