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15" r:id="rId2"/>
    <p:sldId id="572" r:id="rId3"/>
    <p:sldId id="579" r:id="rId4"/>
    <p:sldId id="577" r:id="rId5"/>
    <p:sldId id="576" r:id="rId6"/>
    <p:sldId id="571" r:id="rId7"/>
    <p:sldId id="573" r:id="rId8"/>
    <p:sldId id="575" r:id="rId9"/>
  </p:sldIdLst>
  <p:sldSz cx="12192000" cy="6858000"/>
  <p:notesSz cx="6669088" cy="9926638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CC0000"/>
    <a:srgbClr val="0099FF"/>
    <a:srgbClr val="0066FF"/>
    <a:srgbClr val="3333CC"/>
    <a:srgbClr val="0000FF"/>
    <a:srgbClr val="FF33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7" autoAdjust="0"/>
    <p:restoredTop sz="78316" autoAdjust="0"/>
  </p:normalViewPr>
  <p:slideViewPr>
    <p:cSldViewPr showGuides="1">
      <p:cViewPr varScale="1">
        <p:scale>
          <a:sx n="123" d="100"/>
          <a:sy n="123" d="100"/>
        </p:scale>
        <p:origin x="1716" y="72"/>
      </p:cViewPr>
      <p:guideLst>
        <p:guide orient="horz" pos="2160"/>
        <p:guide pos="3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7AC399C5-F505-410D-8CBE-F6D51B1E0D06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16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8" y="744538"/>
            <a:ext cx="6615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6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6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16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2AE44EBE-441B-481F-9A2F-52D8EEBCC3AF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下面，我们集中说一下本课程大作业的一些基本要求。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F5C26-33B9-4C93-BD21-A507E0647A82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44EBE-441B-481F-9A2F-52D8EEBCC3AF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44EBE-441B-481F-9A2F-52D8EEBCC3AF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44EBE-441B-481F-9A2F-52D8EEBCC3AF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44EBE-441B-481F-9A2F-52D8EEBCC3AF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44EBE-441B-481F-9A2F-52D8EEBCC3AF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44EBE-441B-481F-9A2F-52D8EEBCC3AF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44EBE-441B-481F-9A2F-52D8EEBCC3AF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DC6B7A-D6CD-44A6-B4BE-D387DF76AB1B}" type="datetime1">
              <a:rPr lang="zh-CN" altLang="en-US" smtClean="0"/>
              <a:t>2025/5/16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gradFill>
            <a:gsLst>
              <a:gs pos="0">
                <a:schemeClr val="dk1">
                  <a:satMod val="103000"/>
                  <a:lumMod val="102000"/>
                  <a:tint val="94000"/>
                </a:schemeClr>
              </a:gs>
              <a:gs pos="5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© 2014-2018 BUPT TSEG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gradFill>
            <a:gsLst>
              <a:gs pos="0">
                <a:schemeClr val="dk1">
                  <a:satMod val="103000"/>
                  <a:lumMod val="102000"/>
                  <a:tint val="94000"/>
                </a:schemeClr>
              </a:gs>
              <a:gs pos="50000">
                <a:schemeClr val="dk1">
                  <a:satMod val="110000"/>
                  <a:lumMod val="100000"/>
                  <a:shade val="10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CBECFB-BAAF-4F60-B969-B6634AA3C49B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flip="none" rotWithShape="1">
          <a:gsLst>
            <a:gs pos="88000">
              <a:schemeClr val="bg1">
                <a:lumMod val="85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9176" y="138542"/>
            <a:ext cx="10765455" cy="645258"/>
          </a:xfr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922341"/>
            <a:ext cx="11377263" cy="5254622"/>
          </a:xfrm>
        </p:spPr>
        <p:txBody>
          <a:bodyPr/>
          <a:lstStyle>
            <a:lvl1pPr>
              <a:lnSpc>
                <a:spcPct val="100000"/>
              </a:lnSpc>
              <a:spcAft>
                <a:spcPts val="450"/>
              </a:spcAft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Aft>
                <a:spcPts val="450"/>
              </a:spcAft>
              <a:defRPr sz="2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Aft>
                <a:spcPts val="450"/>
              </a:spcAft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19175" y="6356351"/>
            <a:ext cx="2743200" cy="36512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</a:defRPr>
            </a:lvl1pPr>
          </a:lstStyle>
          <a:p>
            <a:fld id="{4A36B72C-6881-4DBC-AC71-D6B58B2491DD}" type="datetime1">
              <a:rPr lang="zh-CN" altLang="en-US" smtClean="0"/>
              <a:t>2025/5/16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29087" y="6356351"/>
            <a:ext cx="4114800" cy="365125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© 2014-2018 BUPT TSEG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E70546-1504-4506-BA88-2CC53EE42F44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" y="1"/>
            <a:ext cx="101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MV Boli" panose="02000500030200090000" pitchFamily="2" charset="0"/>
                <a:ea typeface="Segoe UI" panose="020B0502040204020203" pitchFamily="34" charset="0"/>
                <a:cs typeface="MV Boli" panose="02000500030200090000" pitchFamily="2" charset="0"/>
              </a:rPr>
              <a:t>BUPT</a:t>
            </a:r>
            <a:r>
              <a:rPr lang="en-US" altLang="zh-CN" sz="1800" dirty="0">
                <a:solidFill>
                  <a:schemeClr val="tx1"/>
                </a:solidFill>
                <a:latin typeface="Impact" panose="020B080603090205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MV Boli" panose="02000500030200090000" pitchFamily="2" charset="0"/>
                <a:ea typeface="Segoe UI" panose="020B0502040204020203" pitchFamily="34" charset="0"/>
                <a:cs typeface="MV Boli" panose="02000500030200090000" pitchFamily="2" charset="0"/>
              </a:rPr>
              <a:t>TSEG</a:t>
            </a:r>
            <a:endParaRPr lang="zh-CN" altLang="en-US" sz="1800" dirty="0">
              <a:solidFill>
                <a:schemeClr val="tx1"/>
              </a:solidFill>
              <a:latin typeface="MV Boli" panose="02000500030200090000" pitchFamily="2" charset="0"/>
              <a:ea typeface="Segoe UI" panose="020B0502040204020203" pitchFamily="34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0040-1E61-49D9-ACD5-766D80333E29}" type="datetime1">
              <a:rPr lang="zh-CN" altLang="en-US" smtClean="0"/>
              <a:t>2025/5/16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 2014-2018 BUPT TSEG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D4AB-BEF3-44A7-80A9-70F15845910A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4DA28-3541-405B-80D3-8DF15E268B40}" type="datetime1">
              <a:rPr lang="zh-CN" altLang="en-US" smtClean="0"/>
              <a:t>2025/5/16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 2014-2018 BUPT TSEG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E3893-382F-40D2-A136-F7A947AAA86A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100000">
              <a:schemeClr val="accent5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39BF-C30C-4A35-8BEC-D7EF64F81437}" type="datetime1">
              <a:rPr lang="zh-CN" altLang="en-US" smtClean="0"/>
              <a:t>2025/5/16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© 2014-2018 BUPT TSEG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36B6-E69B-46DC-BD69-409530B6DB32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push/>
  </p:transition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706" y="130496"/>
            <a:ext cx="1408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prstClr val="white"/>
                </a:solidFill>
                <a:latin typeface="MV Boli" panose="02000500030200090000" pitchFamily="2" charset="0"/>
                <a:ea typeface="Segoe UI" panose="020B0502040204020203" pitchFamily="34" charset="0"/>
                <a:cs typeface="MV Boli" panose="02000500030200090000" pitchFamily="2" charset="0"/>
              </a:rPr>
              <a:t>BUPT</a:t>
            </a:r>
            <a:r>
              <a:rPr lang="en-US" altLang="zh-CN" sz="3200" dirty="0">
                <a:solidFill>
                  <a:prstClr val="white"/>
                </a:solidFill>
                <a:latin typeface="Impact" panose="020B080603090205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>
                <a:solidFill>
                  <a:prstClr val="white"/>
                </a:solidFill>
                <a:latin typeface="MV Boli" panose="02000500030200090000" pitchFamily="2" charset="0"/>
                <a:ea typeface="Segoe UI" panose="020B0502040204020203" pitchFamily="34" charset="0"/>
                <a:cs typeface="MV Boli" panose="02000500030200090000" pitchFamily="2" charset="0"/>
              </a:rPr>
              <a:t>TSEG</a:t>
            </a:r>
            <a:endParaRPr lang="zh-CN" altLang="en-US" sz="3200" dirty="0">
              <a:solidFill>
                <a:prstClr val="white"/>
              </a:solidFill>
              <a:latin typeface="MV Boli" panose="02000500030200090000" pitchFamily="2" charset="0"/>
              <a:ea typeface="Segoe UI" panose="020B0502040204020203" pitchFamily="34" charset="0"/>
              <a:cs typeface="MV Boli" panose="0200050003020009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2569" y="1207714"/>
            <a:ext cx="6340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 大作业说明</a:t>
            </a:r>
            <a:endParaRPr lang="en-US" altLang="zh-CN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 &amp; Methods of SE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12570" y="4519241"/>
            <a:ext cx="8531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田野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yetian@bupt.edu.cn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D13C8-5D36-49EE-9B04-A17A05C3CF14}" type="datetime1">
              <a:rPr lang="zh-CN" altLang="en-US" smtClean="0"/>
              <a:t>2025/5/16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 2014-2020 BUPT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CFB-BAAF-4F60-B969-B6634AA3C49B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小班分组</a:t>
            </a:r>
            <a:r>
              <a:rPr lang="en-US" altLang="zh-CN" dirty="0"/>
              <a:t>-old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B72C-6881-4DBC-AC71-D6B58B2491DD}" type="datetime1">
              <a:rPr lang="zh-CN" altLang="en-US" smtClean="0"/>
              <a:t>2025/5/16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 2014-2020 BUPT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0546-1504-4506-BA88-2CC53EE42F44}" type="slidenum">
              <a:rPr lang="en-US" altLang="zh-CN" smtClean="0"/>
              <a:t>2</a:t>
            </a:fld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19380" y="783590"/>
          <a:ext cx="406146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301</a:t>
                      </a:r>
                      <a:r>
                        <a:rPr lang="zh-CN" altLang="en-US"/>
                        <a:t>班分组情况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301-A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301-B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301-C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301-D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</a:rPr>
                        <a:t>包诗峰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i="0">
                          <a:solidFill>
                            <a:srgbClr val="C00000"/>
                          </a:solidFill>
                        </a:rPr>
                        <a:t>卢安来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</a:rPr>
                        <a:t>陈育堃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</a:rPr>
                        <a:t>苏柏闻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丁嘉豪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谢牧航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刘峙岩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唐晓萱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钱文韬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尤比佳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杨百川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肖子涵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魏靖然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袁钰涛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徐奕璋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杨枭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王子轩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王若竹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李思远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朱瑞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4866640" y="734556"/>
          <a:ext cx="5422900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9405">
                <a:tc grid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302</a:t>
                      </a:r>
                      <a:r>
                        <a:rPr lang="zh-CN" altLang="en-US" dirty="0"/>
                        <a:t>班分组情况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302-A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302-B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302-C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302-D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302-E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302-F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0" dirty="0">
                          <a:sym typeface="+mn-ea"/>
                        </a:rPr>
                        <a:t>302-G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>
                          <a:solidFill>
                            <a:srgbClr val="C00000"/>
                          </a:solidFill>
                        </a:rPr>
                        <a:t>李宪晓</a:t>
                      </a:r>
                      <a:endParaRPr lang="zh-CN" altLang="en-US" sz="1350" b="1" i="0">
                        <a:solidFill>
                          <a:srgbClr val="C00000"/>
                        </a:solidFill>
                      </a:endParaRP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>
                          <a:solidFill>
                            <a:srgbClr val="C00000"/>
                          </a:solidFill>
                        </a:rPr>
                        <a:t>张恒瑞</a:t>
                      </a:r>
                      <a:endParaRPr lang="zh-CN" altLang="en-US" sz="1350" b="1" i="0">
                        <a:solidFill>
                          <a:srgbClr val="C00000"/>
                        </a:solidFill>
                      </a:endParaRP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dirty="0">
                          <a:solidFill>
                            <a:srgbClr val="C00000"/>
                          </a:solidFill>
                        </a:rPr>
                        <a:t>王鹏</a:t>
                      </a:r>
                      <a:endParaRPr lang="zh-CN" altLang="en-US" sz="1350" b="1" i="0" dirty="0">
                        <a:solidFill>
                          <a:srgbClr val="C00000"/>
                        </a:solidFill>
                      </a:endParaRP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dirty="0">
                          <a:solidFill>
                            <a:srgbClr val="C00000"/>
                          </a:solidFill>
                        </a:rPr>
                        <a:t>江姿莹</a:t>
                      </a:r>
                      <a:endParaRPr lang="zh-CN" altLang="en-US" sz="1350" b="1" i="0" dirty="0">
                        <a:solidFill>
                          <a:srgbClr val="C00000"/>
                        </a:solidFill>
                      </a:endParaRP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dirty="0">
                          <a:solidFill>
                            <a:srgbClr val="C00000"/>
                          </a:solidFill>
                        </a:rPr>
                        <a:t>程赛 </a:t>
                      </a:r>
                      <a:endParaRPr lang="zh-CN" altLang="en-US" sz="1350" b="1" i="0" dirty="0">
                        <a:solidFill>
                          <a:srgbClr val="C00000"/>
                        </a:solidFill>
                      </a:endParaRP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 dirty="0">
                          <a:solidFill>
                            <a:srgbClr val="C00000"/>
                          </a:solidFill>
                        </a:rPr>
                        <a:t>何雨阳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 dirty="0">
                          <a:solidFill>
                            <a:srgbClr val="C00000"/>
                          </a:solidFill>
                        </a:rPr>
                        <a:t>高一鸣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胡海洋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刘正奇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崔树欣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任瑞瑄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dirty="0"/>
                        <a:t>叶宁煦</a:t>
                      </a:r>
                      <a:endParaRPr lang="zh-CN" altLang="en-US" sz="1350" b="0" i="0" dirty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张博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曾繁博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王稼民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谢忠维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高常宏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dirty="0"/>
                        <a:t>赵嘉乐</a:t>
                      </a:r>
                      <a:endParaRPr lang="zh-CN" altLang="en-US" sz="1350" b="0" i="0" dirty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高鹏程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3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王伟耀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董佳灵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种科迪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刘景园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dirty="0"/>
                        <a:t>彭健坤</a:t>
                      </a:r>
                      <a:endParaRPr lang="zh-CN" altLang="en-US" sz="1350" b="0" i="0" dirty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5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莫天昊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3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许博然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何景瑶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梁恒珲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黄雅杰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dirty="0"/>
                        <a:t>杨博文</a:t>
                      </a:r>
                      <a:endParaRPr lang="zh-CN" altLang="en-US" sz="1350" b="0" i="0" dirty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韦昌祎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杜开宇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马杰瑞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温豪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陈梦涵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dirty="0"/>
                        <a:t>王竹生</a:t>
                      </a:r>
                      <a:endParaRPr lang="zh-CN" altLang="en-US" sz="1350" b="0" i="0" dirty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350" b="0" i="0" dirty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350" b="0" i="0" dirty="0"/>
                    </a:p>
                  </a:txBody>
                  <a:tcPr marL="9842" marR="9842" marT="984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3"/>
            </p:custDataLst>
          </p:nvPr>
        </p:nvGraphicFramePr>
        <p:xfrm>
          <a:off x="119380" y="3573145"/>
          <a:ext cx="4747260" cy="263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5435">
                <a:tc grid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303</a:t>
                      </a:r>
                      <a:r>
                        <a:rPr lang="zh-CN" altLang="en-US"/>
                        <a:t>班分组情况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303-A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303-B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303-C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303-D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303-E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303-F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303-G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i="0">
                          <a:solidFill>
                            <a:srgbClr val="C00000"/>
                          </a:solidFill>
                        </a:rPr>
                        <a:t>王敏行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i="0">
                          <a:solidFill>
                            <a:srgbClr val="C00000"/>
                          </a:solidFill>
                        </a:rPr>
                        <a:t>左浩渝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i="0">
                          <a:solidFill>
                            <a:srgbClr val="C00000"/>
                          </a:solidFill>
                        </a:rPr>
                        <a:t>马子恒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i="0">
                          <a:solidFill>
                            <a:srgbClr val="C00000"/>
                          </a:solidFill>
                        </a:rPr>
                        <a:t>陆毅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i="0">
                          <a:solidFill>
                            <a:srgbClr val="C00000"/>
                          </a:solidFill>
                        </a:rPr>
                        <a:t>张博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i="0">
                          <a:solidFill>
                            <a:srgbClr val="C00000"/>
                          </a:solidFill>
                        </a:rPr>
                        <a:t>陈明凯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i="0">
                          <a:solidFill>
                            <a:srgbClr val="C00000"/>
                          </a:solidFill>
                        </a:rPr>
                        <a:t>王鹏</a:t>
                      </a:r>
                    </a:p>
                  </a:txBody>
                  <a:tcPr marL="9842" marR="9842" marT="984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鲍睿钊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李宸萱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龚宸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农胜扬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何雨阳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吴宗晟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崔树欣</a:t>
                      </a:r>
                    </a:p>
                  </a:txBody>
                  <a:tcPr marL="9842" marR="9842" marT="984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刘昱辉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刘诗源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赖永红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胡安顺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莫天昊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刘师豪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谢忠维</a:t>
                      </a:r>
                    </a:p>
                  </a:txBody>
                  <a:tcPr marL="9842" marR="9842" marT="984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管庆涵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何家乐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王思超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徐智宇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韦昌祎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杨婷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种柯迪</a:t>
                      </a:r>
                    </a:p>
                  </a:txBody>
                  <a:tcPr marL="9842" marR="9842" marT="984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谈家锐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黄佳瑞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唐耀寰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黄杉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高鹏程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叶芷彤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梁恒珲</a:t>
                      </a:r>
                    </a:p>
                  </a:txBody>
                  <a:tcPr marL="9842" marR="9842" marT="984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孙天翼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刘育麟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程悦航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陈晓煜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温豪</a:t>
                      </a:r>
                    </a:p>
                  </a:txBody>
                  <a:tcPr marL="9842" marR="9842" marT="984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/>
          <p:nvPr>
            <p:custDataLst>
              <p:tags r:id="rId4"/>
            </p:custDataLst>
          </p:nvPr>
        </p:nvGraphicFramePr>
        <p:xfrm>
          <a:off x="5880100" y="3573016"/>
          <a:ext cx="5924550" cy="2621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789">
                <a:tc grid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304</a:t>
                      </a:r>
                      <a:r>
                        <a:rPr lang="zh-CN" altLang="en-US"/>
                        <a:t>班分组情况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304-A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304-B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304-C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304-D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304-E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304-F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304-G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</a:rPr>
                        <a:t>沈屹东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</a:rPr>
                        <a:t>王骊琨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</a:rPr>
                        <a:t>杨皓岚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</a:rPr>
                        <a:t>蔡泽尧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</a:rPr>
                        <a:t>徐言萌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</a:rPr>
                        <a:t>周靖凯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 dirty="0">
                          <a:solidFill>
                            <a:srgbClr val="C00000"/>
                          </a:solidFill>
                        </a:rPr>
                        <a:t>李可欣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刘晟毅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赵宇鹏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张志鑫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陈悦阳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文雨诗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朱泽雨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王睿轩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高天涛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张甬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蒋子风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陈悦涵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全柏霖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王艺凡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莫桐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高鹏涛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朱宋林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赵泽文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冯国晟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350">
                          <a:sym typeface="+mn-ea"/>
                        </a:rPr>
                        <a:t>孙嘉泽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肖皓天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申宜鑫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董佳玮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苏家新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曹文卿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姚艺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蔡卓灵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小班分组</a:t>
            </a:r>
            <a:r>
              <a:rPr lang="en-US" altLang="zh-CN" dirty="0"/>
              <a:t>-new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B72C-6881-4DBC-AC71-D6B58B2491DD}" type="datetime1">
              <a:rPr lang="zh-CN" altLang="en-US" smtClean="0"/>
              <a:t>2025/5/16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 2014-2020 BUPT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0546-1504-4506-BA88-2CC53EE42F44}" type="slidenum">
              <a:rPr lang="en-US" altLang="zh-CN" smtClean="0"/>
              <a:t>3</a:t>
            </a:fld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19380" y="783590"/>
          <a:ext cx="406146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180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301</a:t>
                      </a:r>
                      <a:r>
                        <a:rPr lang="zh-CN" altLang="en-US"/>
                        <a:t>班分组情况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301-A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301-B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301-C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301-D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</a:rPr>
                        <a:t>包诗峰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i="0">
                          <a:solidFill>
                            <a:srgbClr val="C00000"/>
                          </a:solidFill>
                        </a:rPr>
                        <a:t>卢安来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</a:rPr>
                        <a:t>陈育堃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</a:rPr>
                        <a:t>苏柏闻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丁嘉豪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谢牧航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刘峙岩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唐晓萱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钱文韬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尤比佳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杨百川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肖子涵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魏靖然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袁钰涛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徐奕璋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杨枭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王子轩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王若竹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李思远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朱瑞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4866640" y="734556"/>
          <a:ext cx="5422900" cy="255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9405">
                <a:tc grid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302</a:t>
                      </a:r>
                      <a:r>
                        <a:rPr lang="zh-CN" altLang="en-US" dirty="0"/>
                        <a:t>班分组情况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302-A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302-B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302-C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302-D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302-E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350" dirty="0">
                          <a:sym typeface="+mn-ea"/>
                        </a:rPr>
                        <a:t>302-G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>
                          <a:solidFill>
                            <a:srgbClr val="C00000"/>
                          </a:solidFill>
                        </a:rPr>
                        <a:t>李宪晓</a:t>
                      </a:r>
                      <a:endParaRPr lang="zh-CN" altLang="en-US" sz="1350" b="1" i="0">
                        <a:solidFill>
                          <a:srgbClr val="C00000"/>
                        </a:solidFill>
                      </a:endParaRP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>
                          <a:solidFill>
                            <a:srgbClr val="C00000"/>
                          </a:solidFill>
                        </a:rPr>
                        <a:t>张恒瑞</a:t>
                      </a:r>
                      <a:endParaRPr lang="zh-CN" altLang="en-US" sz="1350" b="1" i="0">
                        <a:solidFill>
                          <a:srgbClr val="C00000"/>
                        </a:solidFill>
                      </a:endParaRP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dirty="0">
                          <a:solidFill>
                            <a:srgbClr val="C00000"/>
                          </a:solidFill>
                        </a:rPr>
                        <a:t>王鹏</a:t>
                      </a:r>
                      <a:endParaRPr lang="zh-CN" altLang="en-US" sz="1350" b="1" i="0" dirty="0">
                        <a:solidFill>
                          <a:srgbClr val="C00000"/>
                        </a:solidFill>
                      </a:endParaRP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dirty="0">
                          <a:solidFill>
                            <a:srgbClr val="C00000"/>
                          </a:solidFill>
                        </a:rPr>
                        <a:t>江姿莹</a:t>
                      </a:r>
                      <a:endParaRPr lang="zh-CN" altLang="en-US" sz="1350" b="1" i="0" dirty="0">
                        <a:solidFill>
                          <a:srgbClr val="C00000"/>
                        </a:solidFill>
                      </a:endParaRP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dirty="0">
                          <a:solidFill>
                            <a:srgbClr val="C00000"/>
                          </a:solidFill>
                        </a:rPr>
                        <a:t>程赛 </a:t>
                      </a:r>
                      <a:endParaRPr lang="zh-CN" altLang="en-US" sz="1350" b="1" i="0" dirty="0">
                        <a:solidFill>
                          <a:srgbClr val="C00000"/>
                        </a:solidFill>
                      </a:endParaRP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 dirty="0">
                          <a:solidFill>
                            <a:srgbClr val="C00000"/>
                          </a:solidFill>
                        </a:rPr>
                        <a:t>高一鸣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胡海洋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刘正奇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崔树欣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任瑞瑄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dirty="0"/>
                        <a:t>叶宁煦</a:t>
                      </a:r>
                      <a:endParaRPr lang="zh-CN" altLang="en-US" sz="1350" b="0" i="0" dirty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曾繁博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王稼民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谢忠维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高常宏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dirty="0"/>
                        <a:t>赵嘉乐</a:t>
                      </a:r>
                      <a:endParaRPr lang="zh-CN" altLang="en-US" sz="1350" b="0" i="0" dirty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3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王伟耀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董佳灵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种科迪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刘景园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dirty="0"/>
                        <a:t>彭健坤</a:t>
                      </a:r>
                      <a:endParaRPr lang="zh-CN" altLang="en-US" sz="1350" b="0" i="0" dirty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35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许博然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何景瑶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梁恒珲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黄雅杰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dirty="0"/>
                        <a:t>杨博文</a:t>
                      </a:r>
                      <a:endParaRPr lang="zh-CN" altLang="en-US" sz="1350" b="0" i="0" dirty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35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杜开宇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马杰瑞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温豪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/>
                        <a:t>陈梦涵</a:t>
                      </a:r>
                      <a:endParaRPr lang="zh-CN" altLang="en-US" sz="1350" b="0" i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dirty="0"/>
                        <a:t>王竹生</a:t>
                      </a:r>
                      <a:endParaRPr lang="zh-CN" altLang="en-US" sz="1350" b="0" i="0" dirty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350" b="0" i="0" dirty="0"/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350" b="0" i="0" dirty="0"/>
                    </a:p>
                  </a:txBody>
                  <a:tcPr marL="9842" marR="9842" marT="984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3"/>
            </p:custDataLst>
          </p:nvPr>
        </p:nvGraphicFramePr>
        <p:xfrm>
          <a:off x="119380" y="3573145"/>
          <a:ext cx="4069080" cy="2637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5435"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303</a:t>
                      </a:r>
                      <a:r>
                        <a:rPr lang="zh-CN" altLang="en-US"/>
                        <a:t>班分组情况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303-A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303-B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303-C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303-D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303-E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303-F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i="0">
                          <a:solidFill>
                            <a:srgbClr val="C00000"/>
                          </a:solidFill>
                        </a:rPr>
                        <a:t>王敏行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i="0">
                          <a:solidFill>
                            <a:srgbClr val="C00000"/>
                          </a:solidFill>
                        </a:rPr>
                        <a:t>左浩渝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i="0">
                          <a:solidFill>
                            <a:srgbClr val="C00000"/>
                          </a:solidFill>
                        </a:rPr>
                        <a:t>马子恒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i="0">
                          <a:solidFill>
                            <a:srgbClr val="C00000"/>
                          </a:solidFill>
                        </a:rPr>
                        <a:t>陆毅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i="0">
                          <a:solidFill>
                            <a:srgbClr val="C00000"/>
                          </a:solidFill>
                        </a:rPr>
                        <a:t>张博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1" i="0">
                          <a:solidFill>
                            <a:srgbClr val="C00000"/>
                          </a:solidFill>
                        </a:rPr>
                        <a:t>陈明凯</a:t>
                      </a:r>
                    </a:p>
                  </a:txBody>
                  <a:tcPr marL="9842" marR="9842" marT="984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鲍睿钊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李宸萱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龚宸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农胜扬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何雨阳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吴宗晟</a:t>
                      </a:r>
                    </a:p>
                  </a:txBody>
                  <a:tcPr marL="9842" marR="9842" marT="984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刘昱辉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刘诗源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赖永红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胡安顺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莫天昊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刘师豪</a:t>
                      </a:r>
                    </a:p>
                  </a:txBody>
                  <a:tcPr marL="9842" marR="9842" marT="984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管庆涵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何家乐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王思超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徐智宇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韦昌祎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杨婷</a:t>
                      </a:r>
                    </a:p>
                  </a:txBody>
                  <a:tcPr marL="9842" marR="9842" marT="9842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谈家锐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黄佳瑞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唐耀寰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黄杉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高鹏程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叶芷彤</a:t>
                      </a:r>
                    </a:p>
                  </a:txBody>
                  <a:tcPr marL="9842" marR="9842" marT="984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孙天翼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刘育麟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程悦航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陈晓煜</a:t>
                      </a:r>
                    </a:p>
                  </a:txBody>
                  <a:tcPr marL="9842" marR="9842" marT="9842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/>
          <p:nvPr>
            <p:custDataLst>
              <p:tags r:id="rId4"/>
            </p:custDataLst>
          </p:nvPr>
        </p:nvGraphicFramePr>
        <p:xfrm>
          <a:off x="4866640" y="3589526"/>
          <a:ext cx="5924550" cy="2621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6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7789">
                <a:tc grid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304</a:t>
                      </a:r>
                      <a:r>
                        <a:rPr lang="zh-CN" altLang="en-US"/>
                        <a:t>班分组情况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304-A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304-B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304-C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304-D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304-E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304-F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304-G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</a:rPr>
                        <a:t>沈屹东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</a:rPr>
                        <a:t>王骊琨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</a:rPr>
                        <a:t>杨皓岚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</a:rPr>
                        <a:t>蔡泽尧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</a:rPr>
                        <a:t>徐言萌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solidFill>
                            <a:srgbClr val="C00000"/>
                          </a:solidFill>
                        </a:rPr>
                        <a:t>周靖凯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 dirty="0">
                          <a:solidFill>
                            <a:srgbClr val="C00000"/>
                          </a:solidFill>
                        </a:rPr>
                        <a:t>李可欣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刘晟毅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赵宇鹏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张志鑫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陈悦阳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文雨诗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朱泽雨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王睿轩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高天涛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张甬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蒋子风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陈悦涵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全柏霖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王艺凡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莫桐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高鹏涛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朱宋林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赵泽文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冯国晟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350">
                          <a:sym typeface="+mn-ea"/>
                        </a:rPr>
                        <a:t>孙嘉泽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肖皓天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申宜鑫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董佳玮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苏家新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曹文卿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zh-CN" altLang="en-US" sz="1350" b="0" i="0"/>
                        <a:t>姚艺</a:t>
                      </a:r>
                    </a:p>
                  </a:txBody>
                  <a:tcPr marL="9842" marR="9842" marT="9842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蔡卓灵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验收大组分组情况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B72C-6881-4DBC-AC71-D6B58B2491DD}" type="datetime1">
              <a:rPr lang="zh-CN" altLang="en-US" smtClean="0"/>
              <a:t>2025/5/16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 2014-2020 BUPT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0546-1504-4506-BA88-2CC53EE42F44}" type="slidenum">
              <a:rPr lang="en-US" altLang="zh-CN" smtClean="0"/>
              <a:t>4</a:t>
            </a:fld>
            <a:endParaRPr lang="en-US" altLang="zh-CN"/>
          </a:p>
        </p:txBody>
      </p:sp>
      <p:graphicFrame>
        <p:nvGraphicFramePr>
          <p:cNvPr id="3" name="表格 2"/>
          <p:cNvGraphicFramePr/>
          <p:nvPr/>
        </p:nvGraphicFramePr>
        <p:xfrm>
          <a:off x="1847850" y="1700530"/>
          <a:ext cx="853186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一大组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二大组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三大组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/>
                        <a:t>四大组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301-A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301-B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301-C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301-D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302-A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302-B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302-C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302-D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302-E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303-A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303-B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303-C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303-D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303-E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303-F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ym typeface="+mn-ea"/>
                        </a:rPr>
                        <a:t>304-A</a:t>
                      </a:r>
                      <a:endParaRPr lang="en-US" altLang="zh-C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304-B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304-C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304-D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304-E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304-F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423795" y="4653280"/>
            <a:ext cx="68167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sym typeface="+mn-ea"/>
              </a:rPr>
              <a:t>以下两组，因为成员人数过少，不作跨组调试要求：</a:t>
            </a:r>
            <a:endParaRPr lang="en-US" altLang="zh-CN" sz="2000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302-G</a:t>
            </a:r>
            <a:r>
              <a:rPr lang="zh-CN" altLang="en-US" sz="2000">
                <a:sym typeface="+mn-ea"/>
              </a:rPr>
              <a:t>：高一鸣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304-G</a:t>
            </a:r>
            <a:r>
              <a:rPr lang="zh-CN" altLang="en-US" sz="2000">
                <a:sym typeface="+mn-ea"/>
              </a:rPr>
              <a:t>：李可欣</a:t>
            </a:r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作业基本说明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基本需求：     </a:t>
            </a:r>
            <a:endParaRPr lang="en-US" altLang="zh-CN" sz="3600" dirty="0"/>
          </a:p>
          <a:p>
            <a:pPr lvl="1"/>
            <a:r>
              <a:rPr lang="zh-CN" altLang="en-US" sz="3200"/>
              <a:t>波特普大学快捷</a:t>
            </a:r>
            <a:r>
              <a:rPr lang="zh-CN" altLang="en-US" sz="3200" dirty="0"/>
              <a:t>廉价酒店响应节能绿色环保理念，推行自助计费式中央温控系统，使得入住的客户可以根据要求设定</a:t>
            </a:r>
            <a:r>
              <a:rPr lang="zh-CN" altLang="en-US" sz="3200" dirty="0">
                <a:solidFill>
                  <a:srgbClr val="FF0000"/>
                </a:solidFill>
              </a:rPr>
              <a:t>温度</a:t>
            </a:r>
            <a:r>
              <a:rPr lang="zh-CN" altLang="en-US" sz="3200" dirty="0"/>
              <a:t>和</a:t>
            </a:r>
            <a:r>
              <a:rPr lang="zh-CN" altLang="en-US" sz="3200" dirty="0">
                <a:solidFill>
                  <a:srgbClr val="FF0000"/>
                </a:solidFill>
              </a:rPr>
              <a:t>风速</a:t>
            </a:r>
            <a:r>
              <a:rPr lang="zh-CN" altLang="en-US" sz="3200" dirty="0"/>
              <a:t>的调节，同时可以</a:t>
            </a:r>
            <a:r>
              <a:rPr lang="zh-CN" altLang="en-US" sz="3200" dirty="0">
                <a:solidFill>
                  <a:srgbClr val="FF0000"/>
                </a:solidFill>
              </a:rPr>
              <a:t>显示所需支付的金额</a:t>
            </a:r>
            <a:r>
              <a:rPr lang="zh-CN" altLang="en-US" sz="3200" dirty="0"/>
              <a:t>。客户退房</a:t>
            </a:r>
            <a:r>
              <a:rPr lang="zh-CN" altLang="en-US" sz="3200"/>
              <a:t>时酒店前台须</a:t>
            </a:r>
            <a:r>
              <a:rPr lang="zh-CN" altLang="en-US" sz="3200" dirty="0"/>
              <a:t>出具空调使用的</a:t>
            </a:r>
            <a:r>
              <a:rPr lang="zh-CN" altLang="en-US" sz="3200" dirty="0">
                <a:solidFill>
                  <a:srgbClr val="FF0000"/>
                </a:solidFill>
              </a:rPr>
              <a:t>账单</a:t>
            </a:r>
            <a:r>
              <a:rPr lang="zh-CN" altLang="en-US" sz="3200" dirty="0"/>
              <a:t>及</a:t>
            </a:r>
            <a:r>
              <a:rPr lang="zh-CN" altLang="en-US" sz="3200" dirty="0">
                <a:solidFill>
                  <a:srgbClr val="FF0000"/>
                </a:solidFill>
              </a:rPr>
              <a:t>详单</a:t>
            </a:r>
            <a:r>
              <a:rPr lang="zh-CN" altLang="en-US" sz="3200" dirty="0"/>
              <a:t>。空调运行期间，空调管理员能够</a:t>
            </a:r>
            <a:r>
              <a:rPr lang="zh-CN" altLang="en-US" sz="3200" dirty="0">
                <a:solidFill>
                  <a:srgbClr val="FF0000"/>
                </a:solidFill>
              </a:rPr>
              <a:t>监控</a:t>
            </a:r>
            <a:r>
              <a:rPr lang="zh-CN" altLang="en-US" sz="3200" dirty="0"/>
              <a:t>各房间空调的使用状态，此外，酒店经理在需要的情况下可以查看不同时间范围内的</a:t>
            </a:r>
            <a:r>
              <a:rPr lang="zh-CN" altLang="en-US" sz="3200" dirty="0">
                <a:solidFill>
                  <a:srgbClr val="FF0000"/>
                </a:solidFill>
              </a:rPr>
              <a:t>格式化统计报表</a:t>
            </a:r>
            <a:r>
              <a:rPr lang="zh-CN" altLang="en-US" sz="3200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B72C-6881-4DBC-AC71-D6B58B2491DD}" type="datetime1">
              <a:rPr lang="zh-CN" altLang="en-US" smtClean="0"/>
              <a:t>2025/5/16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 2014-2020 BUPT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0546-1504-4506-BA88-2CC53EE42F44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75" y="116632"/>
            <a:ext cx="10765455" cy="645258"/>
          </a:xfrm>
        </p:spPr>
        <p:txBody>
          <a:bodyPr/>
          <a:lstStyle/>
          <a:p>
            <a:r>
              <a:rPr lang="zh-CN" altLang="en-US" dirty="0"/>
              <a:t>课程作业</a:t>
            </a:r>
            <a:r>
              <a:rPr lang="en-US" altLang="zh-CN" dirty="0"/>
              <a:t>-</a:t>
            </a:r>
            <a:r>
              <a:rPr lang="zh-CN" altLang="en-US" dirty="0"/>
              <a:t>注意事项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2099-91CD-4089-B117-98A82E89D3CB}" type="datetime1">
              <a:rPr lang="zh-CN" altLang="en-US" smtClean="0"/>
              <a:t>2025/5/16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 2014-2020 BUPT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0546-1504-4506-BA88-2CC53EE42F44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620688"/>
            <a:ext cx="11377263" cy="573566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温控范围</a:t>
            </a:r>
            <a:endParaRPr lang="en-US" altLang="zh-CN" sz="2800" dirty="0"/>
          </a:p>
          <a:p>
            <a:pPr lvl="1"/>
            <a:r>
              <a:rPr lang="zh-CN" altLang="en-US" sz="2400" dirty="0"/>
              <a:t>制冷模式：</a:t>
            </a:r>
            <a:r>
              <a:rPr lang="en-US" altLang="zh-CN" sz="2400" dirty="0"/>
              <a:t>18-25</a:t>
            </a:r>
            <a:r>
              <a:rPr lang="zh-CN" altLang="en-US" sz="2400" dirty="0"/>
              <a:t>度</a:t>
            </a:r>
            <a:endParaRPr lang="en-US" altLang="zh-CN" sz="2400" dirty="0"/>
          </a:p>
          <a:p>
            <a:pPr lvl="1"/>
            <a:r>
              <a:rPr lang="zh-CN" altLang="en-US" sz="2400" dirty="0"/>
              <a:t>制热模式：</a:t>
            </a:r>
            <a:r>
              <a:rPr lang="en-US" altLang="zh-CN" sz="2400" dirty="0"/>
              <a:t>25-30</a:t>
            </a:r>
            <a:r>
              <a:rPr lang="zh-CN" altLang="en-US" sz="2400" dirty="0"/>
              <a:t>度</a:t>
            </a:r>
            <a:endParaRPr lang="en-US" altLang="zh-CN" sz="2400" dirty="0"/>
          </a:p>
          <a:p>
            <a:pPr lvl="1"/>
            <a:r>
              <a:rPr lang="zh-CN" altLang="en-US" sz="2400" dirty="0"/>
              <a:t>缺省温度：</a:t>
            </a:r>
            <a:r>
              <a:rPr lang="en-US" altLang="zh-CN" sz="2400" dirty="0"/>
              <a:t>25</a:t>
            </a:r>
            <a:r>
              <a:rPr lang="zh-CN" altLang="en-US" sz="2400" dirty="0"/>
              <a:t>度</a:t>
            </a:r>
            <a:endParaRPr lang="en-US" altLang="zh-CN" sz="2400" dirty="0"/>
          </a:p>
          <a:p>
            <a:r>
              <a:rPr lang="zh-CN" altLang="en-US" sz="2800" dirty="0"/>
              <a:t>计费标准：</a:t>
            </a:r>
            <a:r>
              <a:rPr lang="en-US" altLang="zh-CN" sz="2800" dirty="0"/>
              <a:t>1</a:t>
            </a:r>
            <a:r>
              <a:rPr lang="zh-CN" altLang="en-US" sz="2800" dirty="0"/>
              <a:t>元</a:t>
            </a:r>
            <a:r>
              <a:rPr lang="en-US" altLang="zh-CN" sz="2800" dirty="0"/>
              <a:t>/</a:t>
            </a:r>
            <a:r>
              <a:rPr lang="zh-CN" altLang="en-US" sz="2800" dirty="0"/>
              <a:t>度</a:t>
            </a:r>
            <a:endParaRPr lang="en-US" altLang="zh-CN" sz="2800" dirty="0"/>
          </a:p>
          <a:p>
            <a:r>
              <a:rPr lang="zh-CN" altLang="en-US" sz="2800" dirty="0"/>
              <a:t>耗电标准：</a:t>
            </a:r>
            <a:endParaRPr lang="en-US" altLang="zh-CN" sz="2800" dirty="0"/>
          </a:p>
          <a:p>
            <a:pPr lvl="1"/>
            <a:r>
              <a:rPr lang="zh-CN" altLang="en-US" sz="2400" dirty="0"/>
              <a:t>高风：</a:t>
            </a:r>
            <a:r>
              <a:rPr lang="en-US" altLang="zh-CN" sz="2400" dirty="0"/>
              <a:t>1</a:t>
            </a:r>
            <a:r>
              <a:rPr lang="zh-CN" altLang="en-US" sz="2400" dirty="0"/>
              <a:t>度</a:t>
            </a:r>
            <a:r>
              <a:rPr lang="en-US" altLang="zh-CN" sz="2400" dirty="0"/>
              <a:t>/1</a:t>
            </a:r>
            <a:r>
              <a:rPr lang="zh-CN" altLang="en-US" sz="2400" dirty="0"/>
              <a:t>分钟</a:t>
            </a:r>
            <a:endParaRPr lang="en-US" altLang="zh-CN" sz="2400" dirty="0"/>
          </a:p>
          <a:p>
            <a:pPr lvl="1"/>
            <a:r>
              <a:rPr lang="zh-CN" altLang="en-US" sz="2400" dirty="0"/>
              <a:t>中风：</a:t>
            </a:r>
            <a:r>
              <a:rPr lang="en-US" altLang="zh-CN" sz="2400" dirty="0"/>
              <a:t>1</a:t>
            </a:r>
            <a:r>
              <a:rPr lang="zh-CN" altLang="en-US" sz="2400" dirty="0"/>
              <a:t>度</a:t>
            </a:r>
            <a:r>
              <a:rPr lang="en-US" altLang="zh-CN" sz="2400" dirty="0"/>
              <a:t>/2</a:t>
            </a:r>
            <a:r>
              <a:rPr lang="zh-CN" altLang="en-US" sz="2400" dirty="0"/>
              <a:t>分钟</a:t>
            </a:r>
            <a:endParaRPr lang="en-US" altLang="zh-CN" sz="2400" dirty="0"/>
          </a:p>
          <a:p>
            <a:pPr lvl="1"/>
            <a:r>
              <a:rPr lang="zh-CN" altLang="en-US" sz="2400" dirty="0"/>
              <a:t>低风：</a:t>
            </a:r>
            <a:r>
              <a:rPr lang="en-US" altLang="zh-CN" sz="2400" dirty="0"/>
              <a:t>1</a:t>
            </a:r>
            <a:r>
              <a:rPr lang="zh-CN" altLang="en-US" sz="2400" dirty="0"/>
              <a:t>度</a:t>
            </a:r>
            <a:r>
              <a:rPr lang="en-US" altLang="zh-CN" sz="2400" dirty="0"/>
              <a:t>/3</a:t>
            </a:r>
            <a:r>
              <a:rPr lang="zh-CN" altLang="en-US" sz="2400" dirty="0"/>
              <a:t>分钟</a:t>
            </a:r>
            <a:endParaRPr lang="en-US" altLang="zh-CN" sz="2400" dirty="0"/>
          </a:p>
          <a:p>
            <a:endParaRPr lang="zh-CN" altLang="en-US" sz="1600" dirty="0"/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75" y="116632"/>
            <a:ext cx="10765455" cy="645258"/>
          </a:xfrm>
        </p:spPr>
        <p:txBody>
          <a:bodyPr/>
          <a:lstStyle/>
          <a:p>
            <a:r>
              <a:rPr lang="zh-CN" altLang="en-US" dirty="0"/>
              <a:t>课程作业</a:t>
            </a:r>
            <a:r>
              <a:rPr lang="en-US" altLang="zh-CN" dirty="0"/>
              <a:t>-</a:t>
            </a:r>
            <a:r>
              <a:rPr lang="zh-CN" altLang="en-US" dirty="0"/>
              <a:t>注意事项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2099-91CD-4089-B117-98A82E89D3CB}" type="datetime1">
              <a:rPr lang="zh-CN" altLang="en-US" smtClean="0"/>
              <a:t>2025/5/16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 2014-2020 BUPT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0546-1504-4506-BA88-2CC53EE42F44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620688"/>
            <a:ext cx="11377263" cy="573566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温度变化模式：</a:t>
            </a:r>
            <a:endParaRPr lang="en-US" altLang="zh-CN" sz="2800" dirty="0"/>
          </a:p>
          <a:p>
            <a:pPr lvl="1"/>
            <a:r>
              <a:rPr lang="zh-CN" altLang="en-US" sz="2400" dirty="0"/>
              <a:t>中风模式下每分钟变化</a:t>
            </a:r>
            <a:r>
              <a:rPr lang="en-US" altLang="zh-CN" sz="2400" dirty="0"/>
              <a:t>0.5</a:t>
            </a:r>
            <a:r>
              <a:rPr lang="zh-CN" altLang="en-US" sz="2400" dirty="0"/>
              <a:t>度，高风模式每分钟变化率提高</a:t>
            </a:r>
            <a:r>
              <a:rPr lang="en-US" altLang="zh-CN" sz="2400" dirty="0"/>
              <a:t>20%</a:t>
            </a:r>
            <a:r>
              <a:rPr lang="zh-CN" altLang="en-US" sz="2400" dirty="0"/>
              <a:t>，低风模式每分钟变化率减小</a:t>
            </a:r>
            <a:r>
              <a:rPr lang="en-US" altLang="zh-CN" sz="2400" dirty="0"/>
              <a:t>20%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zh-CN" altLang="en-US" sz="2400" dirty="0"/>
              <a:t>房间温度达到目标值以后，客户端自动发送停止送风请求给服务端。此后，当房间温度超过目标温度</a:t>
            </a:r>
            <a:r>
              <a:rPr lang="en-US" altLang="zh-CN" sz="2400" dirty="0"/>
              <a:t>1</a:t>
            </a:r>
            <a:r>
              <a:rPr lang="zh-CN" altLang="en-US" sz="2400" dirty="0"/>
              <a:t>度时，重新启动。</a:t>
            </a:r>
            <a:endParaRPr lang="en-US" altLang="zh-CN" sz="2400" dirty="0"/>
          </a:p>
          <a:p>
            <a:pPr lvl="1"/>
            <a:r>
              <a:rPr lang="zh-CN" altLang="en-US" sz="2400" dirty="0"/>
              <a:t>关机状态下，每分钟变化</a:t>
            </a:r>
            <a:r>
              <a:rPr lang="en-US" altLang="zh-CN" sz="2400" dirty="0"/>
              <a:t>0.5</a:t>
            </a:r>
            <a:r>
              <a:rPr lang="zh-CN" altLang="en-US" sz="2400" dirty="0"/>
              <a:t>度，直到变化到初始温度为止；</a:t>
            </a:r>
            <a:endParaRPr lang="en-US" altLang="zh-CN" sz="2400" dirty="0"/>
          </a:p>
          <a:p>
            <a:r>
              <a:rPr lang="zh-CN" altLang="en-US" sz="2800" dirty="0"/>
              <a:t>客户端具有温度传感器，能实时监测房间温度，并显示在控制面板上。</a:t>
            </a:r>
            <a:endParaRPr lang="en-US" altLang="zh-CN" sz="2800" dirty="0"/>
          </a:p>
          <a:p>
            <a:r>
              <a:rPr lang="zh-CN" altLang="en-US" sz="2800" dirty="0"/>
              <a:t>温度调节按钮连续两次或者多次指令发送的时间间隔小于</a:t>
            </a:r>
            <a:r>
              <a:rPr lang="en-US" altLang="zh-CN" sz="2800" dirty="0"/>
              <a:t>1</a:t>
            </a:r>
            <a:r>
              <a:rPr lang="zh-CN" altLang="en-US" sz="2800" dirty="0"/>
              <a:t>秒时，只发送最后</a:t>
            </a:r>
            <a:r>
              <a:rPr lang="en-US" altLang="zh-CN" sz="2800" dirty="0"/>
              <a:t>1</a:t>
            </a:r>
            <a:r>
              <a:rPr lang="zh-CN" altLang="en-US" sz="2800" dirty="0"/>
              <a:t>次的指令参数；大于</a:t>
            </a:r>
            <a:r>
              <a:rPr lang="en-US" altLang="zh-CN" sz="2800" dirty="0"/>
              <a:t>1</a:t>
            </a:r>
            <a:r>
              <a:rPr lang="zh-CN" altLang="en-US" sz="2800" dirty="0"/>
              <a:t>秒的情况下，将发送两次请求。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9175" y="116632"/>
            <a:ext cx="10765455" cy="645258"/>
          </a:xfrm>
        </p:spPr>
        <p:txBody>
          <a:bodyPr/>
          <a:lstStyle/>
          <a:p>
            <a:r>
              <a:rPr lang="zh-CN" altLang="en-US" dirty="0"/>
              <a:t>课程作业</a:t>
            </a:r>
            <a:r>
              <a:rPr lang="en-US" altLang="zh-CN" dirty="0"/>
              <a:t>-</a:t>
            </a:r>
            <a:r>
              <a:rPr lang="zh-CN" altLang="en-US" dirty="0"/>
              <a:t>补充需求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2099-91CD-4089-B117-98A82E89D3CB}" type="datetime1">
              <a:rPr lang="zh-CN" altLang="en-US" smtClean="0"/>
              <a:t>2025/5/16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 2014-2018 BUPT TSEG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70546-1504-4506-BA88-2CC53EE42F44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908720"/>
            <a:ext cx="11377263" cy="544763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假设宾馆有</a:t>
            </a:r>
            <a:r>
              <a:rPr lang="en-US" altLang="zh-CN" sz="2800" dirty="0"/>
              <a:t>x</a:t>
            </a:r>
            <a:r>
              <a:rPr lang="zh-CN" altLang="en-US" sz="2800" dirty="0"/>
              <a:t>间客房，由于服务能力受限，中央空调在同一时刻只能为</a:t>
            </a:r>
            <a:r>
              <a:rPr lang="en-US" altLang="zh-CN" sz="2800" dirty="0"/>
              <a:t>y</a:t>
            </a:r>
            <a:r>
              <a:rPr lang="zh-CN" altLang="en-US" sz="2800" dirty="0"/>
              <a:t>间（</a:t>
            </a:r>
            <a:r>
              <a:rPr lang="en-US" altLang="zh-CN" sz="2800" dirty="0"/>
              <a:t>x</a:t>
            </a:r>
            <a:r>
              <a:rPr lang="zh-CN" altLang="en-US" sz="2800" dirty="0"/>
              <a:t>＞</a:t>
            </a:r>
            <a:r>
              <a:rPr lang="en-US" altLang="zh-CN" sz="2800" dirty="0"/>
              <a:t>y</a:t>
            </a:r>
            <a:r>
              <a:rPr lang="zh-CN" altLang="en-US" sz="2800" dirty="0"/>
              <a:t>）提供送风服务。</a:t>
            </a:r>
            <a:endParaRPr lang="en-US" altLang="zh-CN" sz="2800" dirty="0"/>
          </a:p>
          <a:p>
            <a:pPr marL="857250" lvl="1" indent="-514350">
              <a:buFont typeface="+mj-lt"/>
              <a:buAutoNum type="alphaUcPeriod"/>
            </a:pPr>
            <a:r>
              <a:rPr lang="zh-CN" altLang="en-US" sz="2600" dirty="0"/>
              <a:t>为了兼顾公平和效率，需要对中央空调的送风服务进行调度；</a:t>
            </a:r>
            <a:endParaRPr lang="en-US" altLang="zh-CN" sz="2600" dirty="0"/>
          </a:p>
          <a:p>
            <a:pPr marL="857250" lvl="1" indent="-514350">
              <a:buFont typeface="+mj-lt"/>
              <a:buAutoNum type="alphaUcPeriod"/>
            </a:pPr>
            <a:r>
              <a:rPr lang="zh-CN" altLang="en-US" sz="2600" dirty="0"/>
              <a:t>优先级调度</a:t>
            </a:r>
            <a:r>
              <a:rPr lang="en-US" altLang="zh-CN" sz="2600" dirty="0"/>
              <a:t>+</a:t>
            </a:r>
            <a:r>
              <a:rPr lang="zh-CN" altLang="en-US" sz="2600" dirty="0"/>
              <a:t>时间片调度：</a:t>
            </a:r>
            <a:endParaRPr lang="en-US" altLang="zh-CN" sz="2600" dirty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2400" dirty="0"/>
              <a:t>优先级调度：新送风请求的风速若</a:t>
            </a:r>
            <a:r>
              <a:rPr lang="zh-CN" altLang="en-US" sz="2400" dirty="0">
                <a:solidFill>
                  <a:srgbClr val="FF0000"/>
                </a:solidFill>
              </a:rPr>
              <a:t>高于（高风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</a:rPr>
              <a:t>中风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en-US" sz="2400" dirty="0">
                <a:solidFill>
                  <a:srgbClr val="FF0000"/>
                </a:solidFill>
              </a:rPr>
              <a:t>低风）</a:t>
            </a:r>
            <a:r>
              <a:rPr lang="zh-CN" altLang="en-US" sz="2400" dirty="0"/>
              <a:t>正在接受服务的某个送风请求，则将立即服务高风速请求；</a:t>
            </a:r>
            <a:endParaRPr lang="en-US" altLang="zh-CN" sz="2400" dirty="0"/>
          </a:p>
          <a:p>
            <a:pPr marL="1200150" lvl="2" indent="-514350">
              <a:buFont typeface="+mj-lt"/>
              <a:buAutoNum type="alphaLcParenR"/>
            </a:pPr>
            <a:r>
              <a:rPr lang="zh-CN" altLang="en-US" sz="2400" dirty="0"/>
              <a:t>时间片调度：若等待服务的送风请求与正在接受服务的送风请求相比，它们所请求的风速</a:t>
            </a:r>
            <a:r>
              <a:rPr lang="zh-CN" altLang="en-US" sz="2400" dirty="0">
                <a:solidFill>
                  <a:srgbClr val="FF0000"/>
                </a:solidFill>
              </a:rPr>
              <a:t>相同</a:t>
            </a:r>
            <a:r>
              <a:rPr lang="zh-CN" altLang="en-US" sz="2400" dirty="0"/>
              <a:t>，则新请求</a:t>
            </a:r>
            <a:r>
              <a:rPr lang="zh-CN" altLang="en-US" sz="2400" dirty="0">
                <a:solidFill>
                  <a:srgbClr val="FF0000"/>
                </a:solidFill>
              </a:rPr>
              <a:t>等待一段时间</a:t>
            </a:r>
            <a:r>
              <a:rPr lang="zh-CN" altLang="en-US" sz="2400" dirty="0"/>
              <a:t>后（</a:t>
            </a:r>
            <a:r>
              <a:rPr lang="en-US" altLang="zh-CN" sz="2400" dirty="0"/>
              <a:t>s</a:t>
            </a:r>
            <a:r>
              <a:rPr lang="zh-CN" altLang="en-US" sz="2400" dirty="0"/>
              <a:t>秒）获得送风服务，获得服务时间最长的房间被</a:t>
            </a:r>
            <a:r>
              <a:rPr lang="zh-CN" altLang="en-US" sz="2400" dirty="0">
                <a:solidFill>
                  <a:srgbClr val="FF0000"/>
                </a:solidFill>
              </a:rPr>
              <a:t>暂停</a:t>
            </a:r>
            <a:r>
              <a:rPr lang="zh-CN" altLang="en-US" sz="2400" dirty="0"/>
              <a:t>送风服务。</a:t>
            </a:r>
            <a:endParaRPr lang="en-US" altLang="zh-CN" sz="2400" dirty="0"/>
          </a:p>
          <a:p>
            <a:pPr marL="857250" lvl="1" indent="-514350">
              <a:buFont typeface="+mj-lt"/>
              <a:buAutoNum type="alphaUcPeriod"/>
            </a:pPr>
            <a:r>
              <a:rPr lang="zh-CN" altLang="en-US" sz="2600" dirty="0"/>
              <a:t>调节风速算作是发起一次新的送风请求，只调温不算新的请求；</a:t>
            </a:r>
            <a:endParaRPr lang="en-US" altLang="zh-CN" sz="2600" dirty="0"/>
          </a:p>
          <a:p>
            <a:pPr marL="685800" lvl="2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  <p:transition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19*158"/>
  <p:tag name="TABLE_ENDDRAG_RECT" val="9*60*319*1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7*200"/>
  <p:tag name="TABLE_ENDDRAG_RECT" val="144*165*427*2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73*206"/>
  <p:tag name="TABLE_ENDDRAG_RECT" val="9*281*373*20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6*206"/>
  <p:tag name="TABLE_ENDDRAG_RECT" val="463*281*466*2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19*158"/>
  <p:tag name="TABLE_ENDDRAG_RECT" val="9*60*319*15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7*200"/>
  <p:tag name="TABLE_ENDDRAG_RECT" val="144*165*427*20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73*206"/>
  <p:tag name="TABLE_ENDDRAG_RECT" val="9*281*373*20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66*206"/>
  <p:tag name="TABLE_ENDDRAG_RECT" val="463*281*466*206"/>
</p:tagLst>
</file>

<file path=ppt/theme/theme1.xml><?xml version="1.0" encoding="utf-8"?>
<a:theme xmlns:a="http://schemas.openxmlformats.org/drawingml/2006/main" name="2015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2015SE</Template>
  <TotalTime>0</TotalTime>
  <Words>1240</Words>
  <Application>Microsoft Office PowerPoint</Application>
  <PresentationFormat>宽屏</PresentationFormat>
  <Paragraphs>398</Paragraphs>
  <Slides>8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Impact</vt:lpstr>
      <vt:lpstr>MV Boli</vt:lpstr>
      <vt:lpstr>Times New Roman</vt:lpstr>
      <vt:lpstr>2015SE</vt:lpstr>
      <vt:lpstr>PowerPoint 演示文稿</vt:lpstr>
      <vt:lpstr>小班分组-old</vt:lpstr>
      <vt:lpstr>小班分组-new</vt:lpstr>
      <vt:lpstr>验收大组分组情况</vt:lpstr>
      <vt:lpstr>作业基本说明</vt:lpstr>
      <vt:lpstr>课程作业-注意事项</vt:lpstr>
      <vt:lpstr>课程作业-注意事项</vt:lpstr>
      <vt:lpstr>课程作业-补充需求</vt:lpstr>
    </vt:vector>
  </TitlesOfParts>
  <Company>清华大学计算机系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殷人昆</dc:creator>
  <cp:lastModifiedBy>Tian Ye</cp:lastModifiedBy>
  <cp:revision>247</cp:revision>
  <dcterms:created xsi:type="dcterms:W3CDTF">1999-04-15T21:26:00Z</dcterms:created>
  <dcterms:modified xsi:type="dcterms:W3CDTF">2025-05-16T06:16:44Z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DEF9D9CDCAD748189BE6B40810897B46_13</vt:lpwstr>
  </property>
  <property fmtid="{D5CDD505-2E9C-101B-9397-08002B2CF9AE}" pid="3" name="KSOProductBuildVer">
    <vt:lpwstr>2052-12.1.0.20784</vt:lpwstr>
  </property>
</Properties>
</file>