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519" r:id="rId2"/>
    <p:sldId id="456" r:id="rId3"/>
    <p:sldId id="306" r:id="rId4"/>
    <p:sldId id="518" r:id="rId5"/>
    <p:sldId id="516" r:id="rId6"/>
    <p:sldId id="454" r:id="rId7"/>
    <p:sldId id="460" r:id="rId8"/>
    <p:sldId id="517" r:id="rId9"/>
    <p:sldId id="458" r:id="rId10"/>
    <p:sldId id="461" r:id="rId11"/>
    <p:sldId id="459" r:id="rId12"/>
    <p:sldId id="462" r:id="rId13"/>
    <p:sldId id="463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6" autoAdjust="0"/>
    <p:restoredTop sz="96405" autoAdjust="0"/>
  </p:normalViewPr>
  <p:slideViewPr>
    <p:cSldViewPr>
      <p:cViewPr varScale="1">
        <p:scale>
          <a:sx n="80" d="100"/>
          <a:sy n="80" d="100"/>
        </p:scale>
        <p:origin x="148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26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F03B7-E3BF-40F2-ADDC-6E1D7F1CA8D5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AD05-09B9-40E3-AE39-E644A0E36E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95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64" charset="-128"/>
              </a:defRPr>
            </a:lvl1pPr>
          </a:lstStyle>
          <a:p>
            <a:pPr>
              <a:defRPr/>
            </a:pPr>
            <a:fld id="{00AFF51F-A535-4BB3-9A7D-F6E9C3D0AB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667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363DD2-35CD-4EE1-8D23-F5E51EE2026C}" type="slidenum">
              <a:rPr lang="en-US" smtClean="0">
                <a:ea typeface="ＭＳ Ｐゴシック" pitchFamily="34" charset="-128"/>
              </a:rPr>
              <a:pPr/>
              <a:t>1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79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4564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4C801-CAE9-4064-92C7-1D220957A432}" type="slidenum">
              <a:rPr lang="en-US" smtClean="0">
                <a:ea typeface="ＭＳ Ｐゴシック" pitchFamily="34" charset="-128"/>
              </a:rPr>
              <a:pPr/>
              <a:t>12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79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0571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4C801-CAE9-4064-92C7-1D220957A432}" type="slidenum">
              <a:rPr lang="en-US" smtClean="0">
                <a:ea typeface="ＭＳ Ｐゴシック" pitchFamily="34" charset="-128"/>
              </a:rPr>
              <a:pPr/>
              <a:t>13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79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8479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4C801-CAE9-4064-92C7-1D220957A432}" type="slidenum">
              <a:rPr lang="en-US" smtClean="0">
                <a:ea typeface="ＭＳ Ｐゴシック" pitchFamily="34" charset="-128"/>
              </a:rPr>
              <a:pPr/>
              <a:t>2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79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8923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4C801-CAE9-4064-92C7-1D220957A432}" type="slidenum">
              <a:rPr lang="en-US" smtClean="0">
                <a:ea typeface="ＭＳ Ｐゴシック" pitchFamily="34" charset="-128"/>
              </a:rPr>
              <a:pPr/>
              <a:t>3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79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0635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4C801-CAE9-4064-92C7-1D220957A432}" type="slidenum">
              <a:rPr lang="en-US" smtClean="0">
                <a:ea typeface="ＭＳ Ｐゴシック" pitchFamily="34" charset="-128"/>
              </a:rPr>
              <a:pPr/>
              <a:t>4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79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929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4C801-CAE9-4064-92C7-1D220957A432}" type="slidenum">
              <a:rPr lang="en-US" smtClean="0">
                <a:ea typeface="ＭＳ Ｐゴシック" pitchFamily="34" charset="-128"/>
              </a:rPr>
              <a:pPr/>
              <a:t>5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79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2361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4C801-CAE9-4064-92C7-1D220957A432}" type="slidenum">
              <a:rPr lang="en-US" smtClean="0">
                <a:ea typeface="ＭＳ Ｐゴシック" pitchFamily="34" charset="-128"/>
              </a:rPr>
              <a:pPr/>
              <a:t>6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79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9894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4C801-CAE9-4064-92C7-1D220957A432}" type="slidenum">
              <a:rPr lang="en-US" smtClean="0">
                <a:ea typeface="ＭＳ Ｐゴシック" pitchFamily="34" charset="-128"/>
              </a:rPr>
              <a:pPr/>
              <a:t>9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79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148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4C801-CAE9-4064-92C7-1D220957A432}" type="slidenum">
              <a:rPr lang="en-US" smtClean="0">
                <a:ea typeface="ＭＳ Ｐゴシック" pitchFamily="34" charset="-128"/>
              </a:rPr>
              <a:pPr/>
              <a:t>10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79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5478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4C801-CAE9-4064-92C7-1D220957A432}" type="slidenum">
              <a:rPr lang="en-US" smtClean="0">
                <a:ea typeface="ＭＳ Ｐゴシック" pitchFamily="34" charset="-128"/>
              </a:rPr>
              <a:pPr/>
              <a:t>11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79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164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October 31, 2014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Mahdi Aminian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035BB-E83D-4AE3-B588-6367177E4C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October 31, 2014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Mahdi Aminian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5F6F7-0353-42FD-B0B9-3AA415C0A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October 31, 2014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Mahdi Aminian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E2495-6C37-4148-B092-2BA900427C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Mahdi Aminian</a:t>
            </a:r>
          </a:p>
        </p:txBody>
      </p:sp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64" charset="-128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48600" y="6248400"/>
            <a:ext cx="609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035BB-E83D-4AE3-B588-6367177E4C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76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ＭＳ Ｐゴシック" pitchFamily="-6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CAD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October 31, 2014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Mahdi Aminian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6B078-E125-4DAE-82C9-FB5092426F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October 31, 2014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Mahdi Aminian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AE13A-4373-4A10-BF50-1216A6DA4B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October 31, 2014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Mahdi Aminian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73B77-06D6-496A-AF15-B301F6359E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October 31, 2014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Mahdi Aminian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7CDAC-F5ED-4CF5-A040-46BD3FD9F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October 31, 2014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Mahdi Aminian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71EB1-DEE5-4D2D-8A66-35542A031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October 31, 2014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Mahdi Aminian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BF3FD-ABE3-474C-887C-A20A0AC880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October 31, 2014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Mahdi Aminian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3FA32-19A7-4689-86E1-488491BC67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ＭＳ Ｐゴシック" pitchFamily="-64" charset="-128"/>
              </a:defRPr>
            </a:lvl1pPr>
          </a:lstStyle>
          <a:p>
            <a:pPr>
              <a:defRPr/>
            </a:pPr>
            <a:r>
              <a:rPr lang="en-US"/>
              <a:t>November 12, 2010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ＭＳ Ｐゴシック" pitchFamily="-64" charset="-128"/>
              </a:defRPr>
            </a:lvl1pPr>
          </a:lstStyle>
          <a:p>
            <a:pPr>
              <a:defRPr/>
            </a:pPr>
            <a:r>
              <a:rPr lang="en-US" dirty="0"/>
              <a:t>Mahdi Aminian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ＭＳ Ｐゴシック" pitchFamily="-64" charset="-128"/>
              </a:defRPr>
            </a:lvl1pPr>
          </a:lstStyle>
          <a:p>
            <a:pPr>
              <a:defRPr/>
            </a:pPr>
            <a:fld id="{141EC098-193F-4E7D-8F63-132E3FF02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ransistor_coun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mhd.aminian@gmail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uilan.ac.ir/~mahdi.aminian" TargetMode="External"/><Relationship Id="rId4" Type="http://schemas.openxmlformats.org/officeDocument/2006/relationships/hyperlink" Target="mailto:mahdi.aminian@aut.ac.i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h/renz9eljm8x1crt/AAB52LOzVYujT1SzXN45kg9ia?dl=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ropbox.com/request/3knDRN3iOOxdTWABo7Nh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s://www.xilinx.com/content/dam/xilinx/imgs/products/versal/versal-platfor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06" y="0"/>
            <a:ext cx="7394694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4763" y="76200"/>
            <a:ext cx="9144000" cy="4876800"/>
          </a:xfrm>
        </p:spPr>
        <p:txBody>
          <a:bodyPr/>
          <a:lstStyle/>
          <a:p>
            <a:pPr lvl="1" eaLnBrk="1" hangingPunct="1"/>
            <a:r>
              <a:rPr lang="en-US" sz="4800" b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Computer-Aided Design</a:t>
            </a:r>
            <a:br>
              <a:rPr lang="en-US" sz="4800" b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</a:br>
            <a:br>
              <a:rPr lang="en-US" sz="4800" b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</a:br>
            <a:br>
              <a:rPr lang="en-US" sz="4800" b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</a:br>
            <a:br>
              <a:rPr lang="en-US" sz="4800" b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</a:br>
            <a:r>
              <a:rPr lang="en-US" sz="4800" b="1" dirty="0">
                <a:solidFill>
                  <a:schemeClr val="bg1"/>
                </a:solidFill>
                <a:cs typeface="Times New Roman" pitchFamily="18" charset="0"/>
              </a:rPr>
              <a:t>Introduction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8630" y="4648200"/>
            <a:ext cx="8177213" cy="60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cs typeface="Times New Roman" pitchFamily="18" charset="0"/>
              </a:rPr>
              <a:t>Mahdi Aminian</a:t>
            </a:r>
          </a:p>
        </p:txBody>
      </p:sp>
      <p:pic>
        <p:nvPicPr>
          <p:cNvPr id="6" name="Picture 5" descr="https://www.guilan.ac.ir/images/fa2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1691"/>
            <a:ext cx="3200400" cy="8063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5612753"/>
      </p:ext>
    </p:extLst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IC - 1958</a:t>
            </a:r>
          </a:p>
        </p:txBody>
      </p:sp>
      <p:sp>
        <p:nvSpPr>
          <p:cNvPr id="3075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648200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07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Mahdi Aminian</a:t>
            </a:r>
          </a:p>
        </p:txBody>
      </p:sp>
      <p:sp>
        <p:nvSpPr>
          <p:cNvPr id="307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DCC4-09C2-4596-AAD4-4A3E5621EFF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1285875"/>
            <a:ext cx="3333750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" y="1371600"/>
            <a:ext cx="3901440" cy="435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07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Moore’s Law</a:t>
            </a:r>
          </a:p>
        </p:txBody>
      </p:sp>
      <p:sp>
        <p:nvSpPr>
          <p:cNvPr id="3075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648200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07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Mahdi Aminian</a:t>
            </a:r>
          </a:p>
        </p:txBody>
      </p:sp>
      <p:sp>
        <p:nvSpPr>
          <p:cNvPr id="307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DCC4-09C2-4596-AAD4-4A3E5621EFF0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314450"/>
            <a:ext cx="7572375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9801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Core i7-980X (6 cores)</a:t>
            </a:r>
          </a:p>
        </p:txBody>
      </p:sp>
      <p:sp>
        <p:nvSpPr>
          <p:cNvPr id="3075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648200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07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DCC4-09C2-4596-AAD4-4A3E5621EFF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28800" y="5791200"/>
            <a:ext cx="7391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Most powerful processor has about 10B transistors today.</a:t>
            </a:r>
          </a:p>
          <a:p>
            <a:r>
              <a:rPr lang="en-US" sz="2000" dirty="0"/>
              <a:t>Most powerful FPGA has 20B+ transistors.</a:t>
            </a:r>
          </a:p>
          <a:p>
            <a:r>
              <a:rPr lang="en-US" sz="2000" dirty="0">
                <a:hlinkClick r:id="rId3"/>
              </a:rPr>
              <a:t>http://en.wikipedia.org/wiki/Transistor_count</a:t>
            </a:r>
            <a:endParaRPr lang="en-US" sz="20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62000" y="5029200"/>
            <a:ext cx="769620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dirty="0"/>
              <a:t>Intel i7-980X, (12MB Cache, 3.33 GHz)</a:t>
            </a:r>
          </a:p>
          <a:p>
            <a:r>
              <a:rPr lang="en-US" altLang="en-US" sz="2000" i="0" dirty="0"/>
              <a:t>6 cores, 32 nm, 240 mm</a:t>
            </a:r>
            <a:r>
              <a:rPr lang="en-US" altLang="en-US" sz="2000" i="0" baseline="30000" dirty="0"/>
              <a:t>2</a:t>
            </a:r>
            <a:r>
              <a:rPr lang="en-US" altLang="en-US" sz="2000" i="0" dirty="0"/>
              <a:t>, 1.17 billion transistors</a:t>
            </a:r>
          </a:p>
        </p:txBody>
      </p:sp>
      <p:pic>
        <p:nvPicPr>
          <p:cNvPr id="9" name="Picture 2" descr="Intel's 6-Core Gulftown Gets Tested, Blows Us Aw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76350"/>
            <a:ext cx="7086600" cy="377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565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Circuits</a:t>
            </a:r>
          </a:p>
        </p:txBody>
      </p:sp>
      <p:sp>
        <p:nvSpPr>
          <p:cNvPr id="3075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648200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07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Mahdi Aminian</a:t>
            </a:r>
          </a:p>
        </p:txBody>
      </p:sp>
      <p:sp>
        <p:nvSpPr>
          <p:cNvPr id="307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DCC4-09C2-4596-AAD4-4A3E5621EFF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512763" y="4635500"/>
            <a:ext cx="37544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1400" b="1" u="sng">
                <a:latin typeface="Arial" pitchFamily="34" charset="0"/>
              </a:rPr>
              <a:t>Acronyms</a:t>
            </a:r>
            <a:endParaRPr lang="en-US" altLang="en-US" sz="1400">
              <a:latin typeface="Arial" pitchFamily="34" charset="0"/>
            </a:endParaRPr>
          </a:p>
          <a:p>
            <a:r>
              <a:rPr lang="en-US" altLang="en-US" sz="1400">
                <a:latin typeface="Arial" pitchFamily="34" charset="0"/>
              </a:rPr>
              <a:t>SPLD = Simple Programmable Logic Device </a:t>
            </a:r>
          </a:p>
          <a:p>
            <a:r>
              <a:rPr lang="en-US" altLang="en-US" sz="1400">
                <a:latin typeface="Arial" pitchFamily="34" charset="0"/>
              </a:rPr>
              <a:t>PAL    = Programmable Array Logic</a:t>
            </a:r>
          </a:p>
          <a:p>
            <a:r>
              <a:rPr lang="en-US" altLang="en-US" sz="1400">
                <a:latin typeface="Arial" pitchFamily="34" charset="0"/>
              </a:rPr>
              <a:t>CPLD = Complex PLD</a:t>
            </a:r>
          </a:p>
          <a:p>
            <a:r>
              <a:rPr lang="en-US" altLang="en-US" sz="1400">
                <a:latin typeface="Arial" pitchFamily="34" charset="0"/>
              </a:rPr>
              <a:t>FPGA = Field Programmable Gate Array</a:t>
            </a:r>
          </a:p>
          <a:p>
            <a:r>
              <a:rPr lang="en-US" altLang="en-US" sz="1400">
                <a:latin typeface="Arial" pitchFamily="34" charset="0"/>
              </a:rPr>
              <a:t>ASIC  = Application Specific IC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76348" y="1524000"/>
            <a:ext cx="7227856" cy="2667000"/>
            <a:chOff x="1276348" y="1524000"/>
            <a:chExt cx="7227856" cy="2667000"/>
          </a:xfrm>
        </p:grpSpPr>
        <p:sp>
          <p:nvSpPr>
            <p:cNvPr id="8" name="Line 43"/>
            <p:cNvSpPr>
              <a:spLocks noChangeShapeType="1"/>
            </p:cNvSpPr>
            <p:nvPr/>
          </p:nvSpPr>
          <p:spPr bwMode="auto">
            <a:xfrm>
              <a:off x="1711323" y="2049464"/>
              <a:ext cx="9525" cy="1762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3248024" y="1524000"/>
              <a:ext cx="830263" cy="447676"/>
              <a:chOff x="2190" y="800"/>
              <a:chExt cx="453" cy="244"/>
            </a:xfrm>
          </p:grpSpPr>
          <p:sp>
            <p:nvSpPr>
              <p:cNvPr id="43" name="Rectangle 42"/>
              <p:cNvSpPr>
                <a:spLocks noChangeArrowheads="1"/>
              </p:cNvSpPr>
              <p:nvPr/>
            </p:nvSpPr>
            <p:spPr bwMode="auto">
              <a:xfrm>
                <a:off x="2190" y="800"/>
                <a:ext cx="453" cy="244"/>
              </a:xfrm>
              <a:prstGeom prst="rect">
                <a:avLst/>
              </a:prstGeom>
              <a:solidFill>
                <a:srgbClr val="9933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" name="Rectangle 43"/>
              <p:cNvSpPr>
                <a:spLocks noChangeArrowheads="1"/>
              </p:cNvSpPr>
              <p:nvPr/>
            </p:nvSpPr>
            <p:spPr bwMode="auto">
              <a:xfrm>
                <a:off x="2276" y="862"/>
                <a:ext cx="307" cy="134"/>
              </a:xfrm>
              <a:prstGeom prst="rect">
                <a:avLst/>
              </a:prstGeom>
              <a:solidFill>
                <a:srgbClr val="99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7788" tIns="39688" rIns="77788" bIns="3968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en-US" sz="1200" b="1">
                    <a:solidFill>
                      <a:schemeClr val="bg1"/>
                    </a:solidFill>
                    <a:latin typeface="Arial" pitchFamily="34" charset="0"/>
                  </a:rPr>
                  <a:t>Logic</a:t>
                </a:r>
                <a:endParaRPr lang="en-US" altLang="en-US" sz="900" b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1276348" y="2149477"/>
              <a:ext cx="871538" cy="449264"/>
              <a:chOff x="1505" y="1151"/>
              <a:chExt cx="476" cy="246"/>
            </a:xfrm>
          </p:grpSpPr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>
                <a:off x="1505" y="1151"/>
                <a:ext cx="476" cy="246"/>
              </a:xfrm>
              <a:prstGeom prst="rect">
                <a:avLst/>
              </a:prstGeom>
              <a:solidFill>
                <a:srgbClr val="CF0E3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" name="Rectangle 41"/>
              <p:cNvSpPr>
                <a:spLocks noChangeArrowheads="1"/>
              </p:cNvSpPr>
              <p:nvPr/>
            </p:nvSpPr>
            <p:spPr bwMode="auto">
              <a:xfrm>
                <a:off x="1530" y="1171"/>
                <a:ext cx="446" cy="224"/>
              </a:xfrm>
              <a:prstGeom prst="rect">
                <a:avLst/>
              </a:prstGeom>
              <a:solidFill>
                <a:srgbClr val="CF0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7788" tIns="39688" rIns="77788" bIns="3968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en-US" sz="1200" b="1">
                    <a:solidFill>
                      <a:schemeClr val="bg1"/>
                    </a:solidFill>
                    <a:latin typeface="Arial" pitchFamily="34" charset="0"/>
                  </a:rPr>
                  <a:t>Standard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altLang="en-US" sz="1200" b="1">
                    <a:solidFill>
                      <a:schemeClr val="bg1"/>
                    </a:solidFill>
                    <a:latin typeface="Arial" pitchFamily="34" charset="0"/>
                  </a:rPr>
                  <a:t>Logic</a:t>
                </a:r>
                <a:endParaRPr lang="en-US" altLang="en-US" sz="900" b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5151437" y="2135189"/>
              <a:ext cx="835025" cy="479426"/>
              <a:chOff x="2776" y="1143"/>
              <a:chExt cx="455" cy="262"/>
            </a:xfrm>
          </p:grpSpPr>
          <p:sp>
            <p:nvSpPr>
              <p:cNvPr id="39" name="Rectangle 38"/>
              <p:cNvSpPr>
                <a:spLocks noChangeArrowheads="1"/>
              </p:cNvSpPr>
              <p:nvPr/>
            </p:nvSpPr>
            <p:spPr bwMode="auto">
              <a:xfrm>
                <a:off x="2776" y="1143"/>
                <a:ext cx="455" cy="262"/>
              </a:xfrm>
              <a:prstGeom prst="rect">
                <a:avLst/>
              </a:prstGeom>
              <a:solidFill>
                <a:srgbClr val="CF0E3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" name="Rectangle 39"/>
              <p:cNvSpPr>
                <a:spLocks noChangeArrowheads="1"/>
              </p:cNvSpPr>
              <p:nvPr/>
            </p:nvSpPr>
            <p:spPr bwMode="auto">
              <a:xfrm>
                <a:off x="2862" y="1213"/>
                <a:ext cx="282" cy="134"/>
              </a:xfrm>
              <a:prstGeom prst="rect">
                <a:avLst/>
              </a:prstGeom>
              <a:solidFill>
                <a:srgbClr val="CF0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7788" tIns="39688" rIns="77788" bIns="3968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en-US" sz="1200" b="1">
                    <a:solidFill>
                      <a:schemeClr val="bg1"/>
                    </a:solidFill>
                    <a:latin typeface="Arial" pitchFamily="34" charset="0"/>
                  </a:rPr>
                  <a:t>ASIC</a:t>
                </a:r>
              </a:p>
            </p:txBody>
          </p:sp>
        </p:grp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105149" y="2749554"/>
              <a:ext cx="1073150" cy="490539"/>
            </a:xfrm>
            <a:prstGeom prst="rect">
              <a:avLst/>
            </a:prstGeom>
            <a:solidFill>
              <a:srgbClr val="E5405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067049" y="2744791"/>
              <a:ext cx="1157288" cy="523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7788" tIns="39688" rIns="77788" bIns="39688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1000" b="1" dirty="0">
                  <a:solidFill>
                    <a:schemeClr val="bg1"/>
                  </a:solidFill>
                  <a:latin typeface="Arial" pitchFamily="34" charset="0"/>
                </a:rPr>
                <a:t>Programmable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000" b="1" dirty="0">
                  <a:solidFill>
                    <a:schemeClr val="bg1"/>
                  </a:solidFill>
                  <a:latin typeface="Arial" pitchFamily="34" charset="0"/>
                </a:rPr>
                <a:t>Logic Devices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200" b="1" dirty="0">
                  <a:solidFill>
                    <a:schemeClr val="bg1"/>
                  </a:solidFill>
                  <a:latin typeface="Arial" pitchFamily="34" charset="0"/>
                </a:rPr>
                <a:t>(FPLDs)</a:t>
              </a:r>
              <a:endParaRPr lang="en-US" altLang="en-US" sz="900" b="1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494211" y="2746379"/>
              <a:ext cx="938213" cy="492126"/>
            </a:xfrm>
            <a:prstGeom prst="rect">
              <a:avLst/>
            </a:prstGeom>
            <a:solidFill>
              <a:srgbClr val="E5405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643437" y="2797179"/>
              <a:ext cx="655638" cy="409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7788" tIns="39688" rIns="77788" bIns="39688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chemeClr val="bg1"/>
                  </a:solidFill>
                  <a:latin typeface="Arial" pitchFamily="34" charset="0"/>
                </a:rPr>
                <a:t>Gate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chemeClr val="bg1"/>
                  </a:solidFill>
                  <a:latin typeface="Arial" pitchFamily="34" charset="0"/>
                </a:rPr>
                <a:t>Arrays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745162" y="2752729"/>
              <a:ext cx="939800" cy="492126"/>
            </a:xfrm>
            <a:prstGeom prst="rect">
              <a:avLst/>
            </a:prstGeom>
            <a:solidFill>
              <a:srgbClr val="E5405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735637" y="2801941"/>
              <a:ext cx="957263" cy="409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7788" tIns="39688" rIns="77788" bIns="39688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chemeClr val="bg1"/>
                  </a:solidFill>
                  <a:latin typeface="Arial" pitchFamily="34" charset="0"/>
                </a:rPr>
                <a:t>Cell-Based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chemeClr val="bg1"/>
                  </a:solidFill>
                  <a:latin typeface="Arial" pitchFamily="34" charset="0"/>
                </a:rPr>
                <a:t>ICs</a:t>
              </a:r>
              <a:endParaRPr lang="en-US" altLang="en-US" sz="900" b="1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996112" y="2755904"/>
              <a:ext cx="939800" cy="490539"/>
            </a:xfrm>
            <a:prstGeom prst="rect">
              <a:avLst/>
            </a:prstGeom>
            <a:solidFill>
              <a:srgbClr val="E5405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6923087" y="2806704"/>
              <a:ext cx="1077913" cy="409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7788" tIns="39688" rIns="77788" bIns="39688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chemeClr val="bg1"/>
                  </a:solidFill>
                  <a:latin typeface="Arial" pitchFamily="34" charset="0"/>
                </a:rPr>
                <a:t>Full Custom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chemeClr val="bg1"/>
                  </a:solidFill>
                  <a:latin typeface="Arial" pitchFamily="34" charset="0"/>
                </a:rPr>
                <a:t>ICs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194049" y="3684594"/>
              <a:ext cx="939800" cy="493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335336" y="3783019"/>
              <a:ext cx="654050" cy="244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7788" tIns="39688" rIns="77788" bIns="39688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1200" b="1">
                  <a:solidFill>
                    <a:srgbClr val="414141"/>
                  </a:solidFill>
                  <a:latin typeface="Arial" pitchFamily="34" charset="0"/>
                </a:rPr>
                <a:t>CPLDs</a:t>
              </a:r>
              <a:endParaRPr lang="en-US" altLang="en-US" sz="900" b="1">
                <a:solidFill>
                  <a:srgbClr val="414141"/>
                </a:solidFill>
                <a:latin typeface="Arial" pitchFamily="34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638298" y="3679831"/>
              <a:ext cx="920750" cy="5080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609723" y="3724282"/>
              <a:ext cx="995363" cy="409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7788" tIns="39688" rIns="77788" bIns="39688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414141"/>
                  </a:solidFill>
                  <a:latin typeface="Arial" pitchFamily="34" charset="0"/>
                </a:rPr>
                <a:t>SPLDs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414141"/>
                  </a:solidFill>
                  <a:latin typeface="Arial" pitchFamily="34" charset="0"/>
                </a:rPr>
                <a:t>(e.g., PALs)</a:t>
              </a:r>
              <a:endParaRPr lang="en-US" altLang="en-US" sz="900" b="1">
                <a:solidFill>
                  <a:srgbClr val="414141"/>
                </a:solidFill>
                <a:latin typeface="Arial" pitchFamily="34" charset="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4837112" y="3694119"/>
              <a:ext cx="1003300" cy="493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4981574" y="3816357"/>
              <a:ext cx="690563" cy="244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7788" tIns="39688" rIns="77788" bIns="39688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1200" b="1">
                  <a:solidFill>
                    <a:srgbClr val="414141"/>
                  </a:solidFill>
                  <a:latin typeface="Arial" pitchFamily="34" charset="0"/>
                </a:rPr>
                <a:t>FPGAs</a:t>
              </a:r>
              <a:endParaRPr lang="en-US" altLang="en-US" sz="900" b="1">
                <a:solidFill>
                  <a:srgbClr val="414141"/>
                </a:solidFill>
                <a:latin typeface="Arial" pitchFamily="34" charset="0"/>
              </a:endParaRPr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3644899" y="1974851"/>
              <a:ext cx="0" cy="69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5578474" y="2060577"/>
              <a:ext cx="0" cy="587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>
              <a:off x="5570537" y="2628903"/>
              <a:ext cx="0" cy="381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Line 32"/>
            <p:cNvSpPr>
              <a:spLocks noChangeShapeType="1"/>
            </p:cNvSpPr>
            <p:nvPr/>
          </p:nvSpPr>
          <p:spPr bwMode="auto">
            <a:xfrm flipH="1">
              <a:off x="3646486" y="2682878"/>
              <a:ext cx="38687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Line 33"/>
            <p:cNvSpPr>
              <a:spLocks noChangeShapeType="1"/>
            </p:cNvSpPr>
            <p:nvPr/>
          </p:nvSpPr>
          <p:spPr bwMode="auto">
            <a:xfrm>
              <a:off x="4962524" y="2684466"/>
              <a:ext cx="0" cy="523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Line 34"/>
            <p:cNvSpPr>
              <a:spLocks noChangeShapeType="1"/>
            </p:cNvSpPr>
            <p:nvPr/>
          </p:nvSpPr>
          <p:spPr bwMode="auto">
            <a:xfrm>
              <a:off x="3657599" y="2682878"/>
              <a:ext cx="0" cy="555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>
              <a:off x="6211887" y="2689228"/>
              <a:ext cx="0" cy="523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>
              <a:off x="7507287" y="2695579"/>
              <a:ext cx="0" cy="539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>
              <a:off x="3667124" y="3243268"/>
              <a:ext cx="0" cy="4286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5" name="Line 38"/>
            <p:cNvSpPr>
              <a:spLocks noChangeShapeType="1"/>
            </p:cNvSpPr>
            <p:nvPr/>
          </p:nvSpPr>
          <p:spPr bwMode="auto">
            <a:xfrm>
              <a:off x="2111373" y="3517906"/>
              <a:ext cx="322580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Line 39"/>
            <p:cNvSpPr>
              <a:spLocks noChangeShapeType="1"/>
            </p:cNvSpPr>
            <p:nvPr/>
          </p:nvSpPr>
          <p:spPr bwMode="auto">
            <a:xfrm>
              <a:off x="2124073" y="3525844"/>
              <a:ext cx="0" cy="157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7" name="Line 40"/>
            <p:cNvSpPr>
              <a:spLocks noChangeShapeType="1"/>
            </p:cNvSpPr>
            <p:nvPr/>
          </p:nvSpPr>
          <p:spPr bwMode="auto">
            <a:xfrm>
              <a:off x="5326062" y="3525844"/>
              <a:ext cx="0" cy="157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8" name="Line 57"/>
            <p:cNvSpPr>
              <a:spLocks noChangeShapeType="1"/>
            </p:cNvSpPr>
            <p:nvPr/>
          </p:nvSpPr>
          <p:spPr bwMode="auto">
            <a:xfrm flipH="1">
              <a:off x="1714498" y="2055814"/>
              <a:ext cx="38687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7061199" y="3697286"/>
              <a:ext cx="1443005" cy="493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" name="Line 37"/>
            <p:cNvSpPr>
              <a:spLocks noChangeShapeType="1"/>
            </p:cNvSpPr>
            <p:nvPr/>
          </p:nvSpPr>
          <p:spPr bwMode="auto">
            <a:xfrm>
              <a:off x="7534275" y="3268668"/>
              <a:ext cx="0" cy="4159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7162800" y="3733800"/>
              <a:ext cx="1309655" cy="41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7788" tIns="39688" rIns="77788" bIns="39688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1200" b="1" dirty="0">
                  <a:solidFill>
                    <a:srgbClr val="414141"/>
                  </a:solidFill>
                  <a:latin typeface="Arial" pitchFamily="34" charset="0"/>
                </a:rPr>
                <a:t>Microprocessor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200" b="1" dirty="0">
                  <a:solidFill>
                    <a:srgbClr val="414141"/>
                  </a:solidFill>
                  <a:latin typeface="Arial" pitchFamily="34" charset="0"/>
                </a:rPr>
                <a:t>&amp; RAM</a:t>
              </a:r>
              <a:endParaRPr lang="en-US" altLang="en-US" sz="900" b="1" dirty="0">
                <a:solidFill>
                  <a:srgbClr val="414141"/>
                </a:solidFill>
                <a:latin typeface="Arial" pitchFamily="34" charset="0"/>
              </a:endParaRPr>
            </a:p>
          </p:txBody>
        </p:sp>
      </p:grpSp>
      <p:sp>
        <p:nvSpPr>
          <p:cNvPr id="53" name="Rectangle 52"/>
          <p:cNvSpPr>
            <a:spLocks noGrp="1" noChangeArrowheads="1"/>
          </p:cNvSpPr>
          <p:nvPr/>
        </p:nvSpPr>
        <p:spPr bwMode="auto">
          <a:xfrm>
            <a:off x="4572000" y="4638675"/>
            <a:ext cx="40386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6038" rIns="90488" bIns="46038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8604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46175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373188" indent="-1127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1830388" indent="-1127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287588" indent="-1127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744788" indent="-1127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201988" indent="-1127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Font typeface="CommonBullets"/>
              <a:buNone/>
            </a:pPr>
            <a:r>
              <a:rPr lang="en-US" altLang="en-US" sz="1400" b="1" u="sng">
                <a:latin typeface="Arial" pitchFamily="34" charset="0"/>
              </a:rPr>
              <a:t>Common Resources</a:t>
            </a:r>
            <a:endParaRPr lang="en-US" altLang="en-US" sz="1400" u="sng">
              <a:latin typeface="Arial" pitchFamily="34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Font typeface="CommonBullets"/>
              <a:buNone/>
            </a:pPr>
            <a:r>
              <a:rPr lang="en-US" altLang="en-US" sz="1400">
                <a:latin typeface="Arial" pitchFamily="34" charset="0"/>
              </a:rPr>
              <a:t>Configurable Logic Blocks (CLB)</a:t>
            </a:r>
          </a:p>
          <a:p>
            <a:pPr lvl="1">
              <a:spcBef>
                <a:spcPct val="0"/>
              </a:spcBef>
            </a:pPr>
            <a:r>
              <a:rPr lang="en-US" altLang="en-US" sz="1200">
                <a:latin typeface="Arial" pitchFamily="34" charset="0"/>
              </a:rPr>
              <a:t>Memory Look-Up Table (LUT)</a:t>
            </a:r>
          </a:p>
          <a:p>
            <a:pPr lvl="1">
              <a:spcBef>
                <a:spcPct val="0"/>
              </a:spcBef>
            </a:pPr>
            <a:r>
              <a:rPr lang="en-US" altLang="en-US" sz="1200">
                <a:latin typeface="Arial" pitchFamily="34" charset="0"/>
              </a:rPr>
              <a:t>AND-OR planes</a:t>
            </a:r>
          </a:p>
          <a:p>
            <a:pPr lvl="1">
              <a:spcBef>
                <a:spcPct val="0"/>
              </a:spcBef>
            </a:pPr>
            <a:r>
              <a:rPr lang="en-US" altLang="en-US" sz="1200">
                <a:latin typeface="Arial" pitchFamily="34" charset="0"/>
              </a:rPr>
              <a:t>Simple gates</a:t>
            </a:r>
          </a:p>
          <a:p>
            <a:pPr>
              <a:spcBef>
                <a:spcPct val="0"/>
              </a:spcBef>
              <a:buClr>
                <a:schemeClr val="tx2"/>
              </a:buClr>
              <a:buFont typeface="CommonBullets"/>
              <a:buNone/>
            </a:pPr>
            <a:r>
              <a:rPr lang="en-US" altLang="en-US" sz="1400">
                <a:latin typeface="Arial" pitchFamily="34" charset="0"/>
              </a:rPr>
              <a:t>Input / Output Blocks (IOB)</a:t>
            </a:r>
          </a:p>
          <a:p>
            <a:pPr lvl="1">
              <a:spcBef>
                <a:spcPct val="0"/>
              </a:spcBef>
            </a:pPr>
            <a:r>
              <a:rPr lang="en-US" altLang="en-US" sz="1200">
                <a:latin typeface="Arial" pitchFamily="34" charset="0"/>
              </a:rPr>
              <a:t>Bidirectional, latches, inverters, pullup/pulldowns</a:t>
            </a:r>
          </a:p>
          <a:p>
            <a:pPr>
              <a:spcBef>
                <a:spcPct val="0"/>
              </a:spcBef>
              <a:buClr>
                <a:schemeClr val="tx2"/>
              </a:buClr>
              <a:buFont typeface="CommonBullets"/>
              <a:buNone/>
            </a:pPr>
            <a:r>
              <a:rPr lang="en-US" altLang="en-US" sz="1400">
                <a:latin typeface="Arial" pitchFamily="34" charset="0"/>
              </a:rPr>
              <a:t>Interconnect or Routing</a:t>
            </a:r>
          </a:p>
          <a:p>
            <a:pPr lvl="1">
              <a:spcBef>
                <a:spcPct val="0"/>
              </a:spcBef>
            </a:pPr>
            <a:r>
              <a:rPr lang="en-US" altLang="en-US" sz="1200">
                <a:latin typeface="Arial" pitchFamily="34" charset="0"/>
              </a:rPr>
              <a:t>Local, internal feedback, and global</a:t>
            </a:r>
          </a:p>
        </p:txBody>
      </p:sp>
    </p:spTree>
    <p:extLst>
      <p:ext uri="{BB962C8B-B14F-4D97-AF65-F5344CB8AC3E}">
        <p14:creationId xmlns:p14="http://schemas.microsoft.com/office/powerpoint/2010/main" val="96572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Computer-Aided Design</a:t>
            </a:r>
          </a:p>
        </p:txBody>
      </p:sp>
      <p:sp>
        <p:nvSpPr>
          <p:cNvPr id="3075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48200"/>
          </a:xfrm>
        </p:spPr>
        <p:txBody>
          <a:bodyPr/>
          <a:lstStyle/>
          <a:p>
            <a:r>
              <a:rPr lang="en-US" sz="2400" dirty="0"/>
              <a:t>Course: 3 hours/week</a:t>
            </a:r>
          </a:p>
          <a:p>
            <a:r>
              <a:rPr lang="en-US" sz="2400" dirty="0"/>
              <a:t>Textbooks:</a:t>
            </a:r>
          </a:p>
          <a:p>
            <a:pPr lvl="1" algn="r" rtl="1"/>
            <a:r>
              <a:rPr lang="fa-IR" sz="2000" b="1" dirty="0">
                <a:cs typeface="B Mitra" panose="00000400000000000000" pitchFamily="2" charset="-78"/>
              </a:rPr>
              <a:t>طراحی کامپیوتری سیستم‌های دیجیتال، دکتر صاحب الزمانی</a:t>
            </a:r>
            <a:endParaRPr lang="en-US" sz="2000" b="1" dirty="0">
              <a:cs typeface="B Mitra" panose="00000400000000000000" pitchFamily="2" charset="-78"/>
            </a:endParaRPr>
          </a:p>
          <a:p>
            <a:pPr lvl="1"/>
            <a:r>
              <a:rPr lang="en-US" sz="1600" dirty="0"/>
              <a:t>Any Notes about VHDL, FPGA, and Digital Design Automation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http://esd.cs.ucr.edu/labs/tutorial/</a:t>
            </a:r>
          </a:p>
          <a:p>
            <a:pPr lvl="1"/>
            <a:r>
              <a:rPr lang="en-US" sz="1600" dirty="0"/>
              <a:t>P.P. Chu, RTL Hardware Design Using VHDL: Coding for Efficiency, Portability, and Scalability, Wiley-</a:t>
            </a:r>
            <a:r>
              <a:rPr lang="en-US" sz="1600" dirty="0" err="1"/>
              <a:t>Interscience</a:t>
            </a:r>
            <a:r>
              <a:rPr lang="en-US" sz="1600" dirty="0"/>
              <a:t>, 2006.</a:t>
            </a:r>
          </a:p>
          <a:p>
            <a:pPr lvl="1"/>
            <a:r>
              <a:rPr lang="en-US" sz="1600" dirty="0"/>
              <a:t>A. Rushton, </a:t>
            </a:r>
            <a:r>
              <a:rPr lang="en-US" sz="1600" i="1" dirty="0"/>
              <a:t>VHDL for Logic Synthesis</a:t>
            </a:r>
            <a:r>
              <a:rPr lang="en-US" sz="1600" dirty="0"/>
              <a:t>, 3rd ed.: Wiley, 2011.</a:t>
            </a:r>
          </a:p>
          <a:p>
            <a:pPr lvl="1"/>
            <a:r>
              <a:rPr lang="en-US" altLang="en-US" sz="1600" dirty="0"/>
              <a:t>Ulrich </a:t>
            </a:r>
            <a:r>
              <a:rPr lang="en-US" altLang="en-US" sz="1600" dirty="0" err="1"/>
              <a:t>Heinkel</a:t>
            </a:r>
            <a:r>
              <a:rPr lang="en-US" altLang="en-US" sz="1600" dirty="0"/>
              <a:t>, et al, “The VHDL Reference: A Practical Guide to Computer-Aided Integrated Circuit Design including VHDL-AMS,” Wiley, 2000.</a:t>
            </a:r>
          </a:p>
          <a:p>
            <a:pPr lvl="1"/>
            <a:r>
              <a:rPr lang="en-US" altLang="en-US" sz="1600" dirty="0"/>
              <a:t>Z. </a:t>
            </a:r>
            <a:r>
              <a:rPr lang="en-US" altLang="en-US" sz="1600" dirty="0" err="1"/>
              <a:t>Salcic</a:t>
            </a:r>
            <a:r>
              <a:rPr lang="en-US" altLang="en-US" sz="1600" dirty="0"/>
              <a:t>, A. </a:t>
            </a:r>
            <a:r>
              <a:rPr lang="en-US" altLang="en-US" sz="1600" dirty="0" err="1"/>
              <a:t>Smailagic</a:t>
            </a:r>
            <a:r>
              <a:rPr lang="en-US" altLang="en-US" sz="1600" dirty="0"/>
              <a:t>, “Digital Systems Design and Prototyping Using Field-Programmable Logic and Hardware Description Languages”, 2nd Edition, 2000</a:t>
            </a:r>
            <a:endParaRPr lang="en-US" sz="16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307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</p:spPr>
        <p:txBody>
          <a:bodyPr/>
          <a:lstStyle/>
          <a:p>
            <a:r>
              <a:rPr lang="en-US" dirty="0"/>
              <a:t>Mahdi Aminian</a:t>
            </a:r>
          </a:p>
        </p:txBody>
      </p:sp>
      <p:sp>
        <p:nvSpPr>
          <p:cNvPr id="307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DCC4-09C2-4596-AAD4-4A3E5621EFF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55650"/>
            <a:ext cx="6858000" cy="105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234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Computer-Aided Design</a:t>
            </a:r>
          </a:p>
        </p:txBody>
      </p:sp>
      <p:sp>
        <p:nvSpPr>
          <p:cNvPr id="3075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Grading policy</a:t>
            </a:r>
          </a:p>
          <a:p>
            <a:pPr lvl="1"/>
            <a:r>
              <a:rPr lang="en-US" dirty="0"/>
              <a:t>Homework 20% </a:t>
            </a:r>
          </a:p>
          <a:p>
            <a:pPr lvl="2"/>
            <a:r>
              <a:rPr lang="en-US" dirty="0"/>
              <a:t>Delay (&lt;1 week) → -50%, &gt;1 week → “0”</a:t>
            </a:r>
          </a:p>
          <a:p>
            <a:pPr lvl="1"/>
            <a:r>
              <a:rPr lang="en-US" dirty="0"/>
              <a:t>Project 25%</a:t>
            </a:r>
          </a:p>
          <a:p>
            <a:pPr lvl="1"/>
            <a:r>
              <a:rPr lang="en-US" dirty="0"/>
              <a:t>Midterm 25%</a:t>
            </a:r>
          </a:p>
          <a:p>
            <a:pPr lvl="1"/>
            <a:r>
              <a:rPr lang="en-US" dirty="0"/>
              <a:t>Final exam: 30% </a:t>
            </a:r>
          </a:p>
          <a:p>
            <a:pPr algn="r" rtl="1"/>
            <a:r>
              <a:rPr lang="fa-IR" sz="2400" b="1" dirty="0">
                <a:cs typeface="B Mitra" panose="00000400000000000000" pitchFamily="2" charset="-78"/>
              </a:rPr>
              <a:t>توجه مهم:</a:t>
            </a:r>
            <a:r>
              <a:rPr lang="fa-IR" sz="2400" dirty="0">
                <a:cs typeface="B Mitra" panose="00000400000000000000" pitchFamily="2" charset="-78"/>
              </a:rPr>
              <a:t> کسب حداقل 40% امتحان پایان ترم و پروژه الزامی است</a:t>
            </a:r>
            <a:endParaRPr lang="en-US" sz="2400" dirty="0">
              <a:cs typeface="B Mitra" panose="00000400000000000000" pitchFamily="2" charset="-78"/>
            </a:endParaRPr>
          </a:p>
          <a:p>
            <a:pPr algn="r" rtl="1"/>
            <a:r>
              <a:rPr lang="fa-IR" sz="2400" b="1" dirty="0">
                <a:cs typeface="B Mitra" panose="00000400000000000000" pitchFamily="2" charset="-78"/>
              </a:rPr>
              <a:t>توجه مهم:</a:t>
            </a:r>
            <a:r>
              <a:rPr lang="fa-IR" sz="2400" dirty="0">
                <a:cs typeface="B Mitra" panose="00000400000000000000" pitchFamily="2" charset="-78"/>
              </a:rPr>
              <a:t> هرگونه شباهت در تمرینات، نمرات منفی بالایی خواهد داشت</a:t>
            </a:r>
            <a:endParaRPr lang="en-US" sz="2400" dirty="0">
              <a:cs typeface="B Mitra" panose="00000400000000000000" pitchFamily="2" charset="-78"/>
            </a:endParaRPr>
          </a:p>
          <a:p>
            <a:pPr algn="r" rtl="1"/>
            <a:r>
              <a:rPr lang="fa-IR" sz="2400" b="1" dirty="0">
                <a:cs typeface="B Mitra" panose="00000400000000000000" pitchFamily="2" charset="-78"/>
              </a:rPr>
              <a:t>توجه:</a:t>
            </a:r>
            <a:r>
              <a:rPr lang="fa-IR" sz="2400" dirty="0">
                <a:cs typeface="B Mitra" panose="00000400000000000000" pitchFamily="2" charset="-78"/>
              </a:rPr>
              <a:t> عدم حضور باعث حذف تمام نمرات ارفاقی می‌شود</a:t>
            </a:r>
            <a:endParaRPr lang="en-US" sz="2400" dirty="0">
              <a:cs typeface="B Mitra" panose="00000400000000000000" pitchFamily="2" charset="-78"/>
            </a:endParaRPr>
          </a:p>
          <a:p>
            <a:pPr algn="r" rtl="1"/>
            <a:endParaRPr lang="en-US" sz="2400" dirty="0">
              <a:cs typeface="B Mitra" panose="00000400000000000000" pitchFamily="2" charset="-78"/>
            </a:endParaRPr>
          </a:p>
          <a:p>
            <a:endParaRPr lang="en-US" dirty="0"/>
          </a:p>
        </p:txBody>
      </p:sp>
      <p:sp>
        <p:nvSpPr>
          <p:cNvPr id="307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Mahdi Aminian</a:t>
            </a:r>
          </a:p>
        </p:txBody>
      </p:sp>
      <p:sp>
        <p:nvSpPr>
          <p:cNvPr id="307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DCC4-09C2-4596-AAD4-4A3E5621EFF0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Contacts</a:t>
            </a:r>
          </a:p>
        </p:txBody>
      </p:sp>
      <p:sp>
        <p:nvSpPr>
          <p:cNvPr id="3075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Email 1: </a:t>
            </a:r>
            <a:r>
              <a:rPr lang="en-US" sz="2000" dirty="0">
                <a:hlinkClick r:id="rId3"/>
              </a:rPr>
              <a:t>mhd.aminian@gmail.com</a:t>
            </a:r>
            <a:r>
              <a:rPr lang="en-US" sz="2000" dirty="0"/>
              <a:t> </a:t>
            </a:r>
          </a:p>
          <a:p>
            <a:pPr lvl="0"/>
            <a:r>
              <a:rPr lang="en-US" sz="2800" dirty="0">
                <a:solidFill>
                  <a:srgbClr val="000000"/>
                </a:solidFill>
              </a:rPr>
              <a:t>Email 2: </a:t>
            </a:r>
            <a:r>
              <a:rPr lang="en-US" sz="2000" dirty="0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mahdi.aminian@guilan.ac.ir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800" dirty="0"/>
              <a:t>Website: </a:t>
            </a:r>
            <a:r>
              <a:rPr lang="en-US" sz="2000" dirty="0">
                <a:hlinkClick r:id="rId5"/>
              </a:rPr>
              <a:t>https://guilan.ac.ir/~mahdi.aminian</a:t>
            </a:r>
            <a:r>
              <a:rPr lang="en-US" sz="2000" dirty="0"/>
              <a:t> </a:t>
            </a:r>
          </a:p>
          <a:p>
            <a:endParaRPr lang="en-US" dirty="0"/>
          </a:p>
          <a:p>
            <a:r>
              <a:rPr lang="en-US" dirty="0"/>
              <a:t>TAs: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Mr. Mohammad Mahdi Rezazadeh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Mr. Mostafa </a:t>
            </a:r>
            <a:r>
              <a:rPr lang="en-US" sz="2400" dirty="0" err="1">
                <a:solidFill>
                  <a:srgbClr val="000000"/>
                </a:solidFill>
              </a:rPr>
              <a:t>KhoshSiar</a:t>
            </a:r>
            <a:endParaRPr lang="en-US" sz="2400" dirty="0">
              <a:solidFill>
                <a:srgbClr val="000000"/>
              </a:solidFill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Mrs. Ava </a:t>
            </a:r>
            <a:r>
              <a:rPr lang="en-US" sz="2400" dirty="0" err="1">
                <a:solidFill>
                  <a:srgbClr val="000000"/>
                </a:solidFill>
              </a:rPr>
              <a:t>Moshfegh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Mr. Mehdi </a:t>
            </a:r>
            <a:r>
              <a:rPr lang="en-US" sz="2400" dirty="0" err="1">
                <a:solidFill>
                  <a:srgbClr val="000000"/>
                </a:solidFill>
              </a:rPr>
              <a:t>SadeghiNejad</a:t>
            </a:r>
            <a:endParaRPr lang="en-US" sz="18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lvl="1"/>
            <a:endParaRPr lang="en-US" sz="2400" dirty="0"/>
          </a:p>
          <a:p>
            <a:endParaRPr lang="en-US" dirty="0"/>
          </a:p>
        </p:txBody>
      </p:sp>
      <p:sp>
        <p:nvSpPr>
          <p:cNvPr id="307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Mahdi Aminian</a:t>
            </a:r>
          </a:p>
        </p:txBody>
      </p:sp>
      <p:sp>
        <p:nvSpPr>
          <p:cNvPr id="307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DCC4-09C2-4596-AAD4-4A3E5621EFF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3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Computer-Aided Design</a:t>
            </a:r>
          </a:p>
        </p:txBody>
      </p:sp>
      <p:sp>
        <p:nvSpPr>
          <p:cNvPr id="3075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648200"/>
          </a:xfrm>
        </p:spPr>
        <p:txBody>
          <a:bodyPr/>
          <a:lstStyle/>
          <a:p>
            <a:r>
              <a:rPr lang="en-US" sz="3200" dirty="0">
                <a:cs typeface="+mn-cs"/>
              </a:rPr>
              <a:t>Slides Address: </a:t>
            </a:r>
          </a:p>
          <a:p>
            <a:pPr marL="57150" indent="0">
              <a:buNone/>
            </a:pPr>
            <a:endParaRPr lang="en-US" sz="1700" dirty="0">
              <a:hlinkClick r:id="rId3"/>
            </a:endParaRPr>
          </a:p>
          <a:p>
            <a:pPr marL="57150" indent="0">
              <a:buNone/>
            </a:pPr>
            <a:r>
              <a:rPr lang="en-US" sz="1700" dirty="0">
                <a:hlinkClick r:id="rId3"/>
              </a:rPr>
              <a:t>https://www.dropbox.com/sh/renz9eljm8x1crt/AAB52LOzVYujT1SzXN45kg9ia?dl=0 </a:t>
            </a:r>
          </a:p>
          <a:p>
            <a:endParaRPr lang="en-US" dirty="0"/>
          </a:p>
          <a:p>
            <a:r>
              <a:rPr lang="en-US" dirty="0"/>
              <a:t>Assignments Upload Address: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hlinkClick r:id="rId4"/>
              </a:rPr>
              <a:t>https://www.dropbox.com/request/3knDRN3iOOxdTWABo7Nh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Note:</a:t>
            </a:r>
            <a:r>
              <a:rPr lang="en-US" dirty="0"/>
              <a:t> </a:t>
            </a:r>
            <a:r>
              <a:rPr lang="en-US" sz="2800" dirty="0"/>
              <a:t>name starts with “</a:t>
            </a:r>
            <a:r>
              <a:rPr lang="en-US" sz="2800" b="1" dirty="0"/>
              <a:t>CAD</a:t>
            </a:r>
            <a:r>
              <a:rPr lang="en-US" sz="2800" dirty="0"/>
              <a:t>”+…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07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Mahdi Aminian</a:t>
            </a:r>
          </a:p>
        </p:txBody>
      </p:sp>
      <p:sp>
        <p:nvSpPr>
          <p:cNvPr id="307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DCC4-09C2-4596-AAD4-4A3E5621EFF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2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07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Mahdi Aminian</a:t>
            </a:r>
          </a:p>
        </p:txBody>
      </p:sp>
      <p:sp>
        <p:nvSpPr>
          <p:cNvPr id="307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DCC4-09C2-4596-AAD4-4A3E5621EFF0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3733800"/>
            <a:ext cx="24669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236" y="4191000"/>
            <a:ext cx="31242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50" y="1371600"/>
            <a:ext cx="51625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4619625"/>
            <a:ext cx="1552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925" y="4972050"/>
            <a:ext cx="29622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" y="5486400"/>
            <a:ext cx="8891588" cy="395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124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1524000"/>
            <a:ext cx="7772400" cy="136207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Mahdi Aminian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A035BB-E83D-4AE3-B588-6367177E4C6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38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Vacuum Tube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Mahdi Aminian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A035BB-E83D-4AE3-B588-6367177E4C6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19250"/>
            <a:ext cx="3357563" cy="3456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152650"/>
            <a:ext cx="431482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6194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Transistors - 1947</a:t>
            </a:r>
          </a:p>
        </p:txBody>
      </p:sp>
      <p:sp>
        <p:nvSpPr>
          <p:cNvPr id="3075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648200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07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Mahdi Aminian</a:t>
            </a:r>
          </a:p>
        </p:txBody>
      </p:sp>
      <p:sp>
        <p:nvSpPr>
          <p:cNvPr id="307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DCC4-09C2-4596-AAD4-4A3E5621EFF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3686175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462087"/>
            <a:ext cx="367665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980166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11479</TotalTime>
  <Words>539</Words>
  <Application>Microsoft Office PowerPoint</Application>
  <PresentationFormat>On-screen Show (4:3)</PresentationFormat>
  <Paragraphs>128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CommonBullets</vt:lpstr>
      <vt:lpstr>Helvetica</vt:lpstr>
      <vt:lpstr>Blank Presentation</vt:lpstr>
      <vt:lpstr>Computer-Aided Design    Introduction</vt:lpstr>
      <vt:lpstr>Computer-Aided Design</vt:lpstr>
      <vt:lpstr>Computer-Aided Design</vt:lpstr>
      <vt:lpstr>Contacts</vt:lpstr>
      <vt:lpstr>Computer-Aided Design</vt:lpstr>
      <vt:lpstr>Syllabus</vt:lpstr>
      <vt:lpstr>Introduction</vt:lpstr>
      <vt:lpstr>Vacuum Tube</vt:lpstr>
      <vt:lpstr>First Transistors - 1947</vt:lpstr>
      <vt:lpstr>First IC - 1958</vt:lpstr>
      <vt:lpstr>Moore’s Law</vt:lpstr>
      <vt:lpstr>Intel Core i7-980X (6 cores)</vt:lpstr>
      <vt:lpstr>Digital Circuits</vt:lpstr>
    </vt:vector>
  </TitlesOfParts>
  <Company>EPFL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MEGAFRAME Chip</dc:title>
  <dc:creator>Mahdi</dc:creator>
  <cp:lastModifiedBy>Mahdi Aminian</cp:lastModifiedBy>
  <cp:revision>658</cp:revision>
  <cp:lastPrinted>2019-09-23T19:16:29Z</cp:lastPrinted>
  <dcterms:created xsi:type="dcterms:W3CDTF">2009-11-03T19:03:43Z</dcterms:created>
  <dcterms:modified xsi:type="dcterms:W3CDTF">2024-09-22T13:45:30Z</dcterms:modified>
</cp:coreProperties>
</file>