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30cacb157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730cacb157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30cacb157_2_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730cacb157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d89710cb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8ad89710cb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ad222f18e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8ad222f18e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ad89710c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ad89710c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0b64a4e0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a0b64a4e0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0b64a4e01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a0b64a4e01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30cacb157_2_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730cacb157_2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539JzYg7LSY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jp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4189" y="4160194"/>
            <a:ext cx="2414476" cy="76255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514349" y="2593411"/>
            <a:ext cx="81153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100">
                <a:solidFill>
                  <a:srgbClr val="1F4E79"/>
                </a:solidFill>
              </a:rPr>
              <a:t>Yaobang Deng</a:t>
            </a:r>
            <a:endParaRPr sz="1100">
              <a:solidFill>
                <a:srgbClr val="1F4E79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100">
              <a:solidFill>
                <a:srgbClr val="1F4E79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100">
                <a:solidFill>
                  <a:srgbClr val="1F4E79"/>
                </a:solidFill>
              </a:rPr>
              <a:t>Slide credit: Arash Asgharivaskasi, </a:t>
            </a:r>
            <a:r>
              <a:rPr lang="en" sz="1100">
                <a:solidFill>
                  <a:srgbClr val="1F4E79"/>
                </a:solidFill>
              </a:rPr>
              <a:t>Tianyu Wang, </a:t>
            </a:r>
            <a:r>
              <a:rPr lang="en" sz="110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Nikolay Atanasov</a:t>
            </a:r>
            <a:endParaRPr sz="1100">
              <a:solidFill>
                <a:srgbClr val="1F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10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Existential Robotics Laboratory</a:t>
            </a:r>
            <a:endParaRPr sz="1100"/>
          </a:p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100">
                <a:solidFill>
                  <a:srgbClr val="1F4E79"/>
                </a:solidFill>
                <a:latin typeface="Calibri"/>
                <a:ea typeface="Calibri"/>
                <a:cs typeface="Calibri"/>
                <a:sym typeface="Calibri"/>
              </a:rPr>
              <a:t>University of California, San Diego</a:t>
            </a:r>
            <a:endParaRPr sz="1100"/>
          </a:p>
        </p:txBody>
      </p:sp>
      <p:sp>
        <p:nvSpPr>
          <p:cNvPr id="131" name="Google Shape;131;p25"/>
          <p:cNvSpPr/>
          <p:nvPr/>
        </p:nvSpPr>
        <p:spPr>
          <a:xfrm rot="5400000">
            <a:off x="0" y="0"/>
            <a:ext cx="411480" cy="411480"/>
          </a:xfrm>
          <a:prstGeom prst="rtTriangle">
            <a:avLst/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7318" y="4141742"/>
            <a:ext cx="2105981" cy="763462"/>
          </a:xfrm>
          <a:prstGeom prst="rect">
            <a:avLst/>
          </a:prstGeom>
          <a:solidFill>
            <a:srgbClr val="203864"/>
          </a:solidFill>
          <a:ln cap="flat" cmpd="sng" w="76200">
            <a:solidFill>
              <a:srgbClr val="203864"/>
            </a:solidFill>
            <a:prstDash val="solid"/>
            <a:bevel/>
            <a:headEnd len="sm" w="sm" type="none"/>
            <a:tailEnd len="sm" w="sm" type="none"/>
          </a:ln>
        </p:spPr>
      </p:pic>
      <p:grpSp>
        <p:nvGrpSpPr>
          <p:cNvPr id="133" name="Google Shape;133;p25"/>
          <p:cNvGrpSpPr/>
          <p:nvPr/>
        </p:nvGrpSpPr>
        <p:grpSpPr>
          <a:xfrm>
            <a:off x="945120" y="4104215"/>
            <a:ext cx="1078301" cy="874514"/>
            <a:chOff x="313788" y="5412435"/>
            <a:chExt cx="1437735" cy="1166018"/>
          </a:xfrm>
        </p:grpSpPr>
        <p:pic>
          <p:nvPicPr>
            <p:cNvPr id="134" name="Google Shape;134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664" y="5412435"/>
              <a:ext cx="1222209" cy="1166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25"/>
            <p:cNvSpPr/>
            <p:nvPr/>
          </p:nvSpPr>
          <p:spPr>
            <a:xfrm>
              <a:off x="1672873" y="5603877"/>
              <a:ext cx="78649" cy="974576"/>
            </a:xfrm>
            <a:prstGeom prst="rtTriangle">
              <a:avLst/>
            </a:prstGeom>
            <a:solidFill>
              <a:srgbClr val="0F305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5"/>
            <p:cNvSpPr/>
            <p:nvPr/>
          </p:nvSpPr>
          <p:spPr>
            <a:xfrm rot="-5400000">
              <a:off x="-200528" y="5926751"/>
              <a:ext cx="1166018" cy="137387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F2F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5"/>
          <p:cNvSpPr/>
          <p:nvPr/>
        </p:nvSpPr>
        <p:spPr>
          <a:xfrm flipH="1" rot="10800000">
            <a:off x="514350" y="522513"/>
            <a:ext cx="8115300" cy="1567540"/>
          </a:xfrm>
          <a:prstGeom prst="snip2DiagRect">
            <a:avLst>
              <a:gd fmla="val 0" name="adj1"/>
              <a:gd fmla="val 28112" name="adj2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5"/>
          <p:cNvSpPr txBox="1"/>
          <p:nvPr>
            <p:ph type="ctrTitle"/>
          </p:nvPr>
        </p:nvSpPr>
        <p:spPr>
          <a:xfrm>
            <a:off x="746566" y="522514"/>
            <a:ext cx="7621930" cy="1567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b="1" lang="en" sz="3000">
                <a:solidFill>
                  <a:schemeClr val="lt1"/>
                </a:solidFill>
              </a:rPr>
              <a:t>Python Simulation Environment</a:t>
            </a:r>
            <a:endParaRPr sz="1100"/>
          </a:p>
        </p:txBody>
      </p:sp>
      <p:sp>
        <p:nvSpPr>
          <p:cNvPr id="139" name="Google Shape;139;p25"/>
          <p:cNvSpPr/>
          <p:nvPr/>
        </p:nvSpPr>
        <p:spPr>
          <a:xfrm rot="-5400000">
            <a:off x="8732520" y="4745041"/>
            <a:ext cx="411480" cy="411480"/>
          </a:xfrm>
          <a:prstGeom prst="rtTriangle">
            <a:avLst/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 flipH="1" rot="10800000">
            <a:off x="0" y="-2347"/>
            <a:ext cx="4571999" cy="441569"/>
          </a:xfrm>
          <a:prstGeom prst="snip1Rect">
            <a:avLst>
              <a:gd fmla="val 50000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 txBox="1"/>
          <p:nvPr>
            <p:ph type="title"/>
          </p:nvPr>
        </p:nvSpPr>
        <p:spPr>
          <a:xfrm>
            <a:off x="55177" y="52913"/>
            <a:ext cx="4299240" cy="34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lang="en" sz="2400">
                <a:solidFill>
                  <a:schemeClr val="lt1"/>
                </a:solidFill>
              </a:rPr>
              <a:t>Motivation</a:t>
            </a:r>
            <a:endParaRPr sz="1100"/>
          </a:p>
        </p:txBody>
      </p:sp>
      <p:sp>
        <p:nvSpPr>
          <p:cNvPr id="146" name="Google Shape;146;p26"/>
          <p:cNvSpPr/>
          <p:nvPr/>
        </p:nvSpPr>
        <p:spPr>
          <a:xfrm rot="-5400000">
            <a:off x="8732520" y="4745041"/>
            <a:ext cx="411480" cy="411480"/>
          </a:xfrm>
          <a:prstGeom prst="rtTriangle">
            <a:avLst/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832881" y="4873141"/>
            <a:ext cx="299545" cy="284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lt1"/>
                </a:solidFill>
              </a:rPr>
              <a:t>‹#›</a:t>
            </a:fld>
            <a:endParaRPr b="1" sz="1100">
              <a:solidFill>
                <a:schemeClr val="lt1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380075" y="727166"/>
            <a:ext cx="7849500" cy="3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multi-purpose simulation environment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interface with robotic algorithms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functionalities available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an almost realistic test bed for new algorithms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 flipH="1" rot="10800000">
            <a:off x="0" y="-2378"/>
            <a:ext cx="4572000" cy="441600"/>
          </a:xfrm>
          <a:prstGeom prst="snip1Rect">
            <a:avLst>
              <a:gd fmla="val 50000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55177" y="52913"/>
            <a:ext cx="4299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lang="en" sz="2400">
                <a:solidFill>
                  <a:schemeClr val="lt1"/>
                </a:solidFill>
              </a:rPr>
              <a:t>Big Picture</a:t>
            </a:r>
            <a:endParaRPr sz="1100"/>
          </a:p>
        </p:txBody>
      </p:sp>
      <p:sp>
        <p:nvSpPr>
          <p:cNvPr id="155" name="Google Shape;155;p27"/>
          <p:cNvSpPr/>
          <p:nvPr/>
        </p:nvSpPr>
        <p:spPr>
          <a:xfrm rot="-5400000">
            <a:off x="8732520" y="4744921"/>
            <a:ext cx="411600" cy="411600"/>
          </a:xfrm>
          <a:prstGeom prst="rtTriangle">
            <a:avLst/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8832881" y="4873141"/>
            <a:ext cx="299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lt1"/>
                </a:solidFill>
              </a:rPr>
              <a:t>‹#›</a:t>
            </a:fld>
            <a:endParaRPr b="1" sz="1100">
              <a:solidFill>
                <a:schemeClr val="lt1"/>
              </a:solidFill>
            </a:endParaRPr>
          </a:p>
        </p:txBody>
      </p:sp>
      <p:grpSp>
        <p:nvGrpSpPr>
          <p:cNvPr id="157" name="Google Shape;157;p27"/>
          <p:cNvGrpSpPr/>
          <p:nvPr/>
        </p:nvGrpSpPr>
        <p:grpSpPr>
          <a:xfrm>
            <a:off x="1209858" y="1110647"/>
            <a:ext cx="6724273" cy="2922212"/>
            <a:chOff x="1691075" y="1822725"/>
            <a:chExt cx="6405900" cy="2560200"/>
          </a:xfrm>
        </p:grpSpPr>
        <p:sp>
          <p:nvSpPr>
            <p:cNvPr id="158" name="Google Shape;158;p27"/>
            <p:cNvSpPr/>
            <p:nvPr/>
          </p:nvSpPr>
          <p:spPr>
            <a:xfrm>
              <a:off x="6184475" y="1822725"/>
              <a:ext cx="1912500" cy="2560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Pybullet Physics Engine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691075" y="1822725"/>
              <a:ext cx="1912500" cy="25602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Robotic Algorithms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1862225" y="2374575"/>
              <a:ext cx="1570200" cy="596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Perception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1862225" y="3323550"/>
              <a:ext cx="1570200" cy="596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Control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108925" y="2374575"/>
              <a:ext cx="1570200" cy="596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Wrapper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4108925" y="3323550"/>
              <a:ext cx="1570200" cy="596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Wrapper</a:t>
              </a:r>
              <a:endParaRPr>
                <a:solidFill>
                  <a:schemeClr val="dk2"/>
                </a:solidFill>
              </a:endParaRPr>
            </a:p>
          </p:txBody>
        </p:sp>
        <p:cxnSp>
          <p:nvCxnSpPr>
            <p:cNvPr id="164" name="Google Shape;164;p27"/>
            <p:cNvCxnSpPr>
              <a:stCxn id="161" idx="3"/>
              <a:endCxn id="163" idx="1"/>
            </p:cNvCxnSpPr>
            <p:nvPr/>
          </p:nvCxnSpPr>
          <p:spPr>
            <a:xfrm>
              <a:off x="3432425" y="3621900"/>
              <a:ext cx="6765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" name="Google Shape;165;p27"/>
            <p:cNvCxnSpPr>
              <a:stCxn id="163" idx="3"/>
            </p:cNvCxnSpPr>
            <p:nvPr/>
          </p:nvCxnSpPr>
          <p:spPr>
            <a:xfrm>
              <a:off x="5679125" y="3621900"/>
              <a:ext cx="5130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6" name="Google Shape;166;p27"/>
            <p:cNvCxnSpPr>
              <a:endCxn id="162" idx="3"/>
            </p:cNvCxnSpPr>
            <p:nvPr/>
          </p:nvCxnSpPr>
          <p:spPr>
            <a:xfrm rot="10800000">
              <a:off x="5679125" y="2672925"/>
              <a:ext cx="5205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" name="Google Shape;167;p27"/>
            <p:cNvCxnSpPr>
              <a:stCxn id="162" idx="1"/>
              <a:endCxn id="160" idx="3"/>
            </p:cNvCxnSpPr>
            <p:nvPr/>
          </p:nvCxnSpPr>
          <p:spPr>
            <a:xfrm rot="10800000">
              <a:off x="3432425" y="2672925"/>
              <a:ext cx="6765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68" name="Google Shape;168;p27"/>
          <p:cNvCxnSpPr>
            <a:stCxn id="160" idx="2"/>
            <a:endCxn id="161" idx="0"/>
          </p:cNvCxnSpPr>
          <p:nvPr/>
        </p:nvCxnSpPr>
        <p:spPr>
          <a:xfrm>
            <a:off x="2213633" y="2421602"/>
            <a:ext cx="0" cy="40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7"/>
          <p:cNvSpPr txBox="1"/>
          <p:nvPr/>
        </p:nvSpPr>
        <p:spPr>
          <a:xfrm>
            <a:off x="2599488" y="574275"/>
            <a:ext cx="1872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Environment Agnostic</a:t>
            </a:r>
            <a:endParaRPr sz="16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27"/>
          <p:cNvCxnSpPr>
            <a:stCxn id="159" idx="0"/>
            <a:endCxn id="169" idx="1"/>
          </p:cNvCxnSpPr>
          <p:nvPr/>
        </p:nvCxnSpPr>
        <p:spPr>
          <a:xfrm rot="-5400000">
            <a:off x="2288183" y="799397"/>
            <a:ext cx="236700" cy="385800"/>
          </a:xfrm>
          <a:prstGeom prst="curvedConnector2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 rot="10800000">
            <a:off x="0" y="-2378"/>
            <a:ext cx="4572000" cy="441600"/>
          </a:xfrm>
          <a:prstGeom prst="snip1Rect">
            <a:avLst>
              <a:gd fmla="val 50000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55177" y="52913"/>
            <a:ext cx="4299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lang="en" sz="2400">
                <a:solidFill>
                  <a:schemeClr val="lt1"/>
                </a:solidFill>
              </a:rPr>
              <a:t>Perception</a:t>
            </a:r>
            <a:endParaRPr sz="1100"/>
          </a:p>
        </p:txBody>
      </p:sp>
      <p:sp>
        <p:nvSpPr>
          <p:cNvPr id="177" name="Google Shape;177;p28"/>
          <p:cNvSpPr/>
          <p:nvPr/>
        </p:nvSpPr>
        <p:spPr>
          <a:xfrm rot="-5400000">
            <a:off x="8732520" y="4744921"/>
            <a:ext cx="411600" cy="411600"/>
          </a:xfrm>
          <a:prstGeom prst="rtTriangle">
            <a:avLst/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832881" y="4873141"/>
            <a:ext cx="299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lt1"/>
                </a:solidFill>
              </a:rPr>
              <a:t>‹#›</a:t>
            </a:fld>
            <a:endParaRPr b="1" sz="1100">
              <a:solidFill>
                <a:schemeClr val="lt1"/>
              </a:solidFill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1159450" y="1556844"/>
            <a:ext cx="1656600" cy="202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Perception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3743700" y="1556849"/>
            <a:ext cx="1656600" cy="77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Localization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3743700" y="2809049"/>
            <a:ext cx="1656600" cy="77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Mapping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6327950" y="2182949"/>
            <a:ext cx="1656600" cy="77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SLAM</a:t>
            </a:r>
            <a:endParaRPr sz="1700">
              <a:solidFill>
                <a:schemeClr val="dk2"/>
              </a:solidFill>
            </a:endParaRPr>
          </a:p>
        </p:txBody>
      </p:sp>
      <p:cxnSp>
        <p:nvCxnSpPr>
          <p:cNvPr id="183" name="Google Shape;183;p28"/>
          <p:cNvCxnSpPr>
            <a:stCxn id="179" idx="3"/>
            <a:endCxn id="180" idx="1"/>
          </p:cNvCxnSpPr>
          <p:nvPr/>
        </p:nvCxnSpPr>
        <p:spPr>
          <a:xfrm flipH="1" rot="10800000">
            <a:off x="2816050" y="1945644"/>
            <a:ext cx="927600" cy="62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8"/>
          <p:cNvCxnSpPr>
            <a:stCxn id="179" idx="3"/>
            <a:endCxn id="181" idx="1"/>
          </p:cNvCxnSpPr>
          <p:nvPr/>
        </p:nvCxnSpPr>
        <p:spPr>
          <a:xfrm>
            <a:off x="2816050" y="2571744"/>
            <a:ext cx="927600" cy="62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8"/>
          <p:cNvCxnSpPr>
            <a:stCxn id="180" idx="3"/>
            <a:endCxn id="182" idx="1"/>
          </p:cNvCxnSpPr>
          <p:nvPr/>
        </p:nvCxnSpPr>
        <p:spPr>
          <a:xfrm>
            <a:off x="5400300" y="1945649"/>
            <a:ext cx="927600" cy="62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>
            <a:stCxn id="181" idx="3"/>
            <a:endCxn id="182" idx="1"/>
          </p:cNvCxnSpPr>
          <p:nvPr/>
        </p:nvCxnSpPr>
        <p:spPr>
          <a:xfrm flipH="1" rot="10800000">
            <a:off x="5400300" y="2571749"/>
            <a:ext cx="927600" cy="62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 flipH="1" rot="10800000">
            <a:off x="0" y="-2378"/>
            <a:ext cx="4572000" cy="441600"/>
          </a:xfrm>
          <a:prstGeom prst="snip1Rect">
            <a:avLst>
              <a:gd fmla="val 50000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55177" y="52913"/>
            <a:ext cx="4299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lang="en" sz="2400">
                <a:solidFill>
                  <a:schemeClr val="lt1"/>
                </a:solidFill>
              </a:rPr>
              <a:t>Planning &amp; Control</a:t>
            </a:r>
            <a:endParaRPr sz="1100"/>
          </a:p>
        </p:txBody>
      </p:sp>
      <p:sp>
        <p:nvSpPr>
          <p:cNvPr id="193" name="Google Shape;193;p29"/>
          <p:cNvSpPr/>
          <p:nvPr/>
        </p:nvSpPr>
        <p:spPr>
          <a:xfrm rot="-5400000">
            <a:off x="8732520" y="4744921"/>
            <a:ext cx="411600" cy="411600"/>
          </a:xfrm>
          <a:prstGeom prst="rtTriangle">
            <a:avLst/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832881" y="4873141"/>
            <a:ext cx="299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lt1"/>
                </a:solidFill>
              </a:rPr>
              <a:t>‹#›</a:t>
            </a:fld>
            <a:endParaRPr b="1" sz="1100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2332513" y="1556844"/>
            <a:ext cx="1656600" cy="202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Planning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4916763" y="1213637"/>
            <a:ext cx="1656600" cy="77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Set Goal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4916763" y="2182949"/>
            <a:ext cx="1656600" cy="77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Path Planning</a:t>
            </a:r>
            <a:endParaRPr sz="1700">
              <a:solidFill>
                <a:schemeClr val="dk2"/>
              </a:solidFill>
            </a:endParaRPr>
          </a:p>
        </p:txBody>
      </p:sp>
      <p:cxnSp>
        <p:nvCxnSpPr>
          <p:cNvPr id="198" name="Google Shape;198;p29"/>
          <p:cNvCxnSpPr>
            <a:stCxn id="195" idx="3"/>
            <a:endCxn id="196" idx="1"/>
          </p:cNvCxnSpPr>
          <p:nvPr/>
        </p:nvCxnSpPr>
        <p:spPr>
          <a:xfrm flipH="1" rot="10800000">
            <a:off x="3989113" y="1602444"/>
            <a:ext cx="927600" cy="96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9"/>
          <p:cNvCxnSpPr>
            <a:stCxn id="195" idx="3"/>
            <a:endCxn id="197" idx="1"/>
          </p:cNvCxnSpPr>
          <p:nvPr/>
        </p:nvCxnSpPr>
        <p:spPr>
          <a:xfrm>
            <a:off x="3989113" y="2571744"/>
            <a:ext cx="92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9"/>
          <p:cNvSpPr/>
          <p:nvPr/>
        </p:nvSpPr>
        <p:spPr>
          <a:xfrm>
            <a:off x="4916763" y="3152274"/>
            <a:ext cx="1656600" cy="77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Motion Primitives</a:t>
            </a:r>
            <a:endParaRPr sz="1700">
              <a:solidFill>
                <a:schemeClr val="dk2"/>
              </a:solidFill>
            </a:endParaRPr>
          </a:p>
        </p:txBody>
      </p:sp>
      <p:cxnSp>
        <p:nvCxnSpPr>
          <p:cNvPr id="201" name="Google Shape;201;p29"/>
          <p:cNvCxnSpPr>
            <a:stCxn id="195" idx="3"/>
            <a:endCxn id="200" idx="1"/>
          </p:cNvCxnSpPr>
          <p:nvPr/>
        </p:nvCxnSpPr>
        <p:spPr>
          <a:xfrm>
            <a:off x="3989113" y="2571744"/>
            <a:ext cx="927600" cy="96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9"/>
          <p:cNvCxnSpPr>
            <a:stCxn id="196" idx="3"/>
            <a:endCxn id="197" idx="3"/>
          </p:cNvCxnSpPr>
          <p:nvPr/>
        </p:nvCxnSpPr>
        <p:spPr>
          <a:xfrm>
            <a:off x="6573363" y="1602437"/>
            <a:ext cx="600" cy="969300"/>
          </a:xfrm>
          <a:prstGeom prst="curvedConnector3">
            <a:avLst>
              <a:gd fmla="val 396875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9"/>
          <p:cNvCxnSpPr>
            <a:stCxn id="197" idx="3"/>
            <a:endCxn id="200" idx="3"/>
          </p:cNvCxnSpPr>
          <p:nvPr/>
        </p:nvCxnSpPr>
        <p:spPr>
          <a:xfrm>
            <a:off x="6573363" y="2571749"/>
            <a:ext cx="600" cy="969300"/>
          </a:xfrm>
          <a:prstGeom prst="curvedConnector3">
            <a:avLst>
              <a:gd fmla="val 396875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/>
          <p:nvPr/>
        </p:nvSpPr>
        <p:spPr>
          <a:xfrm flipH="1" rot="10800000">
            <a:off x="0" y="-2378"/>
            <a:ext cx="4572000" cy="441600"/>
          </a:xfrm>
          <a:prstGeom prst="snip1Rect">
            <a:avLst>
              <a:gd fmla="val 50000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 txBox="1"/>
          <p:nvPr>
            <p:ph type="title"/>
          </p:nvPr>
        </p:nvSpPr>
        <p:spPr>
          <a:xfrm>
            <a:off x="55177" y="52913"/>
            <a:ext cx="4299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lang="en" sz="2400">
                <a:solidFill>
                  <a:schemeClr val="lt1"/>
                </a:solidFill>
              </a:rPr>
              <a:t>Pybullet Setup</a:t>
            </a:r>
            <a:endParaRPr sz="1100"/>
          </a:p>
        </p:txBody>
      </p:sp>
      <p:sp>
        <p:nvSpPr>
          <p:cNvPr id="210" name="Google Shape;210;p30"/>
          <p:cNvSpPr/>
          <p:nvPr/>
        </p:nvSpPr>
        <p:spPr>
          <a:xfrm rot="-5400000">
            <a:off x="8732520" y="4744921"/>
            <a:ext cx="411600" cy="411600"/>
          </a:xfrm>
          <a:prstGeom prst="rtTriangle">
            <a:avLst/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832881" y="4873141"/>
            <a:ext cx="299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lt1"/>
                </a:solidFill>
              </a:rPr>
              <a:t>‹#›</a:t>
            </a:fld>
            <a:endParaRPr b="1" sz="1100">
              <a:solidFill>
                <a:schemeClr val="lt1"/>
              </a:solidFill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380075" y="727166"/>
            <a:ext cx="7849500" cy="3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Prerequisites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environment (recommended)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pip3 install pybullet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conda environment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conda install -c hcc pybullet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/>
          <p:nvPr/>
        </p:nvSpPr>
        <p:spPr>
          <a:xfrm flipH="1" rot="10800000">
            <a:off x="0" y="-2378"/>
            <a:ext cx="4572000" cy="441600"/>
          </a:xfrm>
          <a:prstGeom prst="snip1Rect">
            <a:avLst>
              <a:gd fmla="val 50000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1"/>
          <p:cNvSpPr txBox="1"/>
          <p:nvPr>
            <p:ph type="title"/>
          </p:nvPr>
        </p:nvSpPr>
        <p:spPr>
          <a:xfrm>
            <a:off x="55177" y="52913"/>
            <a:ext cx="4299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lang="en" sz="2400">
                <a:solidFill>
                  <a:schemeClr val="lt1"/>
                </a:solidFill>
              </a:rPr>
              <a:t>Mapping in </a:t>
            </a:r>
            <a:r>
              <a:rPr b="1" lang="en" sz="2400">
                <a:solidFill>
                  <a:schemeClr val="lt1"/>
                </a:solidFill>
              </a:rPr>
              <a:t>Pybullet</a:t>
            </a:r>
            <a:endParaRPr sz="1100"/>
          </a:p>
        </p:txBody>
      </p:sp>
      <p:sp>
        <p:nvSpPr>
          <p:cNvPr id="219" name="Google Shape;219;p31"/>
          <p:cNvSpPr/>
          <p:nvPr/>
        </p:nvSpPr>
        <p:spPr>
          <a:xfrm rot="-5400000">
            <a:off x="8732520" y="4744921"/>
            <a:ext cx="411600" cy="411600"/>
          </a:xfrm>
          <a:prstGeom prst="rtTriangle">
            <a:avLst/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8832881" y="4873141"/>
            <a:ext cx="299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lt1"/>
                </a:solidFill>
              </a:rPr>
              <a:t>‹#›</a:t>
            </a:fld>
            <a:endParaRPr b="1" sz="1100">
              <a:solidFill>
                <a:schemeClr val="lt1"/>
              </a:solidFill>
            </a:endParaRPr>
          </a:p>
        </p:txBody>
      </p:sp>
      <p:pic>
        <p:nvPicPr>
          <p:cNvPr id="221" name="Google Shape;221;p31" title="occupancy grid mapping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8847346" y="4864461"/>
            <a:ext cx="299545" cy="284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chemeClr val="lt1"/>
                </a:solidFill>
              </a:rPr>
              <a:t>‹#›</a:t>
            </a:fld>
            <a:endParaRPr b="1" sz="1100">
              <a:solidFill>
                <a:schemeClr val="lt1"/>
              </a:solidFill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28123" t="0"/>
          <a:stretch/>
        </p:blipFill>
        <p:spPr>
          <a:xfrm>
            <a:off x="628650" y="642023"/>
            <a:ext cx="3218804" cy="23592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28" name="Google Shape;22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6058" y="478228"/>
            <a:ext cx="2065663" cy="206566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5353825" y="2414098"/>
            <a:ext cx="3190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 to visit our website!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2"/>
          <p:cNvSpPr/>
          <p:nvPr/>
        </p:nvSpPr>
        <p:spPr>
          <a:xfrm flipH="1" rot="10800000">
            <a:off x="0" y="-2347"/>
            <a:ext cx="4571999" cy="441569"/>
          </a:xfrm>
          <a:prstGeom prst="snip1Rect">
            <a:avLst>
              <a:gd fmla="val 50000" name="adj"/>
            </a:avLst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2"/>
          <p:cNvSpPr txBox="1"/>
          <p:nvPr>
            <p:ph type="title"/>
          </p:nvPr>
        </p:nvSpPr>
        <p:spPr>
          <a:xfrm>
            <a:off x="55177" y="52913"/>
            <a:ext cx="4299240" cy="34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lang="en" sz="2400">
                <a:solidFill>
                  <a:schemeClr val="lt1"/>
                </a:solidFill>
              </a:rPr>
              <a:t>Thank you!</a:t>
            </a:r>
            <a:endParaRPr sz="1100"/>
          </a:p>
        </p:txBody>
      </p:sp>
      <p:sp>
        <p:nvSpPr>
          <p:cNvPr id="232" name="Google Shape;232;p32"/>
          <p:cNvSpPr/>
          <p:nvPr/>
        </p:nvSpPr>
        <p:spPr>
          <a:xfrm rot="-5400000">
            <a:off x="8732520" y="4745041"/>
            <a:ext cx="411480" cy="411480"/>
          </a:xfrm>
          <a:prstGeom prst="rtTriangle">
            <a:avLst/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8832881" y="4873141"/>
            <a:ext cx="299545" cy="284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32"/>
          <p:cNvGrpSpPr/>
          <p:nvPr/>
        </p:nvGrpSpPr>
        <p:grpSpPr>
          <a:xfrm>
            <a:off x="2248436" y="3206219"/>
            <a:ext cx="4520466" cy="742277"/>
            <a:chOff x="2997914" y="4274959"/>
            <a:chExt cx="6027288" cy="989703"/>
          </a:xfrm>
        </p:grpSpPr>
        <p:cxnSp>
          <p:nvCxnSpPr>
            <p:cNvPr id="235" name="Google Shape;235;p32"/>
            <p:cNvCxnSpPr/>
            <p:nvPr/>
          </p:nvCxnSpPr>
          <p:spPr>
            <a:xfrm>
              <a:off x="5806911" y="4274959"/>
              <a:ext cx="0" cy="989703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36" name="Google Shape;236;p32"/>
            <p:cNvGrpSpPr/>
            <p:nvPr/>
          </p:nvGrpSpPr>
          <p:grpSpPr>
            <a:xfrm>
              <a:off x="2997914" y="4366593"/>
              <a:ext cx="6027288" cy="840740"/>
              <a:chOff x="2997914" y="4366593"/>
              <a:chExt cx="6027288" cy="840740"/>
            </a:xfrm>
          </p:grpSpPr>
          <p:sp>
            <p:nvSpPr>
              <p:cNvPr id="237" name="Google Shape;237;p32"/>
              <p:cNvSpPr txBox="1"/>
              <p:nvPr/>
            </p:nvSpPr>
            <p:spPr>
              <a:xfrm>
                <a:off x="5805902" y="4376333"/>
                <a:ext cx="3219300" cy="8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700">
                    <a:solidFill>
                      <a:srgbClr val="1E4E7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Arash Asgharivaskasi</a:t>
                </a:r>
                <a:endParaRPr sz="10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700">
                    <a:solidFill>
                      <a:srgbClr val="1E4E7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aasghari</a:t>
                </a:r>
                <a:r>
                  <a:rPr b="1" i="0" lang="en" sz="1700" u="none" cap="none" strike="noStrike">
                    <a:solidFill>
                      <a:srgbClr val="1E4E7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@eng.ucsd.edu</a:t>
                </a:r>
                <a:endParaRPr sz="1000"/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2997914" y="4366593"/>
                <a:ext cx="280797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" sz="1800" u="none" cap="none" strike="noStrike">
                    <a:solidFill>
                      <a:srgbClr val="1E4E7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Existential Robotics </a:t>
                </a:r>
                <a:endParaRPr sz="1100"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" sz="1800" u="none" cap="none" strike="noStrike">
                    <a:solidFill>
                      <a:srgbClr val="1E4E7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Laboratory</a:t>
                </a:r>
                <a:endParaRPr sz="1100"/>
              </a:p>
            </p:txBody>
          </p:sp>
        </p:grpSp>
      </p:grpSp>
      <p:pic>
        <p:nvPicPr>
          <p:cNvPr id="239" name="Google Shape;23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4189" y="4160194"/>
            <a:ext cx="2414476" cy="762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07318" y="4141742"/>
            <a:ext cx="2105981" cy="763462"/>
          </a:xfrm>
          <a:prstGeom prst="rect">
            <a:avLst/>
          </a:prstGeom>
          <a:solidFill>
            <a:srgbClr val="203864"/>
          </a:solidFill>
          <a:ln cap="flat" cmpd="sng" w="76200">
            <a:solidFill>
              <a:srgbClr val="203864"/>
            </a:solidFill>
            <a:prstDash val="solid"/>
            <a:bevel/>
            <a:headEnd len="sm" w="sm" type="none"/>
            <a:tailEnd len="sm" w="sm" type="none"/>
          </a:ln>
        </p:spPr>
      </p:pic>
      <p:grpSp>
        <p:nvGrpSpPr>
          <p:cNvPr id="241" name="Google Shape;241;p32"/>
          <p:cNvGrpSpPr/>
          <p:nvPr/>
        </p:nvGrpSpPr>
        <p:grpSpPr>
          <a:xfrm>
            <a:off x="945120" y="4104215"/>
            <a:ext cx="1078301" cy="874514"/>
            <a:chOff x="313788" y="5412435"/>
            <a:chExt cx="1437735" cy="1166018"/>
          </a:xfrm>
        </p:grpSpPr>
        <p:pic>
          <p:nvPicPr>
            <p:cNvPr id="242" name="Google Shape;242;p3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50664" y="5412435"/>
              <a:ext cx="1222209" cy="1166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32"/>
            <p:cNvSpPr/>
            <p:nvPr/>
          </p:nvSpPr>
          <p:spPr>
            <a:xfrm>
              <a:off x="1672873" y="5603877"/>
              <a:ext cx="78649" cy="974576"/>
            </a:xfrm>
            <a:prstGeom prst="rtTriangle">
              <a:avLst/>
            </a:prstGeom>
            <a:solidFill>
              <a:srgbClr val="0F305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 rot="-5400000">
              <a:off x="-200528" y="5926751"/>
              <a:ext cx="1166018" cy="137387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0F2F5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