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sldIdLst>
    <p:sldId id="29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92" r:id="rId13"/>
  </p:sldIdLst>
  <p:sldSz cx="9144000" cy="5143500" type="screen16x9"/>
  <p:notesSz cx="6858000" cy="9144000"/>
  <p:defaultTextStyle>
    <a:defPPr marL="0" marR="0" indent="0" algn="l" defTabSz="3429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1pPr>
    <a:lvl2pPr marL="0" marR="0" indent="1714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2pPr>
    <a:lvl3pPr marL="0" marR="0" indent="3429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3pPr>
    <a:lvl4pPr marL="0" marR="0" indent="5143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4pPr>
    <a:lvl5pPr marL="0" marR="0" indent="6858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5pPr>
    <a:lvl6pPr marL="0" marR="0" indent="8572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6pPr>
    <a:lvl7pPr marL="0" marR="0" indent="10287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7pPr>
    <a:lvl8pPr marL="0" marR="0" indent="120015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8pPr>
    <a:lvl9pPr marL="0" marR="0" indent="1371600" algn="ctr" defTabSz="91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Source Sans 3 Regular"/>
        <a:ea typeface="Source Sans 3 Regular"/>
        <a:cs typeface="Source Sans 3 Regular"/>
        <a:sym typeface="Source Sans 3 Regular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Source Sans 3 Medium"/>
          <a:ea typeface="Source Sans 3 Medium"/>
          <a:cs typeface="Source Sans 3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3 Regular"/>
          <a:ea typeface="Source Sans 3 Regular"/>
          <a:cs typeface="Source Sans 3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3 Bold"/>
          <a:ea typeface="Source Sans 3 Bold"/>
          <a:cs typeface="Source Sans 3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/>
  </p:normalViewPr>
  <p:slideViewPr>
    <p:cSldViewPr snapToGrid="0" showGuides="1">
      <p:cViewPr varScale="1">
        <p:scale>
          <a:sx n="140" d="100"/>
          <a:sy n="140" d="100"/>
        </p:scale>
        <p:origin x="810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1pPr>
    <a:lvl2pPr indent="8572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2pPr>
    <a:lvl3pPr indent="17145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3pPr>
    <a:lvl4pPr indent="25717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4pPr>
    <a:lvl5pPr indent="34290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5pPr>
    <a:lvl6pPr indent="42862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6pPr>
    <a:lvl7pPr indent="51435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7pPr>
    <a:lvl8pPr indent="600075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8pPr>
    <a:lvl9pPr indent="685800" defTabSz="171450" latinLnBrk="0">
      <a:lnSpc>
        <a:spcPct val="117999"/>
      </a:lnSpc>
      <a:defRPr sz="825">
        <a:latin typeface="Source Sans 3 Regular"/>
        <a:ea typeface="Source Sans 3 Regular"/>
        <a:cs typeface="Source Sans 3 Regular"/>
        <a:sym typeface="Source Sans 3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30cacb157_2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730cacb157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ad89710cb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8ad89710c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ad222f18e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8ad222f1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d89710c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8ad89710c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0b64a4e0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a0b64a4e0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b64a4e01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a0b64a4e01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30cacb157_2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730cacb157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UCSD-BrandRefresh-PPTBackgrounds-v4_Blues-Notch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1850" y="0"/>
            <a:ext cx="91403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UCSanDiegoLogo-White.png"/>
          <p:cNvSpPr>
            <a:spLocks noGrp="1"/>
          </p:cNvSpPr>
          <p:nvPr>
            <p:ph type="pic" sz="quarter" idx="21" hasCustomPrompt="1"/>
          </p:nvPr>
        </p:nvSpPr>
        <p:spPr>
          <a:xfrm>
            <a:off x="6819843" y="286172"/>
            <a:ext cx="2009775" cy="3822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</a:t>
            </a:r>
            <a:endParaRPr dirty="0"/>
          </a:p>
        </p:txBody>
      </p:sp>
      <p:sp>
        <p:nvSpPr>
          <p:cNvPr id="1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57201" y="4447449"/>
            <a:ext cx="8229598" cy="23886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263128">
              <a:lnSpc>
                <a:spcPct val="100000"/>
              </a:lnSpc>
              <a:buNone/>
              <a:defRPr sz="11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3 Regular"/>
              </a:defRPr>
            </a:lvl1pPr>
          </a:lstStyle>
          <a:p>
            <a:r>
              <a:rPr dirty="0"/>
              <a:t>Author and Date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2782661"/>
            <a:ext cx="8229600" cy="7143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309563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ource Sans 3 Regular"/>
              </a:defRPr>
            </a:lvl1pPr>
            <a:lvl2pPr marL="228600" indent="0" algn="l" defTabSz="309563">
              <a:lnSpc>
                <a:spcPct val="100000"/>
              </a:lnSpc>
              <a:buNone/>
              <a:defRPr sz="1875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2pPr>
            <a:lvl3pPr marL="457200" indent="0" algn="l" defTabSz="309563">
              <a:lnSpc>
                <a:spcPct val="100000"/>
              </a:lnSpc>
              <a:buNone/>
              <a:defRPr sz="1875">
                <a:latin typeface="Source Sans 3 Regular"/>
                <a:ea typeface="Source Sans 3 Regular"/>
                <a:cs typeface="Source Sans 3 Regular"/>
                <a:sym typeface="Source Sans 3 Regular"/>
              </a:defRPr>
            </a:lvl3pPr>
            <a:lvl4pPr marL="685800" indent="0" algn="l" defTabSz="309563">
              <a:lnSpc>
                <a:spcPct val="100000"/>
              </a:lnSpc>
              <a:buNone/>
              <a:defRPr sz="1875">
                <a:latin typeface="Source Sans 3 Regular"/>
                <a:ea typeface="Source Sans 3 Regular"/>
                <a:cs typeface="Source Sans 3 Regular"/>
                <a:sym typeface="Source Sans 3 Regular"/>
              </a:defRPr>
            </a:lvl4pPr>
            <a:lvl5pPr marL="914400" indent="0" algn="l" defTabSz="309563">
              <a:lnSpc>
                <a:spcPct val="100000"/>
              </a:lnSpc>
              <a:buNone/>
              <a:defRPr sz="1875">
                <a:solidFill>
                  <a:schemeClr val="bg1"/>
                </a:solidFill>
                <a:latin typeface="Source Sans 3 Regular"/>
                <a:ea typeface="Source Sans 3 Regular"/>
                <a:cs typeface="Source Sans 3 Regular"/>
                <a:sym typeface="Source Sans 3 Regular"/>
              </a:defRPr>
            </a:lvl5pPr>
          </a:lstStyle>
          <a:p>
            <a:r>
              <a:rPr dirty="0"/>
              <a:t>Presentation Subtitl</a:t>
            </a:r>
            <a:r>
              <a:rPr lang="en-US" dirty="0"/>
              <a:t>e</a:t>
            </a:r>
            <a:endParaRPr dirty="0"/>
          </a:p>
        </p:txBody>
      </p:sp>
      <p:sp>
        <p:nvSpPr>
          <p:cNvPr id="1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7200" y="1057275"/>
            <a:ext cx="8229599" cy="171193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5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669CD6-D6F5-3AA5-1997-46AB2AAD8A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00298" y="4751496"/>
            <a:ext cx="2056153" cy="2116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B1803B-9B8B-4F7C-4FE6-3EA9CDF4A1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472" y="4658959"/>
            <a:ext cx="789146" cy="286082"/>
          </a:xfrm>
          <a:prstGeom prst="rect">
            <a:avLst/>
          </a:prstGeom>
          <a:solidFill>
            <a:srgbClr val="203864"/>
          </a:solidFill>
          <a:ln w="38100">
            <a:solidFill>
              <a:srgbClr val="203864"/>
            </a:solidFill>
            <a:bevel/>
          </a:ln>
        </p:spPr>
      </p:pic>
    </p:spTree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2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UCSD-BrandRefresh-PPTBackgrounds-v4_Blues-NotchTopBottom.png">
            <a:extLst>
              <a:ext uri="{FF2B5EF4-FFF2-40B4-BE49-F238E27FC236}">
                <a16:creationId xmlns:a16="http://schemas.microsoft.com/office/drawing/2014/main" id="{5F985846-5CFC-136D-323D-4874477FA0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8763" cy="5148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UCSanDiegoLogo-White.png">
            <a:extLst>
              <a:ext uri="{FF2B5EF4-FFF2-40B4-BE49-F238E27FC236}">
                <a16:creationId xmlns:a16="http://schemas.microsoft.com/office/drawing/2014/main" id="{C73416EC-27BF-65AC-3738-9E092C8A23D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8833" y="240172"/>
            <a:ext cx="1377802" cy="25833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CD74A2-5C42-4294-F48A-657B5E78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880" y="4854549"/>
            <a:ext cx="274319" cy="2191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0182D5C-5622-0748-8D9A-CE71C49FA2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6684EF-69E9-43CC-C215-6D2F39D2F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48251" y="4968542"/>
            <a:ext cx="4038600" cy="1555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1882680-A1EE-E7ED-C5AB-CE326D43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35175"/>
            <a:ext cx="8229600" cy="3128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48A6C597-26D8-1135-3219-8F5D1AEC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7350"/>
            <a:ext cx="6375400" cy="6572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C72594-40D6-D20F-1498-EC58AD14E16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duotone>
              <a:prstClr val="black"/>
              <a:schemeClr val="accent2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0" y="4846588"/>
            <a:ext cx="604382" cy="219101"/>
          </a:xfrm>
          <a:prstGeom prst="rect">
            <a:avLst/>
          </a:prstGeom>
          <a:solidFill>
            <a:srgbClr val="203864"/>
          </a:solidFill>
          <a:ln w="28575">
            <a:solidFill>
              <a:srgbClr val="203864"/>
            </a:solidFill>
            <a:beve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F8E4B6-C7A3-E352-6BF4-4E371AA4F6B2}"/>
              </a:ext>
            </a:extLst>
          </p:cNvPr>
          <p:cNvGrpSpPr/>
          <p:nvPr userDrawn="1"/>
        </p:nvGrpSpPr>
        <p:grpSpPr>
          <a:xfrm>
            <a:off x="1338464" y="4823714"/>
            <a:ext cx="747299" cy="270219"/>
            <a:chOff x="1197971" y="4823714"/>
            <a:chExt cx="747299" cy="2702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5004A8-F43E-AA6C-6FF5-4E6AD5EEB2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r="87396"/>
            <a:stretch/>
          </p:blipFill>
          <p:spPr>
            <a:xfrm>
              <a:off x="1197971" y="4823714"/>
              <a:ext cx="324286" cy="26485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0B55C8C-2AD9-2157-72BB-4E2ED33298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3043" t="18132" r="57208"/>
            <a:stretch/>
          </p:blipFill>
          <p:spPr>
            <a:xfrm>
              <a:off x="1512733" y="4829265"/>
              <a:ext cx="405821" cy="11496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AD19A79-6F0B-0966-1C44-5CE174A4C6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43479" t="8691" r="32014" b="10585"/>
            <a:stretch/>
          </p:blipFill>
          <p:spPr>
            <a:xfrm>
              <a:off x="1517495" y="4906343"/>
              <a:ext cx="339055" cy="1149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DFC25ED-EADA-6F2F-78D2-9432C0D446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67798" t="4680" b="20917"/>
            <a:stretch/>
          </p:blipFill>
          <p:spPr>
            <a:xfrm>
              <a:off x="1512733" y="4991053"/>
              <a:ext cx="432537" cy="10288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</p:sldLayoutIdLst>
  <p:transition spd="med"/>
  <p:hf hdr="0" dt="0"/>
  <p:txStyles>
    <p:titleStyle>
      <a:lvl1pPr marL="0" marR="0" indent="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1pPr>
      <a:lvl2pPr marL="0" marR="0" indent="1714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2pPr>
      <a:lvl3pPr marL="0" marR="0" indent="3429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3pPr>
      <a:lvl4pPr marL="0" marR="0" indent="5143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4pPr>
      <a:lvl5pPr marL="0" marR="0" indent="6858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5pPr>
      <a:lvl6pPr marL="0" marR="0" indent="8572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6pPr>
      <a:lvl7pPr marL="0" marR="0" indent="10287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7pPr>
      <a:lvl8pPr marL="0" marR="0" indent="120015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8pPr>
      <a:lvl9pPr marL="0" marR="0" indent="1371600" algn="l" defTabSz="914377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75" b="0" i="0" u="none" strike="noStrike" cap="none" spc="0" baseline="0">
          <a:solidFill>
            <a:srgbClr val="182B49"/>
          </a:solidFill>
          <a:uFillTx/>
          <a:latin typeface="+mn-lt"/>
          <a:ea typeface="+mn-ea"/>
          <a:cs typeface="+mn-cs"/>
          <a:sym typeface="Teko Bold"/>
        </a:defRPr>
      </a:lvl9pPr>
    </p:titleStyle>
    <p:bodyStyle>
      <a:lvl1pPr marL="2286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1pPr>
      <a:lvl2pPr marL="4572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2pPr>
      <a:lvl3pPr marL="6858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3pPr>
      <a:lvl4pPr marL="9144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4pPr>
      <a:lvl5pPr marL="1143000" marR="0" indent="-228600" algn="l" defTabSz="914377" rtl="0" eaLnBrk="1" latinLnBrk="0" hangingPunct="1">
        <a:lnSpc>
          <a:spcPct val="10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>
              <a:lumMod val="75000"/>
              <a:lumOff val="25000"/>
            </a:schemeClr>
          </a:solidFill>
          <a:uFillTx/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Teko Bold"/>
        </a:defRPr>
      </a:lvl5pPr>
      <a:lvl6pPr marL="9144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6pPr>
      <a:lvl7pPr marL="4572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7pPr>
      <a:lvl8pPr marL="6858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8pPr>
      <a:lvl9pPr marL="914400" marR="0" indent="-228600" algn="l" defTabSz="914377" rtl="0" eaLnBrk="1" latinLnBrk="0" hangingPunct="1">
        <a:lnSpc>
          <a:spcPct val="90000"/>
        </a:lnSpc>
        <a:spcBef>
          <a:spcPts val="1313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750" b="0" i="0" u="none" strike="noStrike" cap="none" spc="0" baseline="0">
          <a:solidFill>
            <a:schemeClr val="tx1"/>
          </a:solidFill>
          <a:uFillTx/>
          <a:latin typeface="Source Sans 3" panose="020B0303030403020204" pitchFamily="34" charset="0"/>
          <a:ea typeface="+mn-ea"/>
          <a:cs typeface="+mn-cs"/>
          <a:sym typeface="Teko Bold"/>
        </a:defRPr>
      </a:lvl9pPr>
    </p:bodyStyle>
    <p:otherStyle>
      <a:lvl1pPr marL="0" marR="0" indent="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1pPr>
      <a:lvl2pPr marL="0" marR="0" indent="1714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2pPr>
      <a:lvl3pPr marL="0" marR="0" indent="3429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3pPr>
      <a:lvl4pPr marL="0" marR="0" indent="5143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4pPr>
      <a:lvl5pPr marL="0" marR="0" indent="6858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5pPr>
      <a:lvl6pPr marL="0" marR="0" indent="8572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6pPr>
      <a:lvl7pPr marL="0" marR="0" indent="10287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7pPr>
      <a:lvl8pPr marL="0" marR="0" indent="120015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8pPr>
      <a:lvl9pPr marL="0" marR="0" indent="1371600" algn="ctr" defTabSz="2190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3 Regular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5" orient="horz" pos="819" userDrawn="1">
          <p15:clr>
            <a:srgbClr val="F26B43"/>
          </p15:clr>
        </p15:guide>
        <p15:guide id="6" orient="horz" pos="2790" userDrawn="1">
          <p15:clr>
            <a:srgbClr val="F26B43"/>
          </p15:clr>
        </p15:guide>
        <p15:guide id="7" orient="horz" pos="25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pos="288" userDrawn="1">
          <p15:clr>
            <a:srgbClr val="F26B43"/>
          </p15:clr>
        </p15:guide>
        <p15:guide id="10" pos="5472" userDrawn="1">
          <p15:clr>
            <a:srgbClr val="F26B43"/>
          </p15:clr>
        </p15:guide>
        <p15:guide id="11" pos="2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539JzYg7LS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blue and black logo&#10;&#10;Description automatically generated">
            <a:extLst>
              <a:ext uri="{FF2B5EF4-FFF2-40B4-BE49-F238E27FC236}">
                <a16:creationId xmlns:a16="http://schemas.microsoft.com/office/drawing/2014/main" id="{A74FC1AD-F2B0-4DC8-0C63-F1239F070688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9843" y="286173"/>
            <a:ext cx="2009775" cy="38225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52EE-A7CA-5BE7-E282-FE97FB9C89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Author  |  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4478-F1D0-51A8-DE00-843723F8043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bg2"/>
                </a:solidFill>
              </a:rPr>
              <a:t>Yaobang Deng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800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bg2"/>
                </a:solidFill>
              </a:rPr>
              <a:t>Slide credit: Arash </a:t>
            </a:r>
            <a:r>
              <a:rPr lang="en-US" sz="1800" dirty="0" err="1">
                <a:solidFill>
                  <a:schemeClr val="bg2"/>
                </a:solidFill>
              </a:rPr>
              <a:t>Asgharivaskasi</a:t>
            </a:r>
            <a:r>
              <a:rPr lang="en-US" sz="1800" dirty="0">
                <a:solidFill>
                  <a:schemeClr val="bg2"/>
                </a:solidFill>
              </a:rPr>
              <a:t>, Tianyu Wang, </a:t>
            </a: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Nikolay Atanasov</a:t>
            </a: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Existential Robotics Laboratory</a:t>
            </a:r>
            <a:endParaRPr lang="en-US" sz="1800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University of California, San Diego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6717EB-9F69-FFC2-6A78-D560A50E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5400" b="1" dirty="0">
                <a:solidFill>
                  <a:schemeClr val="lt1"/>
                </a:solidFill>
              </a:rPr>
              <a:t>Python Simulation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725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 rot="10800000" flipH="1">
            <a:off x="0" y="-2347"/>
            <a:ext cx="4571999" cy="441569"/>
          </a:xfrm>
          <a:prstGeom prst="snip1Rect">
            <a:avLst>
              <a:gd name="adj" fmla="val 5000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55177" y="52913"/>
            <a:ext cx="42992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 b="1">
                <a:solidFill>
                  <a:schemeClr val="lt1"/>
                </a:solidFill>
              </a:rPr>
              <a:t>Motivation</a:t>
            </a:r>
            <a:endParaRPr sz="1100"/>
          </a:p>
        </p:txBody>
      </p:sp>
      <p:sp>
        <p:nvSpPr>
          <p:cNvPr id="146" name="Google Shape;146;p26"/>
          <p:cNvSpPr/>
          <p:nvPr/>
        </p:nvSpPr>
        <p:spPr>
          <a:xfrm rot="-5400000">
            <a:off x="8732520" y="4745041"/>
            <a:ext cx="411480" cy="41148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832881" y="4873141"/>
            <a:ext cx="299545" cy="28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lt1"/>
                </a:solidFill>
              </a:rPr>
              <a:t>2</a:t>
            </a:fld>
            <a:endParaRPr sz="1100" b="1">
              <a:solidFill>
                <a:schemeClr val="lt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80075" y="727166"/>
            <a:ext cx="7849500" cy="3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multi-purpose simulation environment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interface with robotic algorithms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functionalities available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an almost realistic test bed for new algorithms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 rot="10800000" flipH="1">
            <a:off x="0" y="-2378"/>
            <a:ext cx="4572000" cy="441600"/>
          </a:xfrm>
          <a:prstGeom prst="snip1Rect">
            <a:avLst>
              <a:gd name="adj" fmla="val 5000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 b="1">
                <a:solidFill>
                  <a:schemeClr val="lt1"/>
                </a:solidFill>
              </a:rPr>
              <a:t>Big Picture</a:t>
            </a:r>
            <a:endParaRPr sz="1100"/>
          </a:p>
        </p:txBody>
      </p:sp>
      <p:sp>
        <p:nvSpPr>
          <p:cNvPr id="155" name="Google Shape;155;p27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lt1"/>
                </a:solidFill>
              </a:rPr>
              <a:t>3</a:t>
            </a:fld>
            <a:endParaRPr sz="1100" b="1">
              <a:solidFill>
                <a:schemeClr val="lt1"/>
              </a:solidFill>
            </a:endParaRPr>
          </a:p>
        </p:txBody>
      </p:sp>
      <p:grpSp>
        <p:nvGrpSpPr>
          <p:cNvPr id="157" name="Google Shape;157;p27"/>
          <p:cNvGrpSpPr/>
          <p:nvPr/>
        </p:nvGrpSpPr>
        <p:grpSpPr>
          <a:xfrm>
            <a:off x="1209858" y="1110647"/>
            <a:ext cx="6724273" cy="2922212"/>
            <a:chOff x="1691075" y="1822725"/>
            <a:chExt cx="6405900" cy="2560200"/>
          </a:xfrm>
        </p:grpSpPr>
        <p:sp>
          <p:nvSpPr>
            <p:cNvPr id="158" name="Google Shape;158;p27"/>
            <p:cNvSpPr/>
            <p:nvPr/>
          </p:nvSpPr>
          <p:spPr>
            <a:xfrm>
              <a:off x="6184475" y="1822725"/>
              <a:ext cx="1912500" cy="2560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Pybullet Physics Engine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691075" y="1822725"/>
              <a:ext cx="1912500" cy="2560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Robotic Algorithms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862225" y="2374575"/>
              <a:ext cx="1570200" cy="59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Perception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862225" y="3323550"/>
              <a:ext cx="1570200" cy="59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Control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108925" y="2374575"/>
              <a:ext cx="1570200" cy="59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Wrapper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108925" y="3323550"/>
              <a:ext cx="1570200" cy="596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Wrapper</a:t>
              </a:r>
              <a:endParaRPr>
                <a:solidFill>
                  <a:schemeClr val="dk2"/>
                </a:solidFill>
              </a:endParaRPr>
            </a:p>
          </p:txBody>
        </p:sp>
        <p:cxnSp>
          <p:nvCxnSpPr>
            <p:cNvPr id="164" name="Google Shape;164;p27"/>
            <p:cNvCxnSpPr>
              <a:stCxn id="161" idx="3"/>
              <a:endCxn id="163" idx="1"/>
            </p:cNvCxnSpPr>
            <p:nvPr/>
          </p:nvCxnSpPr>
          <p:spPr>
            <a:xfrm>
              <a:off x="3432425" y="3621900"/>
              <a:ext cx="676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27"/>
            <p:cNvCxnSpPr>
              <a:stCxn id="163" idx="3"/>
            </p:cNvCxnSpPr>
            <p:nvPr/>
          </p:nvCxnSpPr>
          <p:spPr>
            <a:xfrm>
              <a:off x="5679125" y="3621900"/>
              <a:ext cx="5130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27"/>
            <p:cNvCxnSpPr>
              <a:endCxn id="162" idx="3"/>
            </p:cNvCxnSpPr>
            <p:nvPr/>
          </p:nvCxnSpPr>
          <p:spPr>
            <a:xfrm rot="10800000">
              <a:off x="5679125" y="2672925"/>
              <a:ext cx="520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27"/>
            <p:cNvCxnSpPr>
              <a:stCxn id="162" idx="1"/>
              <a:endCxn id="160" idx="3"/>
            </p:cNvCxnSpPr>
            <p:nvPr/>
          </p:nvCxnSpPr>
          <p:spPr>
            <a:xfrm rot="10800000">
              <a:off x="3432425" y="2672925"/>
              <a:ext cx="6765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68" name="Google Shape;168;p27"/>
          <p:cNvCxnSpPr>
            <a:stCxn id="160" idx="2"/>
            <a:endCxn id="161" idx="0"/>
          </p:cNvCxnSpPr>
          <p:nvPr/>
        </p:nvCxnSpPr>
        <p:spPr>
          <a:xfrm>
            <a:off x="2213633" y="2421602"/>
            <a:ext cx="0" cy="40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7"/>
          <p:cNvSpPr txBox="1"/>
          <p:nvPr/>
        </p:nvSpPr>
        <p:spPr>
          <a:xfrm>
            <a:off x="2599488" y="574275"/>
            <a:ext cx="18726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Environment Agnostic</a:t>
            </a:r>
            <a:endParaRPr sz="1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27"/>
          <p:cNvCxnSpPr>
            <a:stCxn id="159" idx="0"/>
            <a:endCxn id="169" idx="1"/>
          </p:cNvCxnSpPr>
          <p:nvPr/>
        </p:nvCxnSpPr>
        <p:spPr>
          <a:xfrm rot="-5400000">
            <a:off x="2288183" y="799397"/>
            <a:ext cx="236700" cy="385800"/>
          </a:xfrm>
          <a:prstGeom prst="curvedConnector2">
            <a:avLst/>
          </a:prstGeom>
          <a:noFill/>
          <a:ln w="28575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rot="10800000" flipH="1">
            <a:off x="0" y="-2378"/>
            <a:ext cx="4572000" cy="441600"/>
          </a:xfrm>
          <a:prstGeom prst="snip1Rect">
            <a:avLst>
              <a:gd name="adj" fmla="val 5000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 b="1">
                <a:solidFill>
                  <a:schemeClr val="lt1"/>
                </a:solidFill>
              </a:rPr>
              <a:t>Perception</a:t>
            </a:r>
            <a:endParaRPr sz="1100"/>
          </a:p>
        </p:txBody>
      </p:sp>
      <p:sp>
        <p:nvSpPr>
          <p:cNvPr id="177" name="Google Shape;177;p28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 txBox="1">
            <a:spLocks noGrp="1"/>
          </p:cNvSpPr>
          <p:nvPr>
            <p:ph type="sldNum" idx="12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lt1"/>
                </a:solidFill>
              </a:rPr>
              <a:t>4</a:t>
            </a:fld>
            <a:endParaRPr sz="1100" b="1">
              <a:solidFill>
                <a:schemeClr val="lt1"/>
              </a:solidFill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1159450" y="1556844"/>
            <a:ext cx="1656600" cy="202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Perception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3743700" y="1556849"/>
            <a:ext cx="1656600" cy="77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Localization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3743700" y="2809049"/>
            <a:ext cx="1656600" cy="77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Mapping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6327950" y="2182949"/>
            <a:ext cx="1656600" cy="77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SLAM</a:t>
            </a:r>
            <a:endParaRPr sz="1700">
              <a:solidFill>
                <a:schemeClr val="dk2"/>
              </a:solidFill>
            </a:endParaRPr>
          </a:p>
        </p:txBody>
      </p:sp>
      <p:cxnSp>
        <p:nvCxnSpPr>
          <p:cNvPr id="183" name="Google Shape;183;p28"/>
          <p:cNvCxnSpPr>
            <a:stCxn id="179" idx="3"/>
            <a:endCxn id="180" idx="1"/>
          </p:cNvCxnSpPr>
          <p:nvPr/>
        </p:nvCxnSpPr>
        <p:spPr>
          <a:xfrm rot="10800000" flipH="1">
            <a:off x="2816050" y="1945644"/>
            <a:ext cx="927600" cy="62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28"/>
          <p:cNvCxnSpPr>
            <a:stCxn id="179" idx="3"/>
            <a:endCxn id="181" idx="1"/>
          </p:cNvCxnSpPr>
          <p:nvPr/>
        </p:nvCxnSpPr>
        <p:spPr>
          <a:xfrm>
            <a:off x="2816050" y="2571744"/>
            <a:ext cx="927600" cy="62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8"/>
          <p:cNvCxnSpPr>
            <a:stCxn id="180" idx="3"/>
            <a:endCxn id="182" idx="1"/>
          </p:cNvCxnSpPr>
          <p:nvPr/>
        </p:nvCxnSpPr>
        <p:spPr>
          <a:xfrm>
            <a:off x="5400300" y="1945649"/>
            <a:ext cx="927600" cy="62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28"/>
          <p:cNvCxnSpPr>
            <a:stCxn id="181" idx="3"/>
            <a:endCxn id="182" idx="1"/>
          </p:cNvCxnSpPr>
          <p:nvPr/>
        </p:nvCxnSpPr>
        <p:spPr>
          <a:xfrm rot="10800000" flipH="1">
            <a:off x="5400300" y="2571749"/>
            <a:ext cx="927600" cy="62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 rot="10800000" flipH="1">
            <a:off x="0" y="-2378"/>
            <a:ext cx="4572000" cy="441600"/>
          </a:xfrm>
          <a:prstGeom prst="snip1Rect">
            <a:avLst>
              <a:gd name="adj" fmla="val 5000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 b="1">
                <a:solidFill>
                  <a:schemeClr val="lt1"/>
                </a:solidFill>
              </a:rPr>
              <a:t>Planning &amp; Control</a:t>
            </a:r>
            <a:endParaRPr sz="1100"/>
          </a:p>
        </p:txBody>
      </p:sp>
      <p:sp>
        <p:nvSpPr>
          <p:cNvPr id="193" name="Google Shape;193;p29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lt1"/>
                </a:solidFill>
              </a:rPr>
              <a:t>5</a:t>
            </a:fld>
            <a:endParaRPr sz="1100" b="1"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2332513" y="1556844"/>
            <a:ext cx="1656600" cy="202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Planning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4916763" y="1213637"/>
            <a:ext cx="1656600" cy="77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Set Goal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4916763" y="2182949"/>
            <a:ext cx="1656600" cy="77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Path Planning</a:t>
            </a:r>
            <a:endParaRPr sz="1700">
              <a:solidFill>
                <a:schemeClr val="dk2"/>
              </a:solidFill>
            </a:endParaRPr>
          </a:p>
        </p:txBody>
      </p:sp>
      <p:cxnSp>
        <p:nvCxnSpPr>
          <p:cNvPr id="198" name="Google Shape;198;p29"/>
          <p:cNvCxnSpPr>
            <a:stCxn id="195" idx="3"/>
            <a:endCxn id="196" idx="1"/>
          </p:cNvCxnSpPr>
          <p:nvPr/>
        </p:nvCxnSpPr>
        <p:spPr>
          <a:xfrm rot="10800000" flipH="1">
            <a:off x="3989113" y="1602444"/>
            <a:ext cx="927600" cy="96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9"/>
          <p:cNvCxnSpPr>
            <a:stCxn id="195" idx="3"/>
            <a:endCxn id="197" idx="1"/>
          </p:cNvCxnSpPr>
          <p:nvPr/>
        </p:nvCxnSpPr>
        <p:spPr>
          <a:xfrm>
            <a:off x="3989113" y="2571744"/>
            <a:ext cx="927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9"/>
          <p:cNvSpPr/>
          <p:nvPr/>
        </p:nvSpPr>
        <p:spPr>
          <a:xfrm>
            <a:off x="4916763" y="3152274"/>
            <a:ext cx="1656600" cy="777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Motion Primitives</a:t>
            </a:r>
            <a:endParaRPr sz="1700">
              <a:solidFill>
                <a:schemeClr val="dk2"/>
              </a:solidFill>
            </a:endParaRPr>
          </a:p>
        </p:txBody>
      </p:sp>
      <p:cxnSp>
        <p:nvCxnSpPr>
          <p:cNvPr id="201" name="Google Shape;201;p29"/>
          <p:cNvCxnSpPr>
            <a:stCxn id="195" idx="3"/>
            <a:endCxn id="200" idx="1"/>
          </p:cNvCxnSpPr>
          <p:nvPr/>
        </p:nvCxnSpPr>
        <p:spPr>
          <a:xfrm>
            <a:off x="3989113" y="2571744"/>
            <a:ext cx="927600" cy="96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9"/>
          <p:cNvCxnSpPr>
            <a:stCxn id="196" idx="3"/>
            <a:endCxn id="197" idx="3"/>
          </p:cNvCxnSpPr>
          <p:nvPr/>
        </p:nvCxnSpPr>
        <p:spPr>
          <a:xfrm>
            <a:off x="6573363" y="1602437"/>
            <a:ext cx="600" cy="969300"/>
          </a:xfrm>
          <a:prstGeom prst="curvedConnector3">
            <a:avLst>
              <a:gd name="adj1" fmla="val 396875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9"/>
          <p:cNvCxnSpPr>
            <a:stCxn id="197" idx="3"/>
            <a:endCxn id="200" idx="3"/>
          </p:cNvCxnSpPr>
          <p:nvPr/>
        </p:nvCxnSpPr>
        <p:spPr>
          <a:xfrm>
            <a:off x="6573363" y="2571749"/>
            <a:ext cx="600" cy="969300"/>
          </a:xfrm>
          <a:prstGeom prst="curvedConnector3">
            <a:avLst>
              <a:gd name="adj1" fmla="val 396875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 rot="10800000" flipH="1">
            <a:off x="0" y="-2378"/>
            <a:ext cx="4572000" cy="441600"/>
          </a:xfrm>
          <a:prstGeom prst="snip1Rect">
            <a:avLst>
              <a:gd name="adj" fmla="val 5000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 b="1">
                <a:solidFill>
                  <a:schemeClr val="lt1"/>
                </a:solidFill>
              </a:rPr>
              <a:t>Pybullet Setup</a:t>
            </a:r>
            <a:endParaRPr sz="1100"/>
          </a:p>
        </p:txBody>
      </p:sp>
      <p:sp>
        <p:nvSpPr>
          <p:cNvPr id="210" name="Google Shape;210;p30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>
            <a:spLocks noGrp="1"/>
          </p:cNvSpPr>
          <p:nvPr>
            <p:ph type="sldNum" idx="12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lt1"/>
                </a:solidFill>
              </a:rPr>
              <a:t>6</a:t>
            </a:fld>
            <a:endParaRPr sz="1100" b="1">
              <a:solidFill>
                <a:schemeClr val="lt1"/>
              </a:solidFill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380075" y="727166"/>
            <a:ext cx="7849500" cy="3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environment (recommended)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pip3 install pybullet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environment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conda install -c hcc pybullet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/>
          <p:nvPr/>
        </p:nvSpPr>
        <p:spPr>
          <a:xfrm rot="10800000" flipH="1">
            <a:off x="0" y="-2378"/>
            <a:ext cx="4572000" cy="441600"/>
          </a:xfrm>
          <a:prstGeom prst="snip1Rect">
            <a:avLst>
              <a:gd name="adj" fmla="val 5000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55177" y="52913"/>
            <a:ext cx="4299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 b="1">
                <a:solidFill>
                  <a:schemeClr val="lt1"/>
                </a:solidFill>
              </a:rPr>
              <a:t>Mapping in Pybullet</a:t>
            </a:r>
            <a:endParaRPr sz="1100"/>
          </a:p>
        </p:txBody>
      </p:sp>
      <p:sp>
        <p:nvSpPr>
          <p:cNvPr id="219" name="Google Shape;219;p31"/>
          <p:cNvSpPr/>
          <p:nvPr/>
        </p:nvSpPr>
        <p:spPr>
          <a:xfrm rot="-5400000">
            <a:off x="8732520" y="4744921"/>
            <a:ext cx="411600" cy="41160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sldNum" idx="12"/>
          </p:nvPr>
        </p:nvSpPr>
        <p:spPr>
          <a:xfrm>
            <a:off x="8832881" y="4873141"/>
            <a:ext cx="2994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lt1"/>
                </a:solidFill>
              </a:rPr>
              <a:t>7</a:t>
            </a:fld>
            <a:endParaRPr sz="1100" b="1">
              <a:solidFill>
                <a:schemeClr val="lt1"/>
              </a:solidFill>
            </a:endParaRPr>
          </a:p>
        </p:txBody>
      </p:sp>
      <p:pic>
        <p:nvPicPr>
          <p:cNvPr id="221" name="Google Shape;221;p31" title="occupancy grid mapping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1063" y="905017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8847346" y="4864461"/>
            <a:ext cx="299545" cy="28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>
                <a:solidFill>
                  <a:schemeClr val="lt1"/>
                </a:solidFill>
              </a:rPr>
              <a:t>8</a:t>
            </a:fld>
            <a:endParaRPr sz="1100" b="1">
              <a:solidFill>
                <a:schemeClr val="lt1"/>
              </a:solidFill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r="28123"/>
          <a:stretch/>
        </p:blipFill>
        <p:spPr>
          <a:xfrm>
            <a:off x="628650" y="642023"/>
            <a:ext cx="3218804" cy="23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6058" y="478228"/>
            <a:ext cx="2065663" cy="206566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5353825" y="2414098"/>
            <a:ext cx="3190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 to visit our website!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/>
          <p:nvPr/>
        </p:nvSpPr>
        <p:spPr>
          <a:xfrm rot="10800000" flipH="1">
            <a:off x="0" y="-2347"/>
            <a:ext cx="4571999" cy="441569"/>
          </a:xfrm>
          <a:prstGeom prst="snip1Rect">
            <a:avLst>
              <a:gd name="adj" fmla="val 5000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55177" y="52913"/>
            <a:ext cx="4299240" cy="34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" sz="2400" b="1">
                <a:solidFill>
                  <a:schemeClr val="lt1"/>
                </a:solidFill>
              </a:rPr>
              <a:t>Thank you!</a:t>
            </a:r>
            <a:endParaRPr sz="1100"/>
          </a:p>
        </p:txBody>
      </p:sp>
      <p:sp>
        <p:nvSpPr>
          <p:cNvPr id="232" name="Google Shape;232;p32"/>
          <p:cNvSpPr/>
          <p:nvPr/>
        </p:nvSpPr>
        <p:spPr>
          <a:xfrm rot="-5400000">
            <a:off x="8732520" y="4745041"/>
            <a:ext cx="411480" cy="411480"/>
          </a:xfrm>
          <a:prstGeom prst="rtTriangle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8832881" y="4873141"/>
            <a:ext cx="299545" cy="28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32"/>
          <p:cNvGrpSpPr/>
          <p:nvPr/>
        </p:nvGrpSpPr>
        <p:grpSpPr>
          <a:xfrm>
            <a:off x="2248436" y="3206219"/>
            <a:ext cx="4520466" cy="742277"/>
            <a:chOff x="2997914" y="4274959"/>
            <a:chExt cx="6027288" cy="989703"/>
          </a:xfrm>
        </p:grpSpPr>
        <p:cxnSp>
          <p:nvCxnSpPr>
            <p:cNvPr id="235" name="Google Shape;235;p32"/>
            <p:cNvCxnSpPr/>
            <p:nvPr/>
          </p:nvCxnSpPr>
          <p:spPr>
            <a:xfrm>
              <a:off x="5806911" y="4274959"/>
              <a:ext cx="0" cy="989703"/>
            </a:xfrm>
            <a:prstGeom prst="straightConnector1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36" name="Google Shape;236;p32"/>
            <p:cNvGrpSpPr/>
            <p:nvPr/>
          </p:nvGrpSpPr>
          <p:grpSpPr>
            <a:xfrm>
              <a:off x="2997914" y="4366593"/>
              <a:ext cx="6027288" cy="840740"/>
              <a:chOff x="2997914" y="4366593"/>
              <a:chExt cx="6027288" cy="840740"/>
            </a:xfrm>
          </p:grpSpPr>
          <p:sp>
            <p:nvSpPr>
              <p:cNvPr id="237" name="Google Shape;237;p32"/>
              <p:cNvSpPr txBox="1"/>
              <p:nvPr/>
            </p:nvSpPr>
            <p:spPr>
              <a:xfrm>
                <a:off x="5805902" y="4376333"/>
                <a:ext cx="3219300" cy="83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Arash Asgharivaskasi</a:t>
                </a:r>
                <a:endParaRPr sz="100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b="1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aasghari</a:t>
                </a:r>
                <a:r>
                  <a:rPr lang="en" sz="1700" b="1" i="0" u="none" strike="noStrike" cap="none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@eng.ucsd.edu</a:t>
                </a:r>
                <a:endParaRPr sz="1000"/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2997914" y="4366593"/>
                <a:ext cx="280797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Existential Robotics </a:t>
                </a:r>
                <a:endParaRPr sz="1100"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i="0" u="none" strike="noStrike" cap="none">
                    <a:solidFill>
                      <a:srgbClr val="1E4E7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Laboratory</a:t>
                </a:r>
                <a:endParaRPr sz="1100"/>
              </a:p>
            </p:txBody>
          </p:sp>
        </p:grpSp>
      </p:grpSp>
      <p:pic>
        <p:nvPicPr>
          <p:cNvPr id="239" name="Google Shape;23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24189" y="4160194"/>
            <a:ext cx="2414476" cy="762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07318" y="4141742"/>
            <a:ext cx="2105981" cy="763462"/>
          </a:xfrm>
          <a:prstGeom prst="rect">
            <a:avLst/>
          </a:prstGeom>
          <a:solidFill>
            <a:srgbClr val="203864"/>
          </a:solidFill>
          <a:ln w="76200" cap="flat" cmpd="sng">
            <a:solidFill>
              <a:srgbClr val="203864"/>
            </a:solidFill>
            <a:prstDash val="solid"/>
            <a:bevel/>
            <a:headEnd type="none" w="sm" len="sm"/>
            <a:tailEnd type="none" w="sm" len="sm"/>
          </a:ln>
        </p:spPr>
      </p:pic>
      <p:grpSp>
        <p:nvGrpSpPr>
          <p:cNvPr id="241" name="Google Shape;241;p32"/>
          <p:cNvGrpSpPr/>
          <p:nvPr/>
        </p:nvGrpSpPr>
        <p:grpSpPr>
          <a:xfrm>
            <a:off x="945120" y="4104215"/>
            <a:ext cx="1078301" cy="874514"/>
            <a:chOff x="313788" y="5412435"/>
            <a:chExt cx="1437735" cy="1166018"/>
          </a:xfrm>
        </p:grpSpPr>
        <p:pic>
          <p:nvPicPr>
            <p:cNvPr id="242" name="Google Shape;242;p3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50664" y="5412435"/>
              <a:ext cx="1222209" cy="11660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32"/>
            <p:cNvSpPr/>
            <p:nvPr/>
          </p:nvSpPr>
          <p:spPr>
            <a:xfrm>
              <a:off x="1672873" y="5603877"/>
              <a:ext cx="78649" cy="974576"/>
            </a:xfrm>
            <a:prstGeom prst="rtTriangle">
              <a:avLst/>
            </a:prstGeom>
            <a:solidFill>
              <a:srgbClr val="0F3057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 rot="-5400000">
              <a:off x="-200528" y="5926751"/>
              <a:ext cx="1166018" cy="1373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F2F5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"/>
          <p:cNvPicPr>
            <a:picLocks noGrp="1" noChangeAspect="1"/>
          </p:cNvPicPr>
          <p:nvPr>
            <p:ph type="pic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226" name="Blue Notch Template"/>
          <p:cNvSpPr txBox="1">
            <a:spLocks noGrp="1"/>
          </p:cNvSpPr>
          <p:nvPr>
            <p:ph type="ctrTitle"/>
          </p:nvPr>
        </p:nvSpPr>
        <p:spPr>
          <a:xfrm>
            <a:off x="457200" y="1057275"/>
            <a:ext cx="8229600" cy="337185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ctr"/>
            <a:r>
              <a:rPr lang="en-US" sz="6000" dirty="0"/>
              <a:t>Thank you!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5358462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Blue &amp; Gold">
      <a:dk1>
        <a:srgbClr val="182B48"/>
      </a:dk1>
      <a:lt1>
        <a:srgbClr val="FFCC00"/>
      </a:lt1>
      <a:dk2>
        <a:srgbClr val="182B48"/>
      </a:dk2>
      <a:lt2>
        <a:srgbClr val="FEFFFF"/>
      </a:lt2>
      <a:accent1>
        <a:srgbClr val="00629B"/>
      </a:accent1>
      <a:accent2>
        <a:srgbClr val="FFCC00"/>
      </a:accent2>
      <a:accent3>
        <a:srgbClr val="182B48"/>
      </a:accent3>
      <a:accent4>
        <a:srgbClr val="C59114"/>
      </a:accent4>
      <a:accent5>
        <a:srgbClr val="747578"/>
      </a:accent5>
      <a:accent6>
        <a:srgbClr val="FFCC00"/>
      </a:accent6>
      <a:hlink>
        <a:srgbClr val="00629B"/>
      </a:hlink>
      <a:folHlink>
        <a:srgbClr val="747578"/>
      </a:folHlink>
    </a:clrScheme>
    <a:fontScheme name="21_BasicWhite">
      <a:majorFont>
        <a:latin typeface="Teko Bold"/>
        <a:ea typeface="Teko Bold"/>
        <a:cs typeface="Teko Bold"/>
      </a:majorFont>
      <a:minorFont>
        <a:latin typeface="Teko Bold"/>
        <a:ea typeface="Teko Bold"/>
        <a:cs typeface="Teko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ource Sans 3 Medium"/>
            <a:ea typeface="Source Sans 3 Medium"/>
            <a:cs typeface="Source Sans 3 Medium"/>
            <a:sym typeface="Source Sans 3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Source Sans 3 Regular"/>
            <a:ea typeface="Source Sans 3 Regular"/>
            <a:cs typeface="Source Sans 3 Regular"/>
            <a:sym typeface="Source Sans 3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ERL_Template_2023" id="{4D79F217-A5C2-4046-88E3-7FE4E2D929DC}" vid="{34DE9E40-B6EB-492C-9D62-BD1D28E377F7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Teko Bold"/>
        <a:ea typeface="Teko Bold"/>
        <a:cs typeface="Teko Bold"/>
      </a:majorFont>
      <a:minorFont>
        <a:latin typeface="Teko Bold"/>
        <a:ea typeface="Teko Bold"/>
        <a:cs typeface="Teko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Source Sans 3 Medium"/>
            <a:ea typeface="Source Sans 3 Medium"/>
            <a:cs typeface="Source Sans 3 Medium"/>
            <a:sym typeface="Source Sans 3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Source Sans 3 Regular"/>
            <a:ea typeface="Source Sans 3 Regular"/>
            <a:cs typeface="Source Sans 3 Regular"/>
            <a:sym typeface="Source Sans 3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DDAC147C185F439E6BAA407F2B8D33" ma:contentTypeVersion="5" ma:contentTypeDescription="Create a new document." ma:contentTypeScope="" ma:versionID="53846cb84dca447588be3f875a29115d">
  <xsd:schema xmlns:xsd="http://www.w3.org/2001/XMLSchema" xmlns:xs="http://www.w3.org/2001/XMLSchema" xmlns:p="http://schemas.microsoft.com/office/2006/metadata/properties" xmlns:ns3="8f40977a-a3b2-4dd2-80a6-c8b437008b37" targetNamespace="http://schemas.microsoft.com/office/2006/metadata/properties" ma:root="true" ma:fieldsID="91aa606e3c404ab926624a1be3ca34e9" ns3:_="">
    <xsd:import namespace="8f40977a-a3b2-4dd2-80a6-c8b437008b3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0977a-a3b2-4dd2-80a6-c8b437008b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CC6D1D-1417-4845-A42C-9A1AE703B7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40977a-a3b2-4dd2-80a6-c8b437008b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66EF6B-E8C1-4C34-AC46-D276670E0A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DF07DC-6DD4-4B29-847B-29063A07B4EA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f40977a-a3b2-4dd2-80a6-c8b437008b3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ERL_Template_2023</Template>
  <TotalTime>3067</TotalTime>
  <Words>138</Words>
  <Application>Microsoft Office PowerPoint</Application>
  <PresentationFormat>On-screen Show (16:9)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Source Sans 3</vt:lpstr>
      <vt:lpstr>Source Sans 3 Regular</vt:lpstr>
      <vt:lpstr>21_BasicWhite</vt:lpstr>
      <vt:lpstr>Python Simulation Environment</vt:lpstr>
      <vt:lpstr>Motivation</vt:lpstr>
      <vt:lpstr>Big Picture</vt:lpstr>
      <vt:lpstr>Perception</vt:lpstr>
      <vt:lpstr>Planning &amp; Control</vt:lpstr>
      <vt:lpstr>Pybullet Setup</vt:lpstr>
      <vt:lpstr>Mapping in Pybullet</vt:lpstr>
      <vt:lpstr>Thank you!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Amani, Mani</dc:creator>
  <cp:lastModifiedBy>Amani, Mani</cp:lastModifiedBy>
  <cp:revision>1</cp:revision>
  <dcterms:created xsi:type="dcterms:W3CDTF">2025-05-07T01:34:33Z</dcterms:created>
  <dcterms:modified xsi:type="dcterms:W3CDTF">2025-05-09T04:42:48Z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0x010100EEDDAC147C185F439E6BAA407F2B8D33</vt:lpwstr>
  </property>
</Properties>
</file>