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44"/>
  </p:notesMasterIdLst>
  <p:sldIdLst>
    <p:sldId id="29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6" r:id="rId13"/>
    <p:sldId id="297" r:id="rId14"/>
    <p:sldId id="298" r:id="rId15"/>
    <p:sldId id="267" r:id="rId16"/>
    <p:sldId id="299" r:id="rId17"/>
    <p:sldId id="300" r:id="rId18"/>
    <p:sldId id="301" r:id="rId19"/>
    <p:sldId id="271" r:id="rId20"/>
    <p:sldId id="302" r:id="rId21"/>
    <p:sldId id="303" r:id="rId22"/>
    <p:sldId id="304" r:id="rId23"/>
    <p:sldId id="305" r:id="rId24"/>
    <p:sldId id="276" r:id="rId25"/>
    <p:sldId id="306" r:id="rId26"/>
    <p:sldId id="307" r:id="rId27"/>
    <p:sldId id="308" r:id="rId28"/>
    <p:sldId id="309" r:id="rId29"/>
    <p:sldId id="310" r:id="rId30"/>
    <p:sldId id="282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91" r:id="rId40"/>
    <p:sldId id="319" r:id="rId41"/>
    <p:sldId id="320" r:id="rId42"/>
    <p:sldId id="292" r:id="rId43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1pPr>
    <a:lvl2pPr marL="0" marR="0" indent="1714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2pPr>
    <a:lvl3pPr marL="0" marR="0" indent="3429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3pPr>
    <a:lvl4pPr marL="0" marR="0" indent="5143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4pPr>
    <a:lvl5pPr marL="0" marR="0" indent="6858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5pPr>
    <a:lvl6pPr marL="0" marR="0" indent="8572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6pPr>
    <a:lvl7pPr marL="0" marR="0" indent="10287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7pPr>
    <a:lvl8pPr marL="0" marR="0" indent="12001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8pPr>
    <a:lvl9pPr marL="0" marR="0" indent="13716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/>
  </p:normalViewPr>
  <p:slideViewPr>
    <p:cSldViewPr snapToGrid="0" showGuides="1">
      <p:cViewPr varScale="1">
        <p:scale>
          <a:sx n="140" d="100"/>
          <a:sy n="140" d="100"/>
        </p:scale>
        <p:origin x="810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1pPr>
    <a:lvl2pPr indent="857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2pPr>
    <a:lvl3pPr indent="1714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3pPr>
    <a:lvl4pPr indent="2571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4pPr>
    <a:lvl5pPr indent="3429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5pPr>
    <a:lvl6pPr indent="4286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6pPr>
    <a:lvl7pPr indent="5143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7pPr>
    <a:lvl8pPr indent="6000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8pPr>
    <a:lvl9pPr indent="6858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3e358b8e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3e358b8e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e358b8e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e358b8e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3e358b8e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3e358b8e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3e358b8e0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3e358b8e0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3e358b8e0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3e358b8e0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3e358b8e0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3e358b8e0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3e358b8e0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3e358b8e0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e358b8e0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e358b8e0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3e358b8e0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3e358b8e0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3e358b8e0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3e358b8e0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3e358b8e0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3e358b8e0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4ce10f6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4ce10f6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3e358b8e0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3e358b8e0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a3e358b8e0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a3e358b8e0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3e358b8e0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3e358b8e0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a3e358b8e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a3e358b8e0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4e038d3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4e038d3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a4e038d3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a4e038d3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4e038d3e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4e038d3e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4e038d3e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4e038d3e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4e038d3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4e038d3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a4e038d3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a4e038d3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e358b8e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e358b8e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a4e038d3e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a4e038d3e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4e038d3e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4e038d3e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4e038d3e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4e038d3e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a4e038d3e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a4e038d3e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4e038d3e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4e038d3e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4e038d3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4e038d3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4e038d3e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4e038d3e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a4e038d3e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a4e038d3e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bce259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bce259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e358b8e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e358b8e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e358b8e0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e358b8e0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e358b8e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3e358b8e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e358b8e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e358b8e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3e358b8e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3e358b8e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UCSD-BrandRefresh-PPTBackgrounds-v4_Blues-Notch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UCSanDiegoLogo-White.png"/>
          <p:cNvSpPr>
            <a:spLocks noGrp="1"/>
          </p:cNvSpPr>
          <p:nvPr>
            <p:ph type="pic" sz="quarter" idx="21" hasCustomPrompt="1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</a:t>
            </a:r>
            <a:endParaRPr dirty="0"/>
          </a:p>
        </p:txBody>
      </p:sp>
      <p:sp>
        <p:nvSpPr>
          <p:cNvPr id="1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7201" y="4447449"/>
            <a:ext cx="8229598" cy="23886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263128">
              <a:lnSpc>
                <a:spcPct val="100000"/>
              </a:lnSpc>
              <a:buNone/>
              <a:defRPr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3 Regular"/>
              </a:defRPr>
            </a:lvl1pPr>
          </a:lstStyle>
          <a:p>
            <a:r>
              <a:rPr dirty="0"/>
              <a:t>Author and Date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782661"/>
            <a:ext cx="8229600" cy="7143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09563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3 Regular"/>
              </a:defRPr>
            </a:lvl1pPr>
            <a:lvl2pPr marL="2286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2pPr>
            <a:lvl3pPr marL="4572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3pPr>
            <a:lvl4pPr marL="6858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4pPr>
            <a:lvl5pPr marL="9144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5pPr>
          </a:lstStyle>
          <a:p>
            <a:r>
              <a:rPr dirty="0"/>
              <a:t>Presentation Subtitl</a:t>
            </a:r>
            <a:r>
              <a:rPr lang="en-US" dirty="0"/>
              <a:t>e</a:t>
            </a:r>
            <a:endParaRPr dirty="0"/>
          </a:p>
        </p:txBody>
      </p:sp>
      <p:sp>
        <p:nvSpPr>
          <p:cNvPr id="1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7200" y="1057275"/>
            <a:ext cx="8229599" cy="17119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669CD6-D6F5-3AA5-1997-46AB2AAD8A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0298" y="4751496"/>
            <a:ext cx="2056153" cy="211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B1803B-9B8B-4F7C-4FE6-3EA9CDF4A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72" y="4658959"/>
            <a:ext cx="789146" cy="286082"/>
          </a:xfrm>
          <a:prstGeom prst="rect">
            <a:avLst/>
          </a:prstGeom>
          <a:solidFill>
            <a:srgbClr val="203864"/>
          </a:solidFill>
          <a:ln w="38100">
            <a:solidFill>
              <a:srgbClr val="203864"/>
            </a:solidFill>
            <a:bevel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1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7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CSD-BrandRefresh-PPTBackgrounds-v4_Blues-NotchTopBottom.png">
            <a:extLst>
              <a:ext uri="{FF2B5EF4-FFF2-40B4-BE49-F238E27FC236}">
                <a16:creationId xmlns:a16="http://schemas.microsoft.com/office/drawing/2014/main" id="{5F985846-5CFC-136D-323D-4874477FA0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8763" cy="5148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UCSanDiegoLogo-White.png">
            <a:extLst>
              <a:ext uri="{FF2B5EF4-FFF2-40B4-BE49-F238E27FC236}">
                <a16:creationId xmlns:a16="http://schemas.microsoft.com/office/drawing/2014/main" id="{C73416EC-27BF-65AC-3738-9E092C8A23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8833" y="240172"/>
            <a:ext cx="1377802" cy="25833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CD74A2-5C42-4294-F48A-657B5E7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880" y="4854549"/>
            <a:ext cx="274319" cy="2191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0182D5C-5622-0748-8D9A-CE71C49FA2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6684EF-69E9-43CC-C215-6D2F39D2F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8251" y="4968542"/>
            <a:ext cx="4038600" cy="15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882680-A1EE-E7ED-C5AB-CE326D43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175"/>
            <a:ext cx="8229600" cy="3128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48A6C597-26D8-1135-3219-8F5D1AEC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7350"/>
            <a:ext cx="6375400" cy="6572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72594-40D6-D20F-1498-EC58AD14E16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" y="4846588"/>
            <a:ext cx="604382" cy="219101"/>
          </a:xfrm>
          <a:prstGeom prst="rect">
            <a:avLst/>
          </a:prstGeom>
          <a:solidFill>
            <a:srgbClr val="203864"/>
          </a:solidFill>
          <a:ln w="28575">
            <a:solidFill>
              <a:srgbClr val="203864"/>
            </a:solidFill>
            <a:beve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F8E4B6-C7A3-E352-6BF4-4E371AA4F6B2}"/>
              </a:ext>
            </a:extLst>
          </p:cNvPr>
          <p:cNvGrpSpPr/>
          <p:nvPr userDrawn="1"/>
        </p:nvGrpSpPr>
        <p:grpSpPr>
          <a:xfrm>
            <a:off x="1338464" y="4823714"/>
            <a:ext cx="747299" cy="270219"/>
            <a:chOff x="1197971" y="4823714"/>
            <a:chExt cx="747299" cy="2702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5004A8-F43E-AA6C-6FF5-4E6AD5EEB2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r="87396"/>
            <a:stretch/>
          </p:blipFill>
          <p:spPr>
            <a:xfrm>
              <a:off x="1197971" y="4823714"/>
              <a:ext cx="324286" cy="2648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B55C8C-2AD9-2157-72BB-4E2ED33298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043" t="18132" r="57208"/>
            <a:stretch/>
          </p:blipFill>
          <p:spPr>
            <a:xfrm>
              <a:off x="1512733" y="4829265"/>
              <a:ext cx="405821" cy="1149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D19A79-6F0B-0966-1C44-5CE174A4C6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3479" t="8691" r="32014" b="10585"/>
            <a:stretch/>
          </p:blipFill>
          <p:spPr>
            <a:xfrm>
              <a:off x="1517495" y="4906343"/>
              <a:ext cx="339055" cy="1149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C25ED-EADA-6F2F-78D2-9432C0D446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7798" t="4680" b="20917"/>
            <a:stretch/>
          </p:blipFill>
          <p:spPr>
            <a:xfrm>
              <a:off x="1512733" y="4991053"/>
              <a:ext cx="432537" cy="10288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</p:sldLayoutIdLst>
  <p:transition spd="med"/>
  <p:hf hdr="0" dt="0"/>
  <p:txStyles>
    <p:titleStyle>
      <a:lvl1pPr marL="0" marR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1pPr>
      <a:lvl2pPr marL="0" marR="0" indent="1714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2pPr>
      <a:lvl3pPr marL="0" marR="0" indent="3429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3pPr>
      <a:lvl4pPr marL="0" marR="0" indent="5143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4pPr>
      <a:lvl5pPr marL="0" marR="0" indent="6858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5pPr>
      <a:lvl6pPr marL="0" marR="0" indent="8572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6pPr>
      <a:lvl7pPr marL="0" marR="0" indent="10287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7pPr>
      <a:lvl8pPr marL="0" marR="0" indent="12001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8pPr>
      <a:lvl9pPr marL="0" marR="0" indent="13716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9pPr>
    </p:titleStyle>
    <p:bodyStyle>
      <a:lvl1pPr marL="2286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1pPr>
      <a:lvl2pPr marL="4572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2pPr>
      <a:lvl3pPr marL="6858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3pPr>
      <a:lvl4pPr marL="9144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4pPr>
      <a:lvl5pPr marL="11430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5pPr>
      <a:lvl6pPr marL="9144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6pPr>
      <a:lvl7pPr marL="4572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7pPr>
      <a:lvl8pPr marL="6858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8pPr>
      <a:lvl9pPr marL="9144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9pPr>
    </p:bodyStyle>
    <p:otherStyle>
      <a:lvl1pPr marL="0" marR="0" indent="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1pPr>
      <a:lvl2pPr marL="0" marR="0" indent="1714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2pPr>
      <a:lvl3pPr marL="0" marR="0" indent="3429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3pPr>
      <a:lvl4pPr marL="0" marR="0" indent="5143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4pPr>
      <a:lvl5pPr marL="0" marR="0" indent="6858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5pPr>
      <a:lvl6pPr marL="0" marR="0" indent="8572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6pPr>
      <a:lvl7pPr marL="0" marR="0" indent="10287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7pPr>
      <a:lvl8pPr marL="0" marR="0" indent="12001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8pPr>
      <a:lvl9pPr marL="0" marR="0" indent="13716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5" orient="horz" pos="819" userDrawn="1">
          <p15:clr>
            <a:srgbClr val="F26B43"/>
          </p15:clr>
        </p15:guide>
        <p15:guide id="6" orient="horz" pos="2790" userDrawn="1">
          <p15:clr>
            <a:srgbClr val="F26B43"/>
          </p15:clr>
        </p15:guide>
        <p15:guide id="7" orient="horz" pos="25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pos="5472" userDrawn="1">
          <p15:clr>
            <a:srgbClr val="F26B43"/>
          </p15:clr>
        </p15:guide>
        <p15:guide id="11" pos="2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blue and black logo&#10;&#10;Description automatically generated">
            <a:extLst>
              <a:ext uri="{FF2B5EF4-FFF2-40B4-BE49-F238E27FC236}">
                <a16:creationId xmlns:a16="http://schemas.microsoft.com/office/drawing/2014/main" id="{A74FC1AD-F2B0-4DC8-0C63-F1239F07068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9843" y="286173"/>
            <a:ext cx="2009775" cy="38225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52EE-A7CA-5BE7-E282-FE97FB9C8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4478-F1D0-51A8-DE00-843723F8043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6717EB-9F69-FFC2-6A78-D560A50E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</p:spTree>
    <p:extLst>
      <p:ext uri="{BB962C8B-B14F-4D97-AF65-F5344CB8AC3E}">
        <p14:creationId xmlns:p14="http://schemas.microsoft.com/office/powerpoint/2010/main" val="24085725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71" name="Google Shape;27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10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272" name="Google Shape;272;p22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273" name="Google Shape;273;p22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280" name="Google Shape;280;p22"/>
            <p:cNvCxnSpPr>
              <a:stCxn id="273" idx="4"/>
              <a:endCxn id="274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2"/>
            <p:cNvCxnSpPr>
              <a:stCxn id="273" idx="6"/>
              <a:endCxn id="276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2"/>
            <p:cNvCxnSpPr>
              <a:endCxn id="278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2"/>
            <p:cNvCxnSpPr>
              <a:stCxn id="276" idx="6"/>
              <a:endCxn id="278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22"/>
            <p:cNvCxnSpPr>
              <a:stCxn id="275" idx="0"/>
              <a:endCxn id="273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2"/>
            <p:cNvCxnSpPr>
              <a:stCxn id="275" idx="4"/>
              <a:endCxn id="274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22"/>
            <p:cNvCxnSpPr>
              <a:stCxn id="274" idx="6"/>
              <a:endCxn id="277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22"/>
            <p:cNvCxnSpPr>
              <a:stCxn id="277" idx="6"/>
              <a:endCxn id="278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22"/>
            <p:cNvCxnSpPr>
              <a:stCxn id="278" idx="5"/>
              <a:endCxn id="279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2"/>
            <p:cNvCxnSpPr>
              <a:stCxn id="277" idx="5"/>
              <a:endCxn id="279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Google Shape;290;p22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0" name="Google Shape;300;p22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1" name="Google Shape;301;p22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(C, 2), (B, 4)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11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316" name="Google Shape;316;p23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317" name="Google Shape;317;p23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324" name="Google Shape;324;p23"/>
            <p:cNvCxnSpPr>
              <a:stCxn id="317" idx="4"/>
              <a:endCxn id="318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3"/>
            <p:cNvCxnSpPr>
              <a:stCxn id="317" idx="6"/>
              <a:endCxn id="320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23"/>
            <p:cNvCxnSpPr>
              <a:endCxn id="322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3"/>
            <p:cNvCxnSpPr>
              <a:stCxn id="320" idx="6"/>
              <a:endCxn id="322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3"/>
            <p:cNvCxnSpPr>
              <a:stCxn id="319" idx="0"/>
              <a:endCxn id="317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3"/>
            <p:cNvCxnSpPr>
              <a:stCxn id="319" idx="4"/>
              <a:endCxn id="318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3"/>
            <p:cNvCxnSpPr>
              <a:stCxn id="318" idx="6"/>
              <a:endCxn id="321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3"/>
            <p:cNvCxnSpPr>
              <a:stCxn id="321" idx="6"/>
              <a:endCxn id="322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3"/>
            <p:cNvCxnSpPr>
              <a:stCxn id="322" idx="5"/>
              <a:endCxn id="323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3"/>
            <p:cNvCxnSpPr>
              <a:stCxn id="321" idx="5"/>
              <a:endCxn id="323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23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2" name="Google Shape;342;p23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4" name="Google Shape;344;p23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5" name="Google Shape;345;p23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(C, 2), (B, 4)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59" name="Google Shape;3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12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360" name="Google Shape;360;p24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361" name="Google Shape;361;p24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368" name="Google Shape;368;p24"/>
            <p:cNvCxnSpPr>
              <a:stCxn id="361" idx="4"/>
              <a:endCxn id="362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24"/>
            <p:cNvCxnSpPr>
              <a:stCxn id="361" idx="6"/>
              <a:endCxn id="364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4"/>
            <p:cNvCxnSpPr>
              <a:endCxn id="366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4"/>
            <p:cNvCxnSpPr>
              <a:stCxn id="364" idx="6"/>
              <a:endCxn id="366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4"/>
            <p:cNvCxnSpPr>
              <a:stCxn id="363" idx="0"/>
              <a:endCxn id="361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4"/>
            <p:cNvCxnSpPr>
              <a:stCxn id="363" idx="4"/>
              <a:endCxn id="362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4"/>
            <p:cNvCxnSpPr>
              <a:stCxn id="362" idx="6"/>
              <a:endCxn id="365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24"/>
            <p:cNvCxnSpPr>
              <a:stCxn id="365" idx="6"/>
              <a:endCxn id="366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4"/>
            <p:cNvCxnSpPr>
              <a:stCxn id="366" idx="5"/>
              <a:endCxn id="367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4"/>
            <p:cNvCxnSpPr>
              <a:stCxn id="365" idx="5"/>
              <a:endCxn id="367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24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4" name="Google Shape;384;p24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88" name="Google Shape;388;p24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" name="Google Shape;389;p24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(B, 3), (B, 4), (E, 5)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03" name="Google Shape;4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13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404" name="Google Shape;404;p25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405" name="Google Shape;405;p25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412" name="Google Shape;412;p25"/>
            <p:cNvCxnSpPr>
              <a:stCxn id="405" idx="4"/>
              <a:endCxn id="406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5"/>
            <p:cNvCxnSpPr>
              <a:stCxn id="405" idx="6"/>
              <a:endCxn id="408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5"/>
            <p:cNvCxnSpPr>
              <a:endCxn id="410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5"/>
            <p:cNvCxnSpPr>
              <a:stCxn id="408" idx="6"/>
              <a:endCxn id="410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5"/>
            <p:cNvCxnSpPr>
              <a:stCxn id="407" idx="0"/>
              <a:endCxn id="405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5"/>
            <p:cNvCxnSpPr>
              <a:stCxn id="407" idx="4"/>
              <a:endCxn id="406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25"/>
            <p:cNvCxnSpPr>
              <a:stCxn id="406" idx="6"/>
              <a:endCxn id="409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5"/>
            <p:cNvCxnSpPr>
              <a:stCxn id="409" idx="6"/>
              <a:endCxn id="410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5"/>
            <p:cNvCxnSpPr>
              <a:stCxn id="410" idx="5"/>
              <a:endCxn id="411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25"/>
            <p:cNvCxnSpPr>
              <a:stCxn id="409" idx="5"/>
              <a:endCxn id="411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25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8" name="Google Shape;428;p25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30" name="Google Shape;430;p25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32" name="Google Shape;432;p25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3" name="Google Shape;433;p25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(B, 3), (B, 4), (E, 5)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47" name="Google Shape;4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14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448" name="Google Shape;448;p26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449" name="Google Shape;449;p26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456" name="Google Shape;456;p26"/>
            <p:cNvCxnSpPr>
              <a:stCxn id="449" idx="4"/>
              <a:endCxn id="450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6"/>
            <p:cNvCxnSpPr>
              <a:stCxn id="449" idx="6"/>
              <a:endCxn id="452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6"/>
            <p:cNvCxnSpPr>
              <a:endCxn id="454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6"/>
            <p:cNvCxnSpPr>
              <a:stCxn id="452" idx="6"/>
              <a:endCxn id="454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6"/>
            <p:cNvCxnSpPr>
              <a:stCxn id="451" idx="0"/>
              <a:endCxn id="449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6"/>
            <p:cNvCxnSpPr>
              <a:stCxn id="451" idx="4"/>
              <a:endCxn id="450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6"/>
            <p:cNvCxnSpPr>
              <a:stCxn id="450" idx="6"/>
              <a:endCxn id="453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26"/>
            <p:cNvCxnSpPr>
              <a:stCxn id="453" idx="6"/>
              <a:endCxn id="454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6"/>
            <p:cNvCxnSpPr>
              <a:stCxn id="454" idx="5"/>
              <a:endCxn id="455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6"/>
            <p:cNvCxnSpPr>
              <a:stCxn id="453" idx="5"/>
              <a:endCxn id="455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6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67" name="Google Shape;467;p26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68" name="Google Shape;468;p26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69" name="Google Shape;469;p26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0" name="Google Shape;470;p26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1" name="Google Shape;471;p26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3" name="Google Shape;473;p26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5" name="Google Shape;475;p26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76" name="Google Shape;476;p26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7" name="Google Shape;477;p26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78" name="Google Shape;478;p26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(B, 4), (D, 4), (E, 5), (F, 13)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1" name="Google Shape;4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15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492" name="Google Shape;492;p27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493" name="Google Shape;493;p27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500" name="Google Shape;500;p27"/>
            <p:cNvCxnSpPr>
              <a:stCxn id="493" idx="4"/>
              <a:endCxn id="494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7"/>
            <p:cNvCxnSpPr>
              <a:stCxn id="493" idx="6"/>
              <a:endCxn id="496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7"/>
            <p:cNvCxnSpPr>
              <a:endCxn id="498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7"/>
            <p:cNvCxnSpPr>
              <a:stCxn id="496" idx="6"/>
              <a:endCxn id="498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7"/>
            <p:cNvCxnSpPr>
              <a:stCxn id="495" idx="0"/>
              <a:endCxn id="493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7"/>
            <p:cNvCxnSpPr>
              <a:stCxn id="495" idx="4"/>
              <a:endCxn id="494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7"/>
            <p:cNvCxnSpPr>
              <a:stCxn id="494" idx="6"/>
              <a:endCxn id="497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7"/>
            <p:cNvCxnSpPr>
              <a:stCxn id="497" idx="6"/>
              <a:endCxn id="498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7"/>
            <p:cNvCxnSpPr>
              <a:stCxn id="498" idx="5"/>
              <a:endCxn id="499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7"/>
            <p:cNvCxnSpPr>
              <a:stCxn id="497" idx="5"/>
              <a:endCxn id="499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7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2" name="Google Shape;512;p27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4" name="Google Shape;514;p27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8" name="Google Shape;518;p27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20" name="Google Shape;520;p27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1" name="Google Shape;521;p27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9" name="Google Shape;529;p27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(E, 5), (F, 13)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3970725" y="4663225"/>
            <a:ext cx="467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B is already explored, (B, 4)can be popped directly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36" name="Google Shape;53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16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537" name="Google Shape;537;p28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538" name="Google Shape;538;p28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545" name="Google Shape;545;p28"/>
            <p:cNvCxnSpPr>
              <a:stCxn id="538" idx="4"/>
              <a:endCxn id="539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28"/>
            <p:cNvCxnSpPr>
              <a:stCxn id="538" idx="6"/>
              <a:endCxn id="541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28"/>
            <p:cNvCxnSpPr>
              <a:endCxn id="543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>
              <a:stCxn id="541" idx="6"/>
              <a:endCxn id="543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>
              <a:stCxn id="540" idx="0"/>
              <a:endCxn id="538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>
              <a:stCxn id="540" idx="4"/>
              <a:endCxn id="539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>
              <a:stCxn id="539" idx="6"/>
              <a:endCxn id="542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8"/>
            <p:cNvCxnSpPr>
              <a:stCxn id="542" idx="6"/>
              <a:endCxn id="543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8"/>
            <p:cNvCxnSpPr>
              <a:stCxn id="543" idx="5"/>
              <a:endCxn id="544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8"/>
            <p:cNvCxnSpPr>
              <a:stCxn id="542" idx="5"/>
              <a:endCxn id="544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5" name="Google Shape;555;p28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6" name="Google Shape;556;p28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7" name="Google Shape;557;p28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8" name="Google Shape;558;p28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9" name="Google Shape;559;p28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0" name="Google Shape;560;p28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2" name="Google Shape;562;p28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3" name="Google Shape;563;p28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4" name="Google Shape;564;p28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65" name="Google Shape;565;p28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6" name="Google Shape;566;p28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69" name="Google Shape;569;p28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(E, 5), (F, 6), (F, 13)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80" name="Google Shape;58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17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581" name="Google Shape;581;p29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582" name="Google Shape;582;p29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589" name="Google Shape;589;p29"/>
            <p:cNvCxnSpPr>
              <a:stCxn id="582" idx="4"/>
              <a:endCxn id="583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9"/>
            <p:cNvCxnSpPr>
              <a:stCxn id="582" idx="6"/>
              <a:endCxn id="585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9"/>
            <p:cNvCxnSpPr>
              <a:endCxn id="587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9"/>
            <p:cNvCxnSpPr>
              <a:stCxn id="585" idx="6"/>
              <a:endCxn id="587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9"/>
            <p:cNvCxnSpPr>
              <a:stCxn id="584" idx="0"/>
              <a:endCxn id="582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29"/>
            <p:cNvCxnSpPr>
              <a:stCxn id="584" idx="4"/>
              <a:endCxn id="583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29"/>
            <p:cNvCxnSpPr>
              <a:stCxn id="583" idx="6"/>
              <a:endCxn id="586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9"/>
            <p:cNvCxnSpPr>
              <a:stCxn id="586" idx="6"/>
              <a:endCxn id="587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9"/>
            <p:cNvCxnSpPr>
              <a:stCxn id="587" idx="5"/>
              <a:endCxn id="588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9"/>
            <p:cNvCxnSpPr>
              <a:stCxn id="586" idx="5"/>
              <a:endCxn id="588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9" name="Google Shape;599;p29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0" name="Google Shape;600;p29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1" name="Google Shape;601;p29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2" name="Google Shape;602;p29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3" name="Google Shape;603;p29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5" name="Google Shape;605;p29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6" name="Google Shape;606;p29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7" name="Google Shape;607;p29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8" name="Google Shape;608;p29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09" name="Google Shape;609;p29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0" name="Google Shape;610;p29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(E, 5), (F, 6), (F, 13)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18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625" name="Google Shape;625;p30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626" name="Google Shape;626;p30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633" name="Google Shape;633;p30"/>
            <p:cNvCxnSpPr>
              <a:stCxn id="626" idx="4"/>
              <a:endCxn id="627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30"/>
            <p:cNvCxnSpPr>
              <a:stCxn id="626" idx="6"/>
              <a:endCxn id="629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30"/>
            <p:cNvCxnSpPr>
              <a:endCxn id="631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30"/>
            <p:cNvCxnSpPr>
              <a:stCxn id="629" idx="6"/>
              <a:endCxn id="631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30"/>
            <p:cNvCxnSpPr>
              <a:stCxn id="628" idx="0"/>
              <a:endCxn id="626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30"/>
            <p:cNvCxnSpPr>
              <a:stCxn id="628" idx="4"/>
              <a:endCxn id="627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0"/>
            <p:cNvCxnSpPr>
              <a:stCxn id="627" idx="6"/>
              <a:endCxn id="630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0"/>
            <p:cNvCxnSpPr>
              <a:stCxn id="630" idx="6"/>
              <a:endCxn id="631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30"/>
            <p:cNvCxnSpPr>
              <a:stCxn id="631" idx="5"/>
              <a:endCxn id="632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0"/>
            <p:cNvCxnSpPr>
              <a:stCxn id="630" idx="5"/>
              <a:endCxn id="632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3" name="Google Shape;643;p30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4" name="Google Shape;644;p30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5" name="Google Shape;645;p30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6" name="Google Shape;646;p30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7" name="Google Shape;647;p30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8" name="Google Shape;648;p30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50" name="Google Shape;650;p30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51" name="Google Shape;651;p30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52" name="Google Shape;652;p30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53" name="Google Shape;653;p30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4" name="Google Shape;654;p30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9" name="Google Shape;659;p30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61" name="Google Shape;661;p30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62" name="Google Shape;662;p30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(F, 6), (F, 13), (G, 15)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Example:</a:t>
            </a: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669" name="Google Shape;669;p31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670" name="Google Shape;670;p31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</a:t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cxnSp>
          <p:nvCxnSpPr>
            <p:cNvPr id="677" name="Google Shape;677;p31"/>
            <p:cNvCxnSpPr>
              <a:stCxn id="670" idx="4"/>
              <a:endCxn id="671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1"/>
            <p:cNvCxnSpPr>
              <a:stCxn id="670" idx="6"/>
              <a:endCxn id="673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31"/>
            <p:cNvCxnSpPr>
              <a:endCxn id="675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31"/>
            <p:cNvCxnSpPr>
              <a:stCxn id="673" idx="6"/>
              <a:endCxn id="675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31"/>
            <p:cNvCxnSpPr>
              <a:stCxn id="672" idx="0"/>
              <a:endCxn id="670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31"/>
            <p:cNvCxnSpPr>
              <a:stCxn id="672" idx="4"/>
              <a:endCxn id="671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31"/>
            <p:cNvCxnSpPr>
              <a:stCxn id="671" idx="6"/>
              <a:endCxn id="674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31"/>
            <p:cNvCxnSpPr>
              <a:stCxn id="674" idx="6"/>
              <a:endCxn id="675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31"/>
            <p:cNvCxnSpPr>
              <a:stCxn id="675" idx="5"/>
              <a:endCxn id="676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1"/>
            <p:cNvCxnSpPr>
              <a:stCxn id="674" idx="5"/>
              <a:endCxn id="676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7" name="Google Shape;687;p31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sp>
          <p:nvSpPr>
            <p:cNvPr id="688" name="Google Shape;688;p31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  <p:sp>
          <p:nvSpPr>
            <p:cNvPr id="689" name="Google Shape;689;p31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10</a:t>
              </a:r>
              <a:endParaRPr sz="1000"/>
            </a:p>
          </p:txBody>
        </p:sp>
        <p:sp>
          <p:nvSpPr>
            <p:cNvPr id="690" name="Google Shape;690;p31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691" name="Google Shape;691;p31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692" name="Google Shape;692;p31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693" name="Google Shape;693;p31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10</a:t>
              </a:r>
              <a:endParaRPr sz="1000"/>
            </a:p>
          </p:txBody>
        </p:sp>
        <p:sp>
          <p:nvSpPr>
            <p:cNvPr id="694" name="Google Shape;694;p31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sp>
          <p:nvSpPr>
            <p:cNvPr id="695" name="Google Shape;695;p31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696" name="Google Shape;696;p31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graphicFrame>
        <p:nvGraphicFramePr>
          <p:cNvPr id="697" name="Google Shape;697;p31"/>
          <p:cNvGraphicFramePr/>
          <p:nvPr/>
        </p:nvGraphicFramePr>
        <p:xfrm>
          <a:off x="5580825" y="1017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8" name="Google Shape;698;p31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1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rgbClr val="6D9EEB"/>
              </a:solidFill>
              <a:highlight>
                <a:srgbClr val="000000"/>
              </a:highlight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1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1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6" name="Google Shape;706;p31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Frontier: (F, 6), (F, 13), (G, 15)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Table of Contents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Part.1 Graph Searching Algorithm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Basics of Graph Theory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Queue and Priority Queue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Graph Search Algorithms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Dijkstra’s Algorithm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A* Algorithm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Application of graph searching in path planning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Part.2 Path Planning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Path planning with limited sensor range in unexplored environment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Application of OpenCV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Dijkstra Example: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12" name="Google Shape;7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20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713" name="Google Shape;713;p32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714" name="Google Shape;714;p32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721" name="Google Shape;721;p32"/>
            <p:cNvCxnSpPr>
              <a:stCxn id="714" idx="4"/>
              <a:endCxn id="715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32"/>
            <p:cNvCxnSpPr>
              <a:stCxn id="714" idx="6"/>
              <a:endCxn id="717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2"/>
            <p:cNvCxnSpPr>
              <a:endCxn id="719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32"/>
            <p:cNvCxnSpPr>
              <a:stCxn id="717" idx="6"/>
              <a:endCxn id="719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2"/>
            <p:cNvCxnSpPr>
              <a:stCxn id="716" idx="0"/>
              <a:endCxn id="714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2"/>
            <p:cNvCxnSpPr>
              <a:stCxn id="716" idx="4"/>
              <a:endCxn id="715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2"/>
            <p:cNvCxnSpPr>
              <a:stCxn id="715" idx="6"/>
              <a:endCxn id="718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2"/>
            <p:cNvCxnSpPr>
              <a:stCxn id="718" idx="6"/>
              <a:endCxn id="719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32"/>
            <p:cNvCxnSpPr>
              <a:stCxn id="719" idx="5"/>
              <a:endCxn id="720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2"/>
            <p:cNvCxnSpPr>
              <a:stCxn id="718" idx="5"/>
              <a:endCxn id="720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1" name="Google Shape;731;p32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2" name="Google Shape;732;p32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3" name="Google Shape;733;p32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4" name="Google Shape;734;p32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6" name="Google Shape;736;p32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8" name="Google Shape;738;p32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sp>
        <p:nvSpPr>
          <p:cNvPr id="741" name="Google Shape;741;p32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2" name="Google Shape;742;p32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4" name="Google Shape;744;p32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6" name="Google Shape;746;p32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8" name="Google Shape;748;p32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(F, 6), (F, 13), (G, 15)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50" name="Google Shape;750;p32"/>
          <p:cNvSpPr txBox="1"/>
          <p:nvPr/>
        </p:nvSpPr>
        <p:spPr>
          <a:xfrm>
            <a:off x="5419950" y="1017725"/>
            <a:ext cx="34122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We can stop here as we popped F from the priority queue.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When we pop a vertex with distance value of x, it means that there exist a path to the vertex with a total cost of x.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Any path that are found in the future will all have a cost larger or equal to x. (Non decreasing cost)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for given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56" name="Google Shape;75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Exiting when popping goal vertex will give the shortest path to it.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weighted graph G=(V,E)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list of edges’ weights 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start vertex s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goal vertex g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Output: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shortest path from s to g in 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57" name="Google Shape;75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21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758" name="Google Shape;7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50" y="1152463"/>
            <a:ext cx="3856057" cy="346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Using Dijkstra’s algorithm in path planning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64" name="Google Shape;76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</a:rPr>
              <a:t>Inputs to Dijkstra’s algorithm: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Graph: Translated from occupancy grid map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Vertex: Observed unoccupied grid cells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Edge: Present between vertices when the grid cells are right next to each other.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Cost of edge: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1 if the grid cells share a side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√2 if the grid cells share a corner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Start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grid cell that holds the start coordinate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Goal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grid cell that holds the goal coordinate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65" name="Google Shape;7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22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766" name="Google Shape;766;p34"/>
          <p:cNvSpPr txBox="1">
            <a:spLocks noGrp="1"/>
          </p:cNvSpPr>
          <p:nvPr>
            <p:ph type="body" idx="2"/>
          </p:nvPr>
        </p:nvSpPr>
        <p:spPr>
          <a:xfrm>
            <a:off x="311700" y="1246825"/>
            <a:ext cx="3999900" cy="19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Scenario: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Known: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occupancy grid map of the environment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start and goal coordinate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Need to find: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path from start to goal that does not cross any obstacles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767" name="Google Shape;767;p34"/>
          <p:cNvGraphicFramePr/>
          <p:nvPr/>
        </p:nvGraphicFramePr>
        <p:xfrm>
          <a:off x="497725" y="3334725"/>
          <a:ext cx="1531400" cy="103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Start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Goal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8" name="Google Shape;768;p34"/>
          <p:cNvSpPr/>
          <p:nvPr/>
        </p:nvSpPr>
        <p:spPr>
          <a:xfrm>
            <a:off x="2605550" y="334293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tx1"/>
                </a:solidFill>
              </a:rPr>
              <a:t>S</a:t>
            </a:r>
            <a:endParaRPr sz="400">
              <a:solidFill>
                <a:schemeClr val="tx1"/>
              </a:solidFill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2605550" y="3719413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2605550" y="409588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2971000" y="334293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2971000" y="409588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3336450" y="3342925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3336450" y="4095875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3701900" y="334293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3701900" y="3719413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3701900" y="409588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tx1"/>
                </a:solidFill>
              </a:rPr>
              <a:t>G</a:t>
            </a:r>
            <a:endParaRPr sz="400">
              <a:solidFill>
                <a:schemeClr val="tx1"/>
              </a:solidFill>
            </a:endParaRPr>
          </a:p>
        </p:txBody>
      </p:sp>
      <p:cxnSp>
        <p:nvCxnSpPr>
          <p:cNvPr id="778" name="Google Shape;778;p34"/>
          <p:cNvCxnSpPr>
            <a:stCxn id="769" idx="0"/>
            <a:endCxn id="769" idx="0"/>
          </p:cNvCxnSpPr>
          <p:nvPr/>
        </p:nvCxnSpPr>
        <p:spPr>
          <a:xfrm>
            <a:off x="2740700" y="37194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34"/>
          <p:cNvCxnSpPr>
            <a:stCxn id="768" idx="4"/>
            <a:endCxn id="769" idx="0"/>
          </p:cNvCxnSpPr>
          <p:nvPr/>
        </p:nvCxnSpPr>
        <p:spPr>
          <a:xfrm>
            <a:off x="2740700" y="3613238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34"/>
          <p:cNvCxnSpPr>
            <a:stCxn id="769" idx="4"/>
            <a:endCxn id="770" idx="0"/>
          </p:cNvCxnSpPr>
          <p:nvPr/>
        </p:nvCxnSpPr>
        <p:spPr>
          <a:xfrm>
            <a:off x="2740700" y="3989713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34"/>
          <p:cNvCxnSpPr>
            <a:stCxn id="768" idx="6"/>
            <a:endCxn id="771" idx="2"/>
          </p:cNvCxnSpPr>
          <p:nvPr/>
        </p:nvCxnSpPr>
        <p:spPr>
          <a:xfrm>
            <a:off x="2875850" y="347808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34"/>
          <p:cNvCxnSpPr>
            <a:stCxn id="771" idx="6"/>
            <a:endCxn id="773" idx="2"/>
          </p:cNvCxnSpPr>
          <p:nvPr/>
        </p:nvCxnSpPr>
        <p:spPr>
          <a:xfrm>
            <a:off x="3241300" y="347808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34"/>
          <p:cNvCxnSpPr>
            <a:stCxn id="770" idx="6"/>
            <a:endCxn id="772" idx="2"/>
          </p:cNvCxnSpPr>
          <p:nvPr/>
        </p:nvCxnSpPr>
        <p:spPr>
          <a:xfrm>
            <a:off x="2875850" y="423103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34"/>
          <p:cNvCxnSpPr>
            <a:stCxn id="772" idx="6"/>
            <a:endCxn id="774" idx="2"/>
          </p:cNvCxnSpPr>
          <p:nvPr/>
        </p:nvCxnSpPr>
        <p:spPr>
          <a:xfrm>
            <a:off x="3241300" y="423103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4"/>
          <p:cNvCxnSpPr>
            <a:stCxn id="773" idx="6"/>
            <a:endCxn id="775" idx="2"/>
          </p:cNvCxnSpPr>
          <p:nvPr/>
        </p:nvCxnSpPr>
        <p:spPr>
          <a:xfrm>
            <a:off x="3606750" y="34780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34"/>
          <p:cNvCxnSpPr>
            <a:stCxn id="775" idx="4"/>
            <a:endCxn id="776" idx="0"/>
          </p:cNvCxnSpPr>
          <p:nvPr/>
        </p:nvCxnSpPr>
        <p:spPr>
          <a:xfrm>
            <a:off x="3837050" y="3613238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34"/>
          <p:cNvCxnSpPr>
            <a:stCxn id="774" idx="6"/>
            <a:endCxn id="777" idx="2"/>
          </p:cNvCxnSpPr>
          <p:nvPr/>
        </p:nvCxnSpPr>
        <p:spPr>
          <a:xfrm>
            <a:off x="3606750" y="423102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34"/>
          <p:cNvCxnSpPr>
            <a:stCxn id="776" idx="4"/>
            <a:endCxn id="777" idx="0"/>
          </p:cNvCxnSpPr>
          <p:nvPr/>
        </p:nvCxnSpPr>
        <p:spPr>
          <a:xfrm>
            <a:off x="3837050" y="3989713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34"/>
          <p:cNvCxnSpPr>
            <a:stCxn id="769" idx="7"/>
            <a:endCxn id="771" idx="3"/>
          </p:cNvCxnSpPr>
          <p:nvPr/>
        </p:nvCxnSpPr>
        <p:spPr>
          <a:xfrm rot="10800000" flipH="1">
            <a:off x="2836265" y="3573597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4"/>
          <p:cNvCxnSpPr>
            <a:stCxn id="769" idx="5"/>
            <a:endCxn id="772" idx="1"/>
          </p:cNvCxnSpPr>
          <p:nvPr/>
        </p:nvCxnSpPr>
        <p:spPr>
          <a:xfrm>
            <a:off x="2836265" y="3950128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34"/>
          <p:cNvCxnSpPr>
            <a:stCxn id="773" idx="5"/>
            <a:endCxn id="776" idx="1"/>
          </p:cNvCxnSpPr>
          <p:nvPr/>
        </p:nvCxnSpPr>
        <p:spPr>
          <a:xfrm>
            <a:off x="3567165" y="3573640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34"/>
          <p:cNvCxnSpPr>
            <a:stCxn id="774" idx="7"/>
            <a:endCxn id="776" idx="3"/>
          </p:cNvCxnSpPr>
          <p:nvPr/>
        </p:nvCxnSpPr>
        <p:spPr>
          <a:xfrm rot="10800000" flipH="1">
            <a:off x="3567165" y="3950060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Google Shape;793;p34"/>
          <p:cNvSpPr/>
          <p:nvPr/>
        </p:nvSpPr>
        <p:spPr>
          <a:xfrm>
            <a:off x="2139988" y="3761875"/>
            <a:ext cx="336900" cy="18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Dijkstra</a:t>
            </a:r>
            <a:endParaRPr/>
          </a:p>
        </p:txBody>
      </p:sp>
      <p:sp>
        <p:nvSpPr>
          <p:cNvPr id="799" name="Google Shape;7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explored area expands uniformly towards all directions.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directions heading away from the goal is not worth checking!</a:t>
            </a:r>
            <a:endParaRPr/>
          </a:p>
        </p:txBody>
      </p:sp>
      <p:sp>
        <p:nvSpPr>
          <p:cNvPr id="800" name="Google Shape;80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801" name="Google Shape;8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50" y="1152475"/>
            <a:ext cx="3856058" cy="348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Introducing A*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07" name="Google Shape;80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24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08" name="Google Shape;8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00" y="1116050"/>
            <a:ext cx="3678551" cy="328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168" y="1148825"/>
            <a:ext cx="3631133" cy="3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A* Algorithm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5" name="Google Shape;81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Very similar to Dijkstra’s Algorithm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One extra information: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we know roughly how far each vertex is from the final goal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When exploring the first (yellow) cell, both cell A and B enters the priority queue.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From a quick calculation, cell A is farther away from the final goal than cell B, so B is more likely to yield a least cost path to the final goal.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Key to A* algorithm: prioritize vertices that are potentially closer to to the final goal.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6" name="Google Shape;81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25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17" name="Google Shape;8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775" y="1282700"/>
            <a:ext cx="3678551" cy="328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7"/>
          <p:cNvSpPr/>
          <p:nvPr/>
        </p:nvSpPr>
        <p:spPr>
          <a:xfrm>
            <a:off x="4670325" y="965675"/>
            <a:ext cx="909600" cy="393600"/>
          </a:xfrm>
          <a:prstGeom prst="wedgeRectCallout">
            <a:avLst>
              <a:gd name="adj1" fmla="val 27468"/>
              <a:gd name="adj2" fmla="val 206345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Cell 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9" name="Google Shape;819;p37"/>
          <p:cNvSpPr/>
          <p:nvPr/>
        </p:nvSpPr>
        <p:spPr>
          <a:xfrm>
            <a:off x="6059950" y="1017725"/>
            <a:ext cx="909600" cy="393600"/>
          </a:xfrm>
          <a:prstGeom prst="wedgeRectCallout">
            <a:avLst>
              <a:gd name="adj1" fmla="val -99184"/>
              <a:gd name="adj2" fmla="val 19103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Cell B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20" name="Google Shape;820;p37"/>
          <p:cNvCxnSpPr>
            <a:stCxn id="818" idx="4"/>
          </p:cNvCxnSpPr>
          <p:nvPr/>
        </p:nvCxnSpPr>
        <p:spPr>
          <a:xfrm>
            <a:off x="5374974" y="1974649"/>
            <a:ext cx="2810400" cy="2327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37"/>
          <p:cNvCxnSpPr>
            <a:stCxn id="819" idx="4"/>
          </p:cNvCxnSpPr>
          <p:nvPr/>
        </p:nvCxnSpPr>
        <p:spPr>
          <a:xfrm>
            <a:off x="5612572" y="1966451"/>
            <a:ext cx="2597400" cy="2327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A* implementation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27" name="Google Shape;82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Order of exploration in Dijkstra is determined by distance to the start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 = G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F: Total cost, used to rank vertices in the priority queue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G: Real cost, cost from start to current vertex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 A*, we add a heuristic value to prioritize vertices that are potentially closer to goal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F=G+H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H: Heuristic cost, an estimation of cost from current vertex to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28" name="Google Shape;82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26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29" name="Google Shape;8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75" y="1152475"/>
            <a:ext cx="4136099" cy="32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Choosing Heuristic function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5" name="Google Shape;8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A* algorithm always gives least cost path if heuristic function is </a:t>
            </a:r>
            <a:r>
              <a:rPr lang="en" b="1">
                <a:solidFill>
                  <a:schemeClr val="tx1"/>
                </a:solidFill>
              </a:rPr>
              <a:t>admissible</a:t>
            </a:r>
            <a:r>
              <a:rPr lang="en">
                <a:solidFill>
                  <a:schemeClr val="tx1"/>
                </a:solidFill>
              </a:rPr>
              <a:t>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H(n) ≤ Real cost from n to goal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What happens if heuristic cost is larger than the actual cost?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Assume the least cost path from S to C is (S, A, C)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H(A) is larger than c(A, G), F(A) wil be larger than the real cost of path (S, A, C)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cost of path (S, B, C) is smaller than F(A), C could be explored before A. This is because the order of exploring vertices is a result of popping from the priority list, and the popped vertices’ F-cost is non-decreasing.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In this case, when C gets explored, it’s prev is B. So the path we find is not going to to have the least cost.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6" name="Google Shape;8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27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837" name="Google Shape;837;p39"/>
          <p:cNvSpPr/>
          <p:nvPr/>
        </p:nvSpPr>
        <p:spPr>
          <a:xfrm>
            <a:off x="6447500" y="32932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6447500" y="42158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B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9" name="Google Shape;839;p39"/>
          <p:cNvSpPr/>
          <p:nvPr/>
        </p:nvSpPr>
        <p:spPr>
          <a:xfrm>
            <a:off x="7847300" y="37188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40" name="Google Shape;840;p39"/>
          <p:cNvCxnSpPr>
            <a:stCxn id="837" idx="6"/>
            <a:endCxn id="839" idx="1"/>
          </p:cNvCxnSpPr>
          <p:nvPr/>
        </p:nvCxnSpPr>
        <p:spPr>
          <a:xfrm>
            <a:off x="7020200" y="3579550"/>
            <a:ext cx="9111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1" name="Google Shape;841;p39"/>
          <p:cNvCxnSpPr>
            <a:stCxn id="838" idx="6"/>
            <a:endCxn id="839" idx="3"/>
          </p:cNvCxnSpPr>
          <p:nvPr/>
        </p:nvCxnSpPr>
        <p:spPr>
          <a:xfrm rot="10800000" flipH="1">
            <a:off x="7020200" y="4207550"/>
            <a:ext cx="911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2" name="Google Shape;842;p39"/>
          <p:cNvSpPr txBox="1"/>
          <p:nvPr/>
        </p:nvSpPr>
        <p:spPr>
          <a:xfrm>
            <a:off x="7078400" y="3403900"/>
            <a:ext cx="710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</a:rPr>
              <a:t>c(A,G)</a:t>
            </a:r>
            <a:endParaRPr sz="800">
              <a:solidFill>
                <a:schemeClr val="tx1"/>
              </a:solidFill>
            </a:endParaRPr>
          </a:p>
        </p:txBody>
      </p:sp>
      <p:sp>
        <p:nvSpPr>
          <p:cNvPr id="843" name="Google Shape;843;p39"/>
          <p:cNvSpPr txBox="1"/>
          <p:nvPr/>
        </p:nvSpPr>
        <p:spPr>
          <a:xfrm>
            <a:off x="7120400" y="4326500"/>
            <a:ext cx="710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</a:rPr>
              <a:t>c(B,G)</a:t>
            </a:r>
            <a:endParaRPr sz="800">
              <a:solidFill>
                <a:schemeClr val="tx1"/>
              </a:solidFill>
            </a:endParaRPr>
          </a:p>
        </p:txBody>
      </p:sp>
      <p:sp>
        <p:nvSpPr>
          <p:cNvPr id="844" name="Google Shape;844;p39"/>
          <p:cNvSpPr/>
          <p:nvPr/>
        </p:nvSpPr>
        <p:spPr>
          <a:xfrm>
            <a:off x="5422525" y="37188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45" name="Google Shape;845;p39"/>
          <p:cNvCxnSpPr>
            <a:stCxn id="844" idx="7"/>
            <a:endCxn id="837" idx="2"/>
          </p:cNvCxnSpPr>
          <p:nvPr/>
        </p:nvCxnSpPr>
        <p:spPr>
          <a:xfrm rot="10800000" flipH="1">
            <a:off x="5911355" y="3579520"/>
            <a:ext cx="5361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6" name="Google Shape;846;p39"/>
          <p:cNvCxnSpPr>
            <a:stCxn id="844" idx="5"/>
            <a:endCxn id="838" idx="2"/>
          </p:cNvCxnSpPr>
          <p:nvPr/>
        </p:nvCxnSpPr>
        <p:spPr>
          <a:xfrm>
            <a:off x="5911355" y="4207680"/>
            <a:ext cx="536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Choosing Heuristic function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52" name="Google Shape;85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How can we find an admissible heuristic estimation H(v) for vertex v such that H(n) ≤ Real cost from n to goal?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Hint: Real cost from n to goal means the length of path from grid cell n to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53" name="Google Shape;85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28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854" name="Google Shape;854;p40"/>
          <p:cNvSpPr txBox="1">
            <a:spLocks noGrp="1"/>
          </p:cNvSpPr>
          <p:nvPr>
            <p:ph type="body" idx="1"/>
          </p:nvPr>
        </p:nvSpPr>
        <p:spPr>
          <a:xfrm>
            <a:off x="311700" y="2116050"/>
            <a:ext cx="85206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H(n) = straight line distance from n to goal</a:t>
            </a:r>
            <a:endParaRPr b="1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Euclidean distance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A* implementation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0" name="Google Shape;86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1400" cy="13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For our problem, we can calculate heuristic by Pythagorean theorem.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H(v) = sqrt( (x</a:t>
            </a:r>
            <a:r>
              <a:rPr lang="en" baseline="-25000">
                <a:solidFill>
                  <a:schemeClr val="tx1"/>
                </a:solidFill>
              </a:rPr>
              <a:t>v </a:t>
            </a:r>
            <a:r>
              <a:rPr lang="en">
                <a:solidFill>
                  <a:schemeClr val="tx1"/>
                </a:solidFill>
              </a:rPr>
              <a:t>- x</a:t>
            </a:r>
            <a:r>
              <a:rPr lang="en" baseline="-25000">
                <a:solidFill>
                  <a:schemeClr val="tx1"/>
                </a:solidFill>
              </a:rPr>
              <a:t>Goal</a:t>
            </a:r>
            <a:r>
              <a:rPr lang="en">
                <a:solidFill>
                  <a:schemeClr val="tx1"/>
                </a:solidFill>
              </a:rPr>
              <a:t>)</a:t>
            </a:r>
            <a:r>
              <a:rPr lang="en" baseline="300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 + (y</a:t>
            </a:r>
            <a:r>
              <a:rPr lang="en" baseline="-25000">
                <a:solidFill>
                  <a:schemeClr val="tx1"/>
                </a:solidFill>
              </a:rPr>
              <a:t>v </a:t>
            </a:r>
            <a:r>
              <a:rPr lang="en">
                <a:solidFill>
                  <a:schemeClr val="tx1"/>
                </a:solidFill>
              </a:rPr>
              <a:t>- y</a:t>
            </a:r>
            <a:r>
              <a:rPr lang="en" baseline="-25000">
                <a:solidFill>
                  <a:schemeClr val="tx1"/>
                </a:solidFill>
              </a:rPr>
              <a:t>Goal</a:t>
            </a:r>
            <a:r>
              <a:rPr lang="en">
                <a:solidFill>
                  <a:schemeClr val="tx1"/>
                </a:solidFill>
              </a:rPr>
              <a:t>)</a:t>
            </a:r>
            <a:r>
              <a:rPr lang="en" baseline="300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 )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Now you should be able to find the least cost path from start to goal given an occupancy map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1" name="Google Shape;86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29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62" name="Google Shape;8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75" y="1152475"/>
            <a:ext cx="4136099" cy="32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075" y="2655900"/>
            <a:ext cx="2178626" cy="19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Part.1 Graph Searching Algorithms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Part.2 Path Planning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9" name="Google Shape;86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30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Scenario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75" name="Google Shape;87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31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876" name="Google Shape;87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Robot put into an unknown, arbitrary environment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Robot equipped with lidar with limited range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Known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Start and goal’s relative coordinates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Unknown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Map of the environment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Goal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Find an efficient path to goal, avoiding obstacles in the way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Known area is limited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82" name="Google Shape;88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5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We have to gain more information about the map before computing an efficient path to the final goal.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We cannot stay at the same place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Lidar reading will be the same for robot at the same location and angle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Robot needs to move to a location that is: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Reachable according to the current information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Likely to yield information about a path to the final goal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This location is referred to as a </a:t>
            </a:r>
            <a:r>
              <a:rPr lang="en" b="1">
                <a:solidFill>
                  <a:schemeClr val="tx1"/>
                </a:solidFill>
              </a:rPr>
              <a:t>temporary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83" name="Google Shape;88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32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84" name="Google Shape;8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322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Frontier-based Approach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90" name="Google Shape;89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tx1"/>
                </a:solidFill>
              </a:rPr>
              <a:t>Frontier</a:t>
            </a:r>
            <a:r>
              <a:rPr lang="en" dirty="0">
                <a:solidFill>
                  <a:schemeClr val="tx1"/>
                </a:solidFill>
              </a:rPr>
              <a:t> as the Temporary Goal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free grid cells that are right next to unexplored regions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Provides the most information about the uncharted territory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frontier cell that is closest to the final goal is more likely to be a part of an efficient path from current location to the final goal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Example: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obstacles are like the walls of a room and frontiers are exits to it.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If the robot want to find and reach a goal outside the room, it has to go through one of the exits.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exit that is closest to the final goal is preferred since it is more likely to lead the robot to the final goal.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91" name="Google Shape;89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33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92" name="Google Shape;8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8652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995" y="1376495"/>
            <a:ext cx="3986281" cy="2008803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19685" cy="496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plan path</a:t>
            </a:r>
            <a:endParaRPr/>
          </a:p>
        </p:txBody>
      </p:sp>
      <p:sp>
        <p:nvSpPr>
          <p:cNvPr id="899" name="Google Shape;89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490684" cy="341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900" name="Google Shape;9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612031" cy="34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6"/>
          <p:cNvSpPr/>
          <p:nvPr/>
        </p:nvSpPr>
        <p:spPr>
          <a:xfrm>
            <a:off x="3192734" y="2489693"/>
            <a:ext cx="813425" cy="242260"/>
          </a:xfrm>
          <a:prstGeom prst="wedgeRectCallout">
            <a:avLst>
              <a:gd name="adj1" fmla="val -162423"/>
              <a:gd name="adj2" fmla="val -8181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1st tempGoal</a:t>
            </a:r>
            <a:endParaRPr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448258" cy="361569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74201" cy="51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Explore and plan path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08" name="Google Shape;90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468436" cy="352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909" name="Google Shape;909;p47"/>
          <p:cNvSpPr/>
          <p:nvPr/>
        </p:nvSpPr>
        <p:spPr>
          <a:xfrm>
            <a:off x="3554400" y="3751099"/>
            <a:ext cx="776543" cy="250290"/>
          </a:xfrm>
          <a:prstGeom prst="wedgeRectCallout">
            <a:avLst>
              <a:gd name="adj1" fmla="val -163943"/>
              <a:gd name="adj2" fmla="val -4840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2nd tempGoal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910" name="Google Shape;910;p47"/>
          <p:cNvSpPr/>
          <p:nvPr/>
        </p:nvSpPr>
        <p:spPr>
          <a:xfrm>
            <a:off x="3049433" y="2511638"/>
            <a:ext cx="776543" cy="250290"/>
          </a:xfrm>
          <a:prstGeom prst="wedgeRectCallout">
            <a:avLst>
              <a:gd name="adj1" fmla="val -162423"/>
              <a:gd name="adj2" fmla="val -8181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1st tempGoal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911" name="Google Shape;9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5" y="1376496"/>
            <a:ext cx="3805540" cy="207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39100" cy="40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plan path</a:t>
            </a:r>
            <a:endParaRPr/>
          </a:p>
        </p:txBody>
      </p:sp>
      <p:sp>
        <p:nvSpPr>
          <p:cNvPr id="918" name="Google Shape;91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4117200" y="4051350"/>
            <a:ext cx="909600" cy="279600"/>
          </a:xfrm>
          <a:prstGeom prst="wedgeRectCallout">
            <a:avLst>
              <a:gd name="adj1" fmla="val -163943"/>
              <a:gd name="adj2" fmla="val -4840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2nd tempGoal</a:t>
            </a:r>
            <a:endParaRPr sz="900"/>
          </a:p>
        </p:txBody>
      </p:sp>
      <p:sp>
        <p:nvSpPr>
          <p:cNvPr id="920" name="Google Shape;920;p48"/>
          <p:cNvSpPr/>
          <p:nvPr/>
        </p:nvSpPr>
        <p:spPr>
          <a:xfrm>
            <a:off x="3554400" y="2743650"/>
            <a:ext cx="909600" cy="279600"/>
          </a:xfrm>
          <a:prstGeom prst="wedgeRectCallout">
            <a:avLst>
              <a:gd name="adj1" fmla="val -162423"/>
              <a:gd name="adj2" fmla="val -8181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1st tempGoal</a:t>
            </a:r>
            <a:endParaRPr sz="900"/>
          </a:p>
        </p:txBody>
      </p:sp>
      <p:sp>
        <p:nvSpPr>
          <p:cNvPr id="921" name="Google Shape;921;p48"/>
          <p:cNvSpPr/>
          <p:nvPr/>
        </p:nvSpPr>
        <p:spPr>
          <a:xfrm>
            <a:off x="4350800" y="4597050"/>
            <a:ext cx="909600" cy="279600"/>
          </a:xfrm>
          <a:prstGeom prst="wedgeRectCallout">
            <a:avLst>
              <a:gd name="adj1" fmla="val -150891"/>
              <a:gd name="adj2" fmla="val -14687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Goal</a:t>
            </a:r>
            <a:endParaRPr sz="900"/>
          </a:p>
        </p:txBody>
      </p:sp>
      <p:pic>
        <p:nvPicPr>
          <p:cNvPr id="922" name="Google Shape;9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5" y="1376495"/>
            <a:ext cx="4457600" cy="23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Put it all together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28" name="Google Shape;9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37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929" name="Google Shape;9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194" y="1245956"/>
            <a:ext cx="3515620" cy="348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Using OpenCV to process map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35" name="Google Shape;93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38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936" name="Google Shape;9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25" y="1088200"/>
            <a:ext cx="7829746" cy="33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/>
          <p:cNvPicPr>
            <a:picLocks noGrp="1" noChangeAspect="1"/>
          </p:cNvPicPr>
          <p:nvPr>
            <p:ph type="pic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26" name="Blue Notch Template"/>
          <p:cNvSpPr txBox="1">
            <a:spLocks noGrp="1"/>
          </p:cNvSpPr>
          <p:nvPr>
            <p:ph type="ctrTitle"/>
          </p:nvPr>
        </p:nvSpPr>
        <p:spPr>
          <a:xfrm>
            <a:off x="457200" y="1057275"/>
            <a:ext cx="8229600" cy="337185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/>
              <a:t>Thank 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35846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Basics of Graph Theory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0400" cy="34164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 Graph denoted as G=(V,E) is the combination of a set of vertices V, and a set of edges E.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Each element in E is a pair (v,w) where v,w∈V such that: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G is undirected, there is an edge in G between v and w.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G is directed, there is an edge in G going from v to w.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 a weighted graph, each edge is assigned a weight or cost.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 Path in G from v</a:t>
            </a:r>
            <a:r>
              <a:rPr lang="en" baseline="-25000">
                <a:solidFill>
                  <a:schemeClr val="tx1"/>
                </a:solidFill>
              </a:rPr>
              <a:t>1</a:t>
            </a:r>
            <a:r>
              <a:rPr lang="en">
                <a:solidFill>
                  <a:schemeClr val="tx1"/>
                </a:solidFill>
              </a:rPr>
              <a:t> to v</a:t>
            </a:r>
            <a:r>
              <a:rPr lang="en" baseline="-25000">
                <a:solidFill>
                  <a:schemeClr val="tx1"/>
                </a:solidFill>
              </a:rPr>
              <a:t>N</a:t>
            </a:r>
            <a:r>
              <a:rPr lang="en">
                <a:solidFill>
                  <a:schemeClr val="tx1"/>
                </a:solidFill>
              </a:rPr>
              <a:t> is a sequence of vertices v</a:t>
            </a:r>
            <a:r>
              <a:rPr lang="en" baseline="-25000">
                <a:solidFill>
                  <a:schemeClr val="tx1"/>
                </a:solidFill>
              </a:rPr>
              <a:t>1</a:t>
            </a:r>
            <a:r>
              <a:rPr lang="en">
                <a:solidFill>
                  <a:schemeClr val="tx1"/>
                </a:solidFill>
              </a:rPr>
              <a:t>, v</a:t>
            </a:r>
            <a:r>
              <a:rPr lang="en" baseline="-250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, …, v</a:t>
            </a:r>
            <a:r>
              <a:rPr lang="en" baseline="-25000">
                <a:solidFill>
                  <a:schemeClr val="tx1"/>
                </a:solidFill>
              </a:rPr>
              <a:t>N</a:t>
            </a:r>
            <a:r>
              <a:rPr lang="en">
                <a:solidFill>
                  <a:schemeClr val="tx1"/>
                </a:solidFill>
              </a:rPr>
              <a:t> in V such that (v</a:t>
            </a:r>
            <a:r>
              <a:rPr lang="en" baseline="-25000">
                <a:solidFill>
                  <a:schemeClr val="tx1"/>
                </a:solidFill>
              </a:rPr>
              <a:t>i</a:t>
            </a:r>
            <a:r>
              <a:rPr lang="en">
                <a:solidFill>
                  <a:schemeClr val="tx1"/>
                </a:solidFill>
              </a:rPr>
              <a:t>, v</a:t>
            </a:r>
            <a:r>
              <a:rPr lang="en" baseline="-25000">
                <a:solidFill>
                  <a:schemeClr val="tx1"/>
                </a:solidFill>
              </a:rPr>
              <a:t>i+1</a:t>
            </a:r>
            <a:r>
              <a:rPr lang="en">
                <a:solidFill>
                  <a:schemeClr val="tx1"/>
                </a:solidFill>
              </a:rPr>
              <a:t>) is in E for all i∈[0, N-1].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In a weighted graph, the cost of a path is the sum of all edges (v</a:t>
            </a:r>
            <a:r>
              <a:rPr lang="en" baseline="-25000">
                <a:solidFill>
                  <a:schemeClr val="tx1"/>
                </a:solidFill>
              </a:rPr>
              <a:t>i</a:t>
            </a:r>
            <a:r>
              <a:rPr lang="en">
                <a:solidFill>
                  <a:schemeClr val="tx1"/>
                </a:solidFill>
              </a:rPr>
              <a:t>, v</a:t>
            </a:r>
            <a:r>
              <a:rPr lang="en" baseline="-25000">
                <a:solidFill>
                  <a:schemeClr val="tx1"/>
                </a:solidFill>
              </a:rPr>
              <a:t>i+!</a:t>
            </a:r>
            <a:r>
              <a:rPr lang="en">
                <a:solidFill>
                  <a:schemeClr val="tx1"/>
                </a:solidFill>
              </a:rPr>
              <a:t>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4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6753350" y="565375"/>
            <a:ext cx="1570600" cy="1897900"/>
            <a:chOff x="6753350" y="1017725"/>
            <a:chExt cx="1570600" cy="1897900"/>
          </a:xfrm>
        </p:grpSpPr>
        <p:sp>
          <p:nvSpPr>
            <p:cNvPr id="76" name="Google Shape;76;p16"/>
            <p:cNvSpPr/>
            <p:nvPr/>
          </p:nvSpPr>
          <p:spPr>
            <a:xfrm>
              <a:off x="6753350" y="10177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1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751250" y="10177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2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753350" y="20078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3</a:t>
              </a:r>
              <a:endParaRPr baseline="-25000">
                <a:solidFill>
                  <a:schemeClr val="tx1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751250" y="20078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4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80" name="Google Shape;80;p16"/>
            <p:cNvCxnSpPr>
              <a:stCxn id="76" idx="6"/>
              <a:endCxn id="77" idx="2"/>
            </p:cNvCxnSpPr>
            <p:nvPr/>
          </p:nvCxnSpPr>
          <p:spPr>
            <a:xfrm>
              <a:off x="7326050" y="1304075"/>
              <a:ext cx="42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6"/>
            <p:cNvCxnSpPr>
              <a:stCxn id="76" idx="4"/>
              <a:endCxn id="78" idx="0"/>
            </p:cNvCxnSpPr>
            <p:nvPr/>
          </p:nvCxnSpPr>
          <p:spPr>
            <a:xfrm>
              <a:off x="7039700" y="1590425"/>
              <a:ext cx="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6"/>
            <p:cNvCxnSpPr>
              <a:stCxn id="78" idx="7"/>
              <a:endCxn id="77" idx="3"/>
            </p:cNvCxnSpPr>
            <p:nvPr/>
          </p:nvCxnSpPr>
          <p:spPr>
            <a:xfrm rot="10800000" flipH="1">
              <a:off x="7242180" y="1506695"/>
              <a:ext cx="592800" cy="58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6"/>
            <p:cNvCxnSpPr>
              <a:stCxn id="78" idx="6"/>
              <a:endCxn id="79" idx="2"/>
            </p:cNvCxnSpPr>
            <p:nvPr/>
          </p:nvCxnSpPr>
          <p:spPr>
            <a:xfrm>
              <a:off x="7326050" y="2294175"/>
              <a:ext cx="42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6"/>
            <p:cNvSpPr txBox="1"/>
            <p:nvPr/>
          </p:nvSpPr>
          <p:spPr>
            <a:xfrm>
              <a:off x="6753400" y="2580525"/>
              <a:ext cx="157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tx1"/>
                  </a:solidFill>
                  <a:latin typeface="Bitter"/>
                  <a:ea typeface="Bitter"/>
                  <a:cs typeface="Bitter"/>
                  <a:sym typeface="Bitter"/>
                </a:rPr>
                <a:t>fig 3.1  An undirected graph</a:t>
              </a:r>
              <a:endParaRPr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6753350" y="26709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1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751250" y="26709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753350" y="36610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3</a:t>
            </a:r>
            <a:endParaRPr baseline="-25000">
              <a:solidFill>
                <a:schemeClr val="tx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751250" y="36610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4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28075" y="4233775"/>
            <a:ext cx="1821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rPr>
              <a:t>fig 3.2  A weighted directed graph</a:t>
            </a:r>
            <a:endParaRPr sz="800">
              <a:solidFill>
                <a:schemeClr val="tx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90" name="Google Shape;90;p16"/>
          <p:cNvCxnSpPr>
            <a:stCxn id="85" idx="6"/>
            <a:endCxn id="86" idx="2"/>
          </p:cNvCxnSpPr>
          <p:nvPr/>
        </p:nvCxnSpPr>
        <p:spPr>
          <a:xfrm>
            <a:off x="7326050" y="2957325"/>
            <a:ext cx="4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>
            <a:stCxn id="86" idx="3"/>
            <a:endCxn id="87" idx="7"/>
          </p:cNvCxnSpPr>
          <p:nvPr/>
        </p:nvCxnSpPr>
        <p:spPr>
          <a:xfrm flipH="1">
            <a:off x="7242320" y="3159805"/>
            <a:ext cx="592800" cy="5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85" idx="4"/>
            <a:endCxn id="87" idx="0"/>
          </p:cNvCxnSpPr>
          <p:nvPr/>
        </p:nvCxnSpPr>
        <p:spPr>
          <a:xfrm>
            <a:off x="7039700" y="3243675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stCxn id="87" idx="6"/>
            <a:endCxn id="88" idx="2"/>
          </p:cNvCxnSpPr>
          <p:nvPr/>
        </p:nvCxnSpPr>
        <p:spPr>
          <a:xfrm>
            <a:off x="7326050" y="3947425"/>
            <a:ext cx="4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7326050" y="2806425"/>
            <a:ext cx="3222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114</a:t>
            </a:r>
            <a:endParaRPr sz="500">
              <a:solidFill>
                <a:schemeClr val="tx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17650" y="3319050"/>
            <a:ext cx="3222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514</a:t>
            </a:r>
            <a:endParaRPr sz="500">
              <a:solidFill>
                <a:schemeClr val="tx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486225" y="3376925"/>
            <a:ext cx="4251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1919</a:t>
            </a:r>
            <a:endParaRPr sz="500">
              <a:solidFill>
                <a:schemeClr val="tx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326050" y="3805350"/>
            <a:ext cx="3222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810</a:t>
            </a:r>
            <a:endParaRPr sz="5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Queue and Priority queue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9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Queue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FIFO (First In, first out) data structure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Elements stored in chain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Operations: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Push: Add a new element to the end of the chain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Pop: Read and remove the element at the front of the chain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Priority queue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Each element has a </a:t>
            </a:r>
            <a:r>
              <a:rPr lang="en" b="1">
                <a:solidFill>
                  <a:schemeClr val="tx1"/>
                </a:solidFill>
              </a:rPr>
              <a:t>key</a:t>
            </a:r>
            <a:r>
              <a:rPr lang="en">
                <a:solidFill>
                  <a:schemeClr val="tx1"/>
                </a:solidFill>
              </a:rPr>
              <a:t> value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priority queue is maintained such that the elements are ranked with increasing key value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Supported Operations: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Push: Add a new element to a proper location in the chain, maintaining the increasing key value in the queue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Pop: Read and remove the element with the smallest key value from the queue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908450" y="192980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A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680750" y="2523475"/>
            <a:ext cx="1570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rPr>
              <a:t>Queue</a:t>
            </a:r>
            <a:endParaRPr sz="800">
              <a:solidFill>
                <a:schemeClr val="tx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7298450" y="192980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B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688450" y="192980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C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768350" y="2326975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Front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688450" y="2326963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End</a:t>
            </a:r>
            <a:endParaRPr sz="600">
              <a:solidFill>
                <a:schemeClr val="tx1"/>
              </a:solidFill>
            </a:endParaRPr>
          </a:p>
        </p:txBody>
      </p:sp>
      <p:cxnSp>
        <p:nvCxnSpPr>
          <p:cNvPr id="111" name="Google Shape;111;p17"/>
          <p:cNvCxnSpPr>
            <a:stCxn id="105" idx="2"/>
          </p:cNvCxnSpPr>
          <p:nvPr/>
        </p:nvCxnSpPr>
        <p:spPr>
          <a:xfrm rot="10800000">
            <a:off x="6382250" y="1851650"/>
            <a:ext cx="5262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6104100" y="1545775"/>
            <a:ext cx="47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Pop will get A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365350" y="1411025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D</a:t>
            </a:r>
            <a:endParaRPr sz="1100">
              <a:solidFill>
                <a:schemeClr val="tx1"/>
              </a:solidFill>
            </a:endParaRPr>
          </a:p>
        </p:txBody>
      </p:sp>
      <p:cxnSp>
        <p:nvCxnSpPr>
          <p:cNvPr id="114" name="Google Shape;114;p17"/>
          <p:cNvCxnSpPr>
            <a:stCxn id="113" idx="4"/>
          </p:cNvCxnSpPr>
          <p:nvPr/>
        </p:nvCxnSpPr>
        <p:spPr>
          <a:xfrm flipH="1">
            <a:off x="8168400" y="1746125"/>
            <a:ext cx="364500" cy="3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8248350" y="1869500"/>
            <a:ext cx="7827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Push will put new element D after C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908450" y="3682063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5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298450" y="3682063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8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688450" y="3682063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9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768350" y="4079238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Front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688450" y="4079225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End</a:t>
            </a:r>
            <a:endParaRPr sz="600">
              <a:solidFill>
                <a:schemeClr val="tx1"/>
              </a:solidFill>
            </a:endParaRPr>
          </a:p>
        </p:txBody>
      </p:sp>
      <p:cxnSp>
        <p:nvCxnSpPr>
          <p:cNvPr id="121" name="Google Shape;121;p17"/>
          <p:cNvCxnSpPr>
            <a:stCxn id="116" idx="2"/>
          </p:cNvCxnSpPr>
          <p:nvPr/>
        </p:nvCxnSpPr>
        <p:spPr>
          <a:xfrm rot="10800000">
            <a:off x="6382250" y="3603913"/>
            <a:ext cx="5262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6104100" y="3298038"/>
            <a:ext cx="47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Pop will get 5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916150" y="311715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6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8308250" y="3298038"/>
            <a:ext cx="7827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Element with key 6 will be inserted between 5 and 8</a:t>
            </a:r>
            <a:endParaRPr sz="600">
              <a:solidFill>
                <a:schemeClr val="tx1"/>
              </a:solidFill>
            </a:endParaRPr>
          </a:p>
        </p:txBody>
      </p:sp>
      <p:cxnSp>
        <p:nvCxnSpPr>
          <p:cNvPr id="125" name="Google Shape;125;p17"/>
          <p:cNvCxnSpPr>
            <a:stCxn id="123" idx="2"/>
          </p:cNvCxnSpPr>
          <p:nvPr/>
        </p:nvCxnSpPr>
        <p:spPr>
          <a:xfrm flipH="1">
            <a:off x="7300550" y="3284700"/>
            <a:ext cx="6156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6823100" y="4244200"/>
            <a:ext cx="1570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rPr>
              <a:t>Priority Queue</a:t>
            </a:r>
            <a:endParaRPr sz="800">
              <a:solidFill>
                <a:schemeClr val="tx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Dijkstra’s Algorithm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Finds shortest path between vertices in a weighted graph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weighted graph G=(V,E)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list of edges’ weights 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start vertex s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Output: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For each vertex v, the shortest path from s to v in G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After running the algorithm,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dist(v) will be set to the cost of shortest path from s to v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backtrace using prev(v) all the way to s to get the actual path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6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0" y="1170125"/>
            <a:ext cx="3991477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7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142" name="Google Shape;142;p19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149" name="Google Shape;149;p19"/>
            <p:cNvCxnSpPr>
              <a:stCxn id="142" idx="4"/>
              <a:endCxn id="143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9"/>
            <p:cNvCxnSpPr>
              <a:stCxn id="142" idx="6"/>
              <a:endCxn id="145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9"/>
            <p:cNvCxnSpPr>
              <a:endCxn id="147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stCxn id="145" idx="6"/>
              <a:endCxn id="147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stCxn id="144" idx="0"/>
              <a:endCxn id="142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stCxn id="144" idx="4"/>
              <a:endCxn id="143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9"/>
            <p:cNvCxnSpPr>
              <a:stCxn id="143" idx="6"/>
              <a:endCxn id="146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9"/>
            <p:cNvCxnSpPr>
              <a:stCxn id="146" idx="6"/>
              <a:endCxn id="147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9"/>
            <p:cNvCxnSpPr>
              <a:stCxn id="147" idx="5"/>
              <a:endCxn id="148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>
              <a:stCxn id="146" idx="5"/>
              <a:endCxn id="148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19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sp>
        <p:nvSpPr>
          <p:cNvPr id="169" name="Google Shape;169;p19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352925" y="1017725"/>
            <a:ext cx="31833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Suppose we want to find the least cost path from A to F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8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184" name="Google Shape;184;p20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185" name="Google Shape;185;p20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192" name="Google Shape;192;p20"/>
            <p:cNvCxnSpPr>
              <a:stCxn id="185" idx="4"/>
              <a:endCxn id="186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0"/>
            <p:cNvCxnSpPr>
              <a:stCxn id="185" idx="6"/>
              <a:endCxn id="188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0"/>
            <p:cNvCxnSpPr>
              <a:endCxn id="190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20"/>
            <p:cNvCxnSpPr>
              <a:stCxn id="188" idx="6"/>
              <a:endCxn id="190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0"/>
            <p:cNvCxnSpPr>
              <a:stCxn id="187" idx="0"/>
              <a:endCxn id="185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20"/>
            <p:cNvCxnSpPr>
              <a:stCxn id="187" idx="4"/>
              <a:endCxn id="186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0"/>
            <p:cNvCxnSpPr>
              <a:stCxn id="186" idx="6"/>
              <a:endCxn id="189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0"/>
            <p:cNvCxnSpPr>
              <a:stCxn id="189" idx="6"/>
              <a:endCxn id="190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0"/>
            <p:cNvCxnSpPr>
              <a:stCxn id="190" idx="5"/>
              <a:endCxn id="191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0"/>
            <p:cNvCxnSpPr>
              <a:stCxn id="189" idx="5"/>
              <a:endCxn id="191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Google Shape;202;p20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12" name="Google Shape;212;p20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Google Shape;213;p20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(A, 0)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9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228" name="Google Shape;228;p21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229" name="Google Shape;229;p21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236" name="Google Shape;236;p21"/>
            <p:cNvCxnSpPr>
              <a:stCxn id="229" idx="4"/>
              <a:endCxn id="230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1"/>
            <p:cNvCxnSpPr>
              <a:stCxn id="229" idx="6"/>
              <a:endCxn id="232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1"/>
            <p:cNvCxnSpPr>
              <a:endCxn id="234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1"/>
            <p:cNvCxnSpPr>
              <a:stCxn id="232" idx="6"/>
              <a:endCxn id="234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1"/>
            <p:cNvCxnSpPr>
              <a:stCxn id="231" idx="0"/>
              <a:endCxn id="229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1"/>
            <p:cNvCxnSpPr>
              <a:stCxn id="231" idx="4"/>
              <a:endCxn id="230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1"/>
            <p:cNvCxnSpPr>
              <a:stCxn id="230" idx="6"/>
              <a:endCxn id="233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1"/>
            <p:cNvCxnSpPr>
              <a:stCxn id="233" idx="6"/>
              <a:endCxn id="234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1"/>
            <p:cNvCxnSpPr>
              <a:stCxn id="234" idx="5"/>
              <a:endCxn id="235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1"/>
            <p:cNvCxnSpPr>
              <a:stCxn id="233" idx="5"/>
              <a:endCxn id="235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21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0" name="Google Shape;250;p21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6" name="Google Shape;256;p21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7" name="Google Shape;257;p21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(A, 0)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Blue &amp; Gold">
      <a:dk1>
        <a:srgbClr val="182B48"/>
      </a:dk1>
      <a:lt1>
        <a:srgbClr val="FFCC00"/>
      </a:lt1>
      <a:dk2>
        <a:srgbClr val="182B48"/>
      </a:dk2>
      <a:lt2>
        <a:srgbClr val="FEFFFF"/>
      </a:lt2>
      <a:accent1>
        <a:srgbClr val="00629B"/>
      </a:accent1>
      <a:accent2>
        <a:srgbClr val="FFCC00"/>
      </a:accent2>
      <a:accent3>
        <a:srgbClr val="182B48"/>
      </a:accent3>
      <a:accent4>
        <a:srgbClr val="C59114"/>
      </a:accent4>
      <a:accent5>
        <a:srgbClr val="747578"/>
      </a:accent5>
      <a:accent6>
        <a:srgbClr val="FFCC00"/>
      </a:accent6>
      <a:hlink>
        <a:srgbClr val="00629B"/>
      </a:hlink>
      <a:folHlink>
        <a:srgbClr val="747578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ERL_Template_2023" id="{4D79F217-A5C2-4046-88E3-7FE4E2D929DC}" vid="{34DE9E40-B6EB-492C-9D62-BD1D28E377F7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DDAC147C185F439E6BAA407F2B8D33" ma:contentTypeVersion="5" ma:contentTypeDescription="Create a new document." ma:contentTypeScope="" ma:versionID="53846cb84dca447588be3f875a29115d">
  <xsd:schema xmlns:xsd="http://www.w3.org/2001/XMLSchema" xmlns:xs="http://www.w3.org/2001/XMLSchema" xmlns:p="http://schemas.microsoft.com/office/2006/metadata/properties" xmlns:ns3="8f40977a-a3b2-4dd2-80a6-c8b437008b37" targetNamespace="http://schemas.microsoft.com/office/2006/metadata/properties" ma:root="true" ma:fieldsID="91aa606e3c404ab926624a1be3ca34e9" ns3:_="">
    <xsd:import namespace="8f40977a-a3b2-4dd2-80a6-c8b437008b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0977a-a3b2-4dd2-80a6-c8b437008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43C3A-1EBB-4E2E-A8EA-4CA404297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40977a-a3b2-4dd2-80a6-c8b437008b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D5614D-4999-4B7E-96C6-5476DF8EB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8188BF-740A-4AB0-A5C2-6C0BF4DE8C59}">
  <ds:schemaRefs>
    <ds:schemaRef ds:uri="http://schemas.microsoft.com/office/infopath/2007/PartnerControls"/>
    <ds:schemaRef ds:uri="http://purl.org/dc/terms/"/>
    <ds:schemaRef ds:uri="http://www.w3.org/XML/1998/namespace"/>
    <ds:schemaRef ds:uri="8f40977a-a3b2-4dd2-80a6-c8b437008b37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ERL_Template_2023</Template>
  <TotalTime>3067</TotalTime>
  <Words>2402</Words>
  <Application>Microsoft Office PowerPoint</Application>
  <PresentationFormat>On-screen Show (16:9)</PresentationFormat>
  <Paragraphs>845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Bitter</vt:lpstr>
      <vt:lpstr>Calibri</vt:lpstr>
      <vt:lpstr>Source Sans 3</vt:lpstr>
      <vt:lpstr>Source Sans 3 Regular</vt:lpstr>
      <vt:lpstr>21_BasicWhite</vt:lpstr>
      <vt:lpstr>Path Planning</vt:lpstr>
      <vt:lpstr>Table of Contents</vt:lpstr>
      <vt:lpstr>Part.1 Graph Searching Algorithms</vt:lpstr>
      <vt:lpstr>Basics of Graph Theory</vt:lpstr>
      <vt:lpstr>Queue and Priority queue</vt:lpstr>
      <vt:lpstr>Dijkstra’s Algorithm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for given goal</vt:lpstr>
      <vt:lpstr>Using Dijkstra’s algorithm in path planning</vt:lpstr>
      <vt:lpstr>Problem with Dijkstra</vt:lpstr>
      <vt:lpstr>Introducing A*</vt:lpstr>
      <vt:lpstr>A* Algorithm</vt:lpstr>
      <vt:lpstr>A* implementation</vt:lpstr>
      <vt:lpstr>Choosing Heuristic function</vt:lpstr>
      <vt:lpstr>Choosing Heuristic function</vt:lpstr>
      <vt:lpstr>A* implementation</vt:lpstr>
      <vt:lpstr>Part.2 Path Planning</vt:lpstr>
      <vt:lpstr>Scenario</vt:lpstr>
      <vt:lpstr>Known area is limited</vt:lpstr>
      <vt:lpstr>The Frontier-based Approach</vt:lpstr>
      <vt:lpstr>Explore and plan path</vt:lpstr>
      <vt:lpstr>Explore and plan path</vt:lpstr>
      <vt:lpstr>Explore and plan path</vt:lpstr>
      <vt:lpstr>Put it all together</vt:lpstr>
      <vt:lpstr>Using OpenCV to process 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Amani, Mani</dc:creator>
  <cp:lastModifiedBy>Amani, Mani</cp:lastModifiedBy>
  <cp:revision>1</cp:revision>
  <dcterms:created xsi:type="dcterms:W3CDTF">2025-05-07T01:34:33Z</dcterms:created>
  <dcterms:modified xsi:type="dcterms:W3CDTF">2025-05-09T04:43:11Z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0x010100EEDDAC147C185F439E6BAA407F2B8D33</vt:lpwstr>
  </property>
</Properties>
</file>