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7" r:id="rId9"/>
    <p:sldId id="262" r:id="rId10"/>
    <p:sldId id="263" r:id="rId11"/>
    <p:sldId id="264" r:id="rId12"/>
    <p:sldId id="265" r:id="rId13"/>
    <p:sldId id="270"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47B1-14C9-10E3-5906-7CA07F87D8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7C2522-FCF4-57F2-9690-3F3EB1433F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B947C9-A452-62E3-15C3-22D2B4D4BEC2}"/>
              </a:ext>
            </a:extLst>
          </p:cNvPr>
          <p:cNvSpPr>
            <a:spLocks noGrp="1"/>
          </p:cNvSpPr>
          <p:nvPr>
            <p:ph type="dt" sz="half" idx="10"/>
          </p:nvPr>
        </p:nvSpPr>
        <p:spPr/>
        <p:txBody>
          <a:bodyPr/>
          <a:lstStyle/>
          <a:p>
            <a:fld id="{DB3D8C95-7181-4A6E-9AEC-A0BF08961ABF}" type="datetimeFigureOut">
              <a:rPr lang="en-US" smtClean="0"/>
              <a:t>3/29/2023</a:t>
            </a:fld>
            <a:endParaRPr lang="en-US"/>
          </a:p>
        </p:txBody>
      </p:sp>
      <p:sp>
        <p:nvSpPr>
          <p:cNvPr id="5" name="Footer Placeholder 4">
            <a:extLst>
              <a:ext uri="{FF2B5EF4-FFF2-40B4-BE49-F238E27FC236}">
                <a16:creationId xmlns:a16="http://schemas.microsoft.com/office/drawing/2014/main" id="{77A85A3E-0698-E9A1-ACCC-AE50B6829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195E16-5304-DDA0-E17D-297DC0621939}"/>
              </a:ext>
            </a:extLst>
          </p:cNvPr>
          <p:cNvSpPr>
            <a:spLocks noGrp="1"/>
          </p:cNvSpPr>
          <p:nvPr>
            <p:ph type="sldNum" sz="quarter" idx="12"/>
          </p:nvPr>
        </p:nvSpPr>
        <p:spPr/>
        <p:txBody>
          <a:bodyPr/>
          <a:lstStyle/>
          <a:p>
            <a:fld id="{3538C3C1-07F1-4671-B2FF-A51A6210341E}" type="slidenum">
              <a:rPr lang="en-US" smtClean="0"/>
              <a:t>‹#›</a:t>
            </a:fld>
            <a:endParaRPr lang="en-US"/>
          </a:p>
        </p:txBody>
      </p:sp>
    </p:spTree>
    <p:extLst>
      <p:ext uri="{BB962C8B-B14F-4D97-AF65-F5344CB8AC3E}">
        <p14:creationId xmlns:p14="http://schemas.microsoft.com/office/powerpoint/2010/main" val="2742087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DD0A8-C390-1092-133E-25A1E82830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CE81AA-F018-55BD-54C8-2049CCD767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FC3DF9-8A4A-DD03-D909-05B74F93CC9C}"/>
              </a:ext>
            </a:extLst>
          </p:cNvPr>
          <p:cNvSpPr>
            <a:spLocks noGrp="1"/>
          </p:cNvSpPr>
          <p:nvPr>
            <p:ph type="dt" sz="half" idx="10"/>
          </p:nvPr>
        </p:nvSpPr>
        <p:spPr/>
        <p:txBody>
          <a:bodyPr/>
          <a:lstStyle/>
          <a:p>
            <a:fld id="{DB3D8C95-7181-4A6E-9AEC-A0BF08961ABF}" type="datetimeFigureOut">
              <a:rPr lang="en-US" smtClean="0"/>
              <a:t>3/29/2023</a:t>
            </a:fld>
            <a:endParaRPr lang="en-US"/>
          </a:p>
        </p:txBody>
      </p:sp>
      <p:sp>
        <p:nvSpPr>
          <p:cNvPr id="5" name="Footer Placeholder 4">
            <a:extLst>
              <a:ext uri="{FF2B5EF4-FFF2-40B4-BE49-F238E27FC236}">
                <a16:creationId xmlns:a16="http://schemas.microsoft.com/office/drawing/2014/main" id="{42C4C525-EB00-D415-82DC-0D5E76579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21006-4888-D935-46CA-BF2B624604F0}"/>
              </a:ext>
            </a:extLst>
          </p:cNvPr>
          <p:cNvSpPr>
            <a:spLocks noGrp="1"/>
          </p:cNvSpPr>
          <p:nvPr>
            <p:ph type="sldNum" sz="quarter" idx="12"/>
          </p:nvPr>
        </p:nvSpPr>
        <p:spPr/>
        <p:txBody>
          <a:bodyPr/>
          <a:lstStyle/>
          <a:p>
            <a:fld id="{3538C3C1-07F1-4671-B2FF-A51A6210341E}" type="slidenum">
              <a:rPr lang="en-US" smtClean="0"/>
              <a:t>‹#›</a:t>
            </a:fld>
            <a:endParaRPr lang="en-US"/>
          </a:p>
        </p:txBody>
      </p:sp>
    </p:spTree>
    <p:extLst>
      <p:ext uri="{BB962C8B-B14F-4D97-AF65-F5344CB8AC3E}">
        <p14:creationId xmlns:p14="http://schemas.microsoft.com/office/powerpoint/2010/main" val="492767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EBEEB-7001-B40F-8378-8243E60EA4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0270A7-03F9-8D31-591F-F54E7A5AD7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37D71-9CBE-CBCD-5193-98D594EC4C11}"/>
              </a:ext>
            </a:extLst>
          </p:cNvPr>
          <p:cNvSpPr>
            <a:spLocks noGrp="1"/>
          </p:cNvSpPr>
          <p:nvPr>
            <p:ph type="dt" sz="half" idx="10"/>
          </p:nvPr>
        </p:nvSpPr>
        <p:spPr/>
        <p:txBody>
          <a:bodyPr/>
          <a:lstStyle/>
          <a:p>
            <a:fld id="{DB3D8C95-7181-4A6E-9AEC-A0BF08961ABF}" type="datetimeFigureOut">
              <a:rPr lang="en-US" smtClean="0"/>
              <a:t>3/29/2023</a:t>
            </a:fld>
            <a:endParaRPr lang="en-US"/>
          </a:p>
        </p:txBody>
      </p:sp>
      <p:sp>
        <p:nvSpPr>
          <p:cNvPr id="5" name="Footer Placeholder 4">
            <a:extLst>
              <a:ext uri="{FF2B5EF4-FFF2-40B4-BE49-F238E27FC236}">
                <a16:creationId xmlns:a16="http://schemas.microsoft.com/office/drawing/2014/main" id="{E8774FE9-7007-45CE-CAB6-58C356CAB3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C2E30-AD9A-D675-C99B-7C6AA9F13931}"/>
              </a:ext>
            </a:extLst>
          </p:cNvPr>
          <p:cNvSpPr>
            <a:spLocks noGrp="1"/>
          </p:cNvSpPr>
          <p:nvPr>
            <p:ph type="sldNum" sz="quarter" idx="12"/>
          </p:nvPr>
        </p:nvSpPr>
        <p:spPr/>
        <p:txBody>
          <a:bodyPr/>
          <a:lstStyle/>
          <a:p>
            <a:fld id="{3538C3C1-07F1-4671-B2FF-A51A6210341E}" type="slidenum">
              <a:rPr lang="en-US" smtClean="0"/>
              <a:t>‹#›</a:t>
            </a:fld>
            <a:endParaRPr lang="en-US"/>
          </a:p>
        </p:txBody>
      </p:sp>
    </p:spTree>
    <p:extLst>
      <p:ext uri="{BB962C8B-B14F-4D97-AF65-F5344CB8AC3E}">
        <p14:creationId xmlns:p14="http://schemas.microsoft.com/office/powerpoint/2010/main" val="202293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006A-062B-6146-F273-7C602DD309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B74646-17B0-E9EE-90A2-9BD25302F8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B0B39-49CE-A4CD-0ACE-80439692F39E}"/>
              </a:ext>
            </a:extLst>
          </p:cNvPr>
          <p:cNvSpPr>
            <a:spLocks noGrp="1"/>
          </p:cNvSpPr>
          <p:nvPr>
            <p:ph type="dt" sz="half" idx="10"/>
          </p:nvPr>
        </p:nvSpPr>
        <p:spPr/>
        <p:txBody>
          <a:bodyPr/>
          <a:lstStyle/>
          <a:p>
            <a:fld id="{DB3D8C95-7181-4A6E-9AEC-A0BF08961ABF}" type="datetimeFigureOut">
              <a:rPr lang="en-US" smtClean="0"/>
              <a:t>3/29/2023</a:t>
            </a:fld>
            <a:endParaRPr lang="en-US"/>
          </a:p>
        </p:txBody>
      </p:sp>
      <p:sp>
        <p:nvSpPr>
          <p:cNvPr id="5" name="Footer Placeholder 4">
            <a:extLst>
              <a:ext uri="{FF2B5EF4-FFF2-40B4-BE49-F238E27FC236}">
                <a16:creationId xmlns:a16="http://schemas.microsoft.com/office/drawing/2014/main" id="{1C56C804-2110-7CA4-810E-EA20295E9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E328D6-D219-B322-CD02-72EACF1FA941}"/>
              </a:ext>
            </a:extLst>
          </p:cNvPr>
          <p:cNvSpPr>
            <a:spLocks noGrp="1"/>
          </p:cNvSpPr>
          <p:nvPr>
            <p:ph type="sldNum" sz="quarter" idx="12"/>
          </p:nvPr>
        </p:nvSpPr>
        <p:spPr/>
        <p:txBody>
          <a:bodyPr/>
          <a:lstStyle/>
          <a:p>
            <a:fld id="{3538C3C1-07F1-4671-B2FF-A51A6210341E}" type="slidenum">
              <a:rPr lang="en-US" smtClean="0"/>
              <a:t>‹#›</a:t>
            </a:fld>
            <a:endParaRPr lang="en-US"/>
          </a:p>
        </p:txBody>
      </p:sp>
    </p:spTree>
    <p:extLst>
      <p:ext uri="{BB962C8B-B14F-4D97-AF65-F5344CB8AC3E}">
        <p14:creationId xmlns:p14="http://schemas.microsoft.com/office/powerpoint/2010/main" val="2480750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25AD3-15FD-311A-8848-AE25D0D339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D13DFF-97C6-D784-71EE-505022D37B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27F382-C92F-871F-7182-332935EFF944}"/>
              </a:ext>
            </a:extLst>
          </p:cNvPr>
          <p:cNvSpPr>
            <a:spLocks noGrp="1"/>
          </p:cNvSpPr>
          <p:nvPr>
            <p:ph type="dt" sz="half" idx="10"/>
          </p:nvPr>
        </p:nvSpPr>
        <p:spPr/>
        <p:txBody>
          <a:bodyPr/>
          <a:lstStyle/>
          <a:p>
            <a:fld id="{DB3D8C95-7181-4A6E-9AEC-A0BF08961ABF}" type="datetimeFigureOut">
              <a:rPr lang="en-US" smtClean="0"/>
              <a:t>3/29/2023</a:t>
            </a:fld>
            <a:endParaRPr lang="en-US"/>
          </a:p>
        </p:txBody>
      </p:sp>
      <p:sp>
        <p:nvSpPr>
          <p:cNvPr id="5" name="Footer Placeholder 4">
            <a:extLst>
              <a:ext uri="{FF2B5EF4-FFF2-40B4-BE49-F238E27FC236}">
                <a16:creationId xmlns:a16="http://schemas.microsoft.com/office/drawing/2014/main" id="{E84F07F9-81D8-B910-ABFB-C0EA93DAED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F680F-700C-FF76-C565-8D6DA123E386}"/>
              </a:ext>
            </a:extLst>
          </p:cNvPr>
          <p:cNvSpPr>
            <a:spLocks noGrp="1"/>
          </p:cNvSpPr>
          <p:nvPr>
            <p:ph type="sldNum" sz="quarter" idx="12"/>
          </p:nvPr>
        </p:nvSpPr>
        <p:spPr/>
        <p:txBody>
          <a:bodyPr/>
          <a:lstStyle/>
          <a:p>
            <a:fld id="{3538C3C1-07F1-4671-B2FF-A51A6210341E}" type="slidenum">
              <a:rPr lang="en-US" smtClean="0"/>
              <a:t>‹#›</a:t>
            </a:fld>
            <a:endParaRPr lang="en-US"/>
          </a:p>
        </p:txBody>
      </p:sp>
    </p:spTree>
    <p:extLst>
      <p:ext uri="{BB962C8B-B14F-4D97-AF65-F5344CB8AC3E}">
        <p14:creationId xmlns:p14="http://schemas.microsoft.com/office/powerpoint/2010/main" val="3888676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8F18-C9A4-0699-F79B-A70D4B2F5A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218AA2-2C46-FE76-3F68-D4E057BC3D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2F17BB-1898-F5F9-BF24-F860AFC420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B6A6BE-E807-B86F-E940-CE5A9FFFF661}"/>
              </a:ext>
            </a:extLst>
          </p:cNvPr>
          <p:cNvSpPr>
            <a:spLocks noGrp="1"/>
          </p:cNvSpPr>
          <p:nvPr>
            <p:ph type="dt" sz="half" idx="10"/>
          </p:nvPr>
        </p:nvSpPr>
        <p:spPr/>
        <p:txBody>
          <a:bodyPr/>
          <a:lstStyle/>
          <a:p>
            <a:fld id="{DB3D8C95-7181-4A6E-9AEC-A0BF08961ABF}" type="datetimeFigureOut">
              <a:rPr lang="en-US" smtClean="0"/>
              <a:t>3/29/2023</a:t>
            </a:fld>
            <a:endParaRPr lang="en-US"/>
          </a:p>
        </p:txBody>
      </p:sp>
      <p:sp>
        <p:nvSpPr>
          <p:cNvPr id="6" name="Footer Placeholder 5">
            <a:extLst>
              <a:ext uri="{FF2B5EF4-FFF2-40B4-BE49-F238E27FC236}">
                <a16:creationId xmlns:a16="http://schemas.microsoft.com/office/drawing/2014/main" id="{023770FC-7D40-CECE-ED2F-D8AAA6B197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7E99AA-26B4-CE46-C624-6E6CDB6F088A}"/>
              </a:ext>
            </a:extLst>
          </p:cNvPr>
          <p:cNvSpPr>
            <a:spLocks noGrp="1"/>
          </p:cNvSpPr>
          <p:nvPr>
            <p:ph type="sldNum" sz="quarter" idx="12"/>
          </p:nvPr>
        </p:nvSpPr>
        <p:spPr/>
        <p:txBody>
          <a:bodyPr/>
          <a:lstStyle/>
          <a:p>
            <a:fld id="{3538C3C1-07F1-4671-B2FF-A51A6210341E}" type="slidenum">
              <a:rPr lang="en-US" smtClean="0"/>
              <a:t>‹#›</a:t>
            </a:fld>
            <a:endParaRPr lang="en-US"/>
          </a:p>
        </p:txBody>
      </p:sp>
    </p:spTree>
    <p:extLst>
      <p:ext uri="{BB962C8B-B14F-4D97-AF65-F5344CB8AC3E}">
        <p14:creationId xmlns:p14="http://schemas.microsoft.com/office/powerpoint/2010/main" val="487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577A3-F01A-1CED-E3B0-A5A2855FC3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80E273-D443-F55C-8F68-7B7FC2D414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3153AE-C05A-5B12-7571-C2CF3EF3D7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2CACF2-D56F-CC4C-C614-4C0815C74B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7DD1C8-B4C7-F1CA-83DF-69D9D02DEE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D46BE8-4C18-1D08-6D32-9D80ACCB66DB}"/>
              </a:ext>
            </a:extLst>
          </p:cNvPr>
          <p:cNvSpPr>
            <a:spLocks noGrp="1"/>
          </p:cNvSpPr>
          <p:nvPr>
            <p:ph type="dt" sz="half" idx="10"/>
          </p:nvPr>
        </p:nvSpPr>
        <p:spPr/>
        <p:txBody>
          <a:bodyPr/>
          <a:lstStyle/>
          <a:p>
            <a:fld id="{DB3D8C95-7181-4A6E-9AEC-A0BF08961ABF}" type="datetimeFigureOut">
              <a:rPr lang="en-US" smtClean="0"/>
              <a:t>3/29/2023</a:t>
            </a:fld>
            <a:endParaRPr lang="en-US"/>
          </a:p>
        </p:txBody>
      </p:sp>
      <p:sp>
        <p:nvSpPr>
          <p:cNvPr id="8" name="Footer Placeholder 7">
            <a:extLst>
              <a:ext uri="{FF2B5EF4-FFF2-40B4-BE49-F238E27FC236}">
                <a16:creationId xmlns:a16="http://schemas.microsoft.com/office/drawing/2014/main" id="{5AD0B396-41C9-E9F0-6D5A-6561ECC52B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111D53-EE28-098C-9A6E-3D3C21BFC225}"/>
              </a:ext>
            </a:extLst>
          </p:cNvPr>
          <p:cNvSpPr>
            <a:spLocks noGrp="1"/>
          </p:cNvSpPr>
          <p:nvPr>
            <p:ph type="sldNum" sz="quarter" idx="12"/>
          </p:nvPr>
        </p:nvSpPr>
        <p:spPr/>
        <p:txBody>
          <a:bodyPr/>
          <a:lstStyle/>
          <a:p>
            <a:fld id="{3538C3C1-07F1-4671-B2FF-A51A6210341E}" type="slidenum">
              <a:rPr lang="en-US" smtClean="0"/>
              <a:t>‹#›</a:t>
            </a:fld>
            <a:endParaRPr lang="en-US"/>
          </a:p>
        </p:txBody>
      </p:sp>
    </p:spTree>
    <p:extLst>
      <p:ext uri="{BB962C8B-B14F-4D97-AF65-F5344CB8AC3E}">
        <p14:creationId xmlns:p14="http://schemas.microsoft.com/office/powerpoint/2010/main" val="71012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A731-8DF1-EEE2-C9BA-6AFEDE7D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3A07A6-4B69-AAEC-F342-077CD116DBF9}"/>
              </a:ext>
            </a:extLst>
          </p:cNvPr>
          <p:cNvSpPr>
            <a:spLocks noGrp="1"/>
          </p:cNvSpPr>
          <p:nvPr>
            <p:ph type="dt" sz="half" idx="10"/>
          </p:nvPr>
        </p:nvSpPr>
        <p:spPr/>
        <p:txBody>
          <a:bodyPr/>
          <a:lstStyle/>
          <a:p>
            <a:fld id="{DB3D8C95-7181-4A6E-9AEC-A0BF08961ABF}" type="datetimeFigureOut">
              <a:rPr lang="en-US" smtClean="0"/>
              <a:t>3/29/2023</a:t>
            </a:fld>
            <a:endParaRPr lang="en-US"/>
          </a:p>
        </p:txBody>
      </p:sp>
      <p:sp>
        <p:nvSpPr>
          <p:cNvPr id="4" name="Footer Placeholder 3">
            <a:extLst>
              <a:ext uri="{FF2B5EF4-FFF2-40B4-BE49-F238E27FC236}">
                <a16:creationId xmlns:a16="http://schemas.microsoft.com/office/drawing/2014/main" id="{C1DB4023-3341-3847-D015-E7F124C5A7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1A1EF3-3664-B054-0224-B16AEDE5FCB5}"/>
              </a:ext>
            </a:extLst>
          </p:cNvPr>
          <p:cNvSpPr>
            <a:spLocks noGrp="1"/>
          </p:cNvSpPr>
          <p:nvPr>
            <p:ph type="sldNum" sz="quarter" idx="12"/>
          </p:nvPr>
        </p:nvSpPr>
        <p:spPr/>
        <p:txBody>
          <a:bodyPr/>
          <a:lstStyle/>
          <a:p>
            <a:fld id="{3538C3C1-07F1-4671-B2FF-A51A6210341E}" type="slidenum">
              <a:rPr lang="en-US" smtClean="0"/>
              <a:t>‹#›</a:t>
            </a:fld>
            <a:endParaRPr lang="en-US"/>
          </a:p>
        </p:txBody>
      </p:sp>
    </p:spTree>
    <p:extLst>
      <p:ext uri="{BB962C8B-B14F-4D97-AF65-F5344CB8AC3E}">
        <p14:creationId xmlns:p14="http://schemas.microsoft.com/office/powerpoint/2010/main" val="819019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F604DC-C071-585D-32B9-18F9AF1E2638}"/>
              </a:ext>
            </a:extLst>
          </p:cNvPr>
          <p:cNvSpPr>
            <a:spLocks noGrp="1"/>
          </p:cNvSpPr>
          <p:nvPr>
            <p:ph type="dt" sz="half" idx="10"/>
          </p:nvPr>
        </p:nvSpPr>
        <p:spPr/>
        <p:txBody>
          <a:bodyPr/>
          <a:lstStyle/>
          <a:p>
            <a:fld id="{DB3D8C95-7181-4A6E-9AEC-A0BF08961ABF}" type="datetimeFigureOut">
              <a:rPr lang="en-US" smtClean="0"/>
              <a:t>3/29/2023</a:t>
            </a:fld>
            <a:endParaRPr lang="en-US"/>
          </a:p>
        </p:txBody>
      </p:sp>
      <p:sp>
        <p:nvSpPr>
          <p:cNvPr id="3" name="Footer Placeholder 2">
            <a:extLst>
              <a:ext uri="{FF2B5EF4-FFF2-40B4-BE49-F238E27FC236}">
                <a16:creationId xmlns:a16="http://schemas.microsoft.com/office/drawing/2014/main" id="{E8768B04-F268-471F-524D-D07FEA5DC6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5CA123-D7F8-A666-D908-8EDE0D21F8EF}"/>
              </a:ext>
            </a:extLst>
          </p:cNvPr>
          <p:cNvSpPr>
            <a:spLocks noGrp="1"/>
          </p:cNvSpPr>
          <p:nvPr>
            <p:ph type="sldNum" sz="quarter" idx="12"/>
          </p:nvPr>
        </p:nvSpPr>
        <p:spPr/>
        <p:txBody>
          <a:bodyPr/>
          <a:lstStyle/>
          <a:p>
            <a:fld id="{3538C3C1-07F1-4671-B2FF-A51A6210341E}" type="slidenum">
              <a:rPr lang="en-US" smtClean="0"/>
              <a:t>‹#›</a:t>
            </a:fld>
            <a:endParaRPr lang="en-US"/>
          </a:p>
        </p:txBody>
      </p:sp>
    </p:spTree>
    <p:extLst>
      <p:ext uri="{BB962C8B-B14F-4D97-AF65-F5344CB8AC3E}">
        <p14:creationId xmlns:p14="http://schemas.microsoft.com/office/powerpoint/2010/main" val="892419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7269F-8EE2-505B-83FF-15123E217A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725D63-2A1A-0009-A53B-97C0558AF2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F6C91C-62C6-3D70-66BF-4D771B1AF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93435-6E70-4540-C683-C039A2C09778}"/>
              </a:ext>
            </a:extLst>
          </p:cNvPr>
          <p:cNvSpPr>
            <a:spLocks noGrp="1"/>
          </p:cNvSpPr>
          <p:nvPr>
            <p:ph type="dt" sz="half" idx="10"/>
          </p:nvPr>
        </p:nvSpPr>
        <p:spPr/>
        <p:txBody>
          <a:bodyPr/>
          <a:lstStyle/>
          <a:p>
            <a:fld id="{DB3D8C95-7181-4A6E-9AEC-A0BF08961ABF}" type="datetimeFigureOut">
              <a:rPr lang="en-US" smtClean="0"/>
              <a:t>3/29/2023</a:t>
            </a:fld>
            <a:endParaRPr lang="en-US"/>
          </a:p>
        </p:txBody>
      </p:sp>
      <p:sp>
        <p:nvSpPr>
          <p:cNvPr id="6" name="Footer Placeholder 5">
            <a:extLst>
              <a:ext uri="{FF2B5EF4-FFF2-40B4-BE49-F238E27FC236}">
                <a16:creationId xmlns:a16="http://schemas.microsoft.com/office/drawing/2014/main" id="{8CCF3C09-AC97-0706-C649-9A60CAB569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FB108-AADC-E732-4E84-BF06DD930E60}"/>
              </a:ext>
            </a:extLst>
          </p:cNvPr>
          <p:cNvSpPr>
            <a:spLocks noGrp="1"/>
          </p:cNvSpPr>
          <p:nvPr>
            <p:ph type="sldNum" sz="quarter" idx="12"/>
          </p:nvPr>
        </p:nvSpPr>
        <p:spPr/>
        <p:txBody>
          <a:bodyPr/>
          <a:lstStyle/>
          <a:p>
            <a:fld id="{3538C3C1-07F1-4671-B2FF-A51A6210341E}" type="slidenum">
              <a:rPr lang="en-US" smtClean="0"/>
              <a:t>‹#›</a:t>
            </a:fld>
            <a:endParaRPr lang="en-US"/>
          </a:p>
        </p:txBody>
      </p:sp>
    </p:spTree>
    <p:extLst>
      <p:ext uri="{BB962C8B-B14F-4D97-AF65-F5344CB8AC3E}">
        <p14:creationId xmlns:p14="http://schemas.microsoft.com/office/powerpoint/2010/main" val="788787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D0AF-CF2F-0EA7-0A5A-8DE45D76EB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6ED30C-D927-59FB-E6C6-AA6466A32B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A85578-668A-7EC9-0941-64BFD4BA2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92A970-A07E-E83B-1735-F5ACCBA3FC3C}"/>
              </a:ext>
            </a:extLst>
          </p:cNvPr>
          <p:cNvSpPr>
            <a:spLocks noGrp="1"/>
          </p:cNvSpPr>
          <p:nvPr>
            <p:ph type="dt" sz="half" idx="10"/>
          </p:nvPr>
        </p:nvSpPr>
        <p:spPr/>
        <p:txBody>
          <a:bodyPr/>
          <a:lstStyle/>
          <a:p>
            <a:fld id="{DB3D8C95-7181-4A6E-9AEC-A0BF08961ABF}" type="datetimeFigureOut">
              <a:rPr lang="en-US" smtClean="0"/>
              <a:t>3/29/2023</a:t>
            </a:fld>
            <a:endParaRPr lang="en-US"/>
          </a:p>
        </p:txBody>
      </p:sp>
      <p:sp>
        <p:nvSpPr>
          <p:cNvPr id="6" name="Footer Placeholder 5">
            <a:extLst>
              <a:ext uri="{FF2B5EF4-FFF2-40B4-BE49-F238E27FC236}">
                <a16:creationId xmlns:a16="http://schemas.microsoft.com/office/drawing/2014/main" id="{50AC52F4-C08E-D0EC-C995-721758C27D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6CD8E8-F190-E964-BCE3-DC82ABA779DB}"/>
              </a:ext>
            </a:extLst>
          </p:cNvPr>
          <p:cNvSpPr>
            <a:spLocks noGrp="1"/>
          </p:cNvSpPr>
          <p:nvPr>
            <p:ph type="sldNum" sz="quarter" idx="12"/>
          </p:nvPr>
        </p:nvSpPr>
        <p:spPr/>
        <p:txBody>
          <a:bodyPr/>
          <a:lstStyle/>
          <a:p>
            <a:fld id="{3538C3C1-07F1-4671-B2FF-A51A6210341E}" type="slidenum">
              <a:rPr lang="en-US" smtClean="0"/>
              <a:t>‹#›</a:t>
            </a:fld>
            <a:endParaRPr lang="en-US"/>
          </a:p>
        </p:txBody>
      </p:sp>
    </p:spTree>
    <p:extLst>
      <p:ext uri="{BB962C8B-B14F-4D97-AF65-F5344CB8AC3E}">
        <p14:creationId xmlns:p14="http://schemas.microsoft.com/office/powerpoint/2010/main" val="4149648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A3F4E0-223A-AD52-D6E9-A5BAC92B03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3771D7-CB20-A031-6E47-77557C4C85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29537-8D26-CF2E-87E2-3366BB8ACC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D8C95-7181-4A6E-9AEC-A0BF08961ABF}" type="datetimeFigureOut">
              <a:rPr lang="en-US" smtClean="0"/>
              <a:t>3/29/2023</a:t>
            </a:fld>
            <a:endParaRPr lang="en-US"/>
          </a:p>
        </p:txBody>
      </p:sp>
      <p:sp>
        <p:nvSpPr>
          <p:cNvPr id="5" name="Footer Placeholder 4">
            <a:extLst>
              <a:ext uri="{FF2B5EF4-FFF2-40B4-BE49-F238E27FC236}">
                <a16:creationId xmlns:a16="http://schemas.microsoft.com/office/drawing/2014/main" id="{4E0E3EC6-7F92-2E34-3EDE-699D603151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C94F30-8470-99F2-7ACB-B87EE0140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38C3C1-07F1-4671-B2FF-A51A6210341E}" type="slidenum">
              <a:rPr lang="en-US" smtClean="0"/>
              <a:t>‹#›</a:t>
            </a:fld>
            <a:endParaRPr lang="en-US"/>
          </a:p>
        </p:txBody>
      </p:sp>
    </p:spTree>
    <p:extLst>
      <p:ext uri="{BB962C8B-B14F-4D97-AF65-F5344CB8AC3E}">
        <p14:creationId xmlns:p14="http://schemas.microsoft.com/office/powerpoint/2010/main" val="121131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jetbrains.com/pycharm/download/"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80BDB-199B-4E65-EE08-9BDB53FEC84C}"/>
              </a:ext>
            </a:extLst>
          </p:cNvPr>
          <p:cNvSpPr>
            <a:spLocks noGrp="1"/>
          </p:cNvSpPr>
          <p:nvPr>
            <p:ph type="ctrTitle"/>
          </p:nvPr>
        </p:nvSpPr>
        <p:spPr>
          <a:xfrm>
            <a:off x="1298713" y="406400"/>
            <a:ext cx="9144000" cy="1727200"/>
          </a:xfrm>
        </p:spPr>
        <p:txBody>
          <a:bodyPr>
            <a:normAutofit fontScale="90000"/>
          </a:bodyPr>
          <a:lstStyle/>
          <a:p>
            <a:pPr algn="l"/>
            <a:r>
              <a:rPr lang="en-US" b="1" dirty="0"/>
              <a:t>Lesson One</a:t>
            </a:r>
            <a:br>
              <a:rPr lang="en-US" b="1" dirty="0"/>
            </a:br>
            <a:r>
              <a:rPr lang="en-US" b="1" dirty="0"/>
              <a:t>Introduction to python</a:t>
            </a:r>
          </a:p>
        </p:txBody>
      </p:sp>
      <p:sp>
        <p:nvSpPr>
          <p:cNvPr id="3" name="Subtitle 2">
            <a:extLst>
              <a:ext uri="{FF2B5EF4-FFF2-40B4-BE49-F238E27FC236}">
                <a16:creationId xmlns:a16="http://schemas.microsoft.com/office/drawing/2014/main" id="{F8C12900-4F2C-6AAD-125F-4A35DE6E0907}"/>
              </a:ext>
            </a:extLst>
          </p:cNvPr>
          <p:cNvSpPr>
            <a:spLocks noGrp="1"/>
          </p:cNvSpPr>
          <p:nvPr>
            <p:ph type="subTitle" idx="1"/>
          </p:nvPr>
        </p:nvSpPr>
        <p:spPr>
          <a:xfrm>
            <a:off x="1298713" y="2358888"/>
            <a:ext cx="9144000" cy="3551582"/>
          </a:xfrm>
        </p:spPr>
        <p:txBody>
          <a:bodyPr>
            <a:normAutofit/>
          </a:bodyPr>
          <a:lstStyle/>
          <a:p>
            <a:pPr algn="l"/>
            <a:r>
              <a:rPr lang="en-US" dirty="0"/>
              <a:t>1. What is python?</a:t>
            </a:r>
          </a:p>
          <a:p>
            <a:pPr algn="l"/>
            <a:r>
              <a:rPr lang="en-US" dirty="0"/>
              <a:t>2. Why should I learn python? </a:t>
            </a:r>
          </a:p>
          <a:p>
            <a:pPr algn="l"/>
            <a:r>
              <a:rPr lang="en-US" dirty="0"/>
              <a:t>3. Installing python</a:t>
            </a:r>
          </a:p>
          <a:p>
            <a:pPr algn="l"/>
            <a:r>
              <a:rPr lang="en-US" dirty="0"/>
              <a:t>4. What is an IDE? Installing </a:t>
            </a:r>
            <a:r>
              <a:rPr lang="en-US" dirty="0" err="1"/>
              <a:t>pycharm</a:t>
            </a:r>
            <a:endParaRPr lang="en-US" dirty="0"/>
          </a:p>
          <a:p>
            <a:pPr algn="l"/>
            <a:r>
              <a:rPr lang="en-US" dirty="0"/>
              <a:t>5. Writing your first program</a:t>
            </a:r>
          </a:p>
          <a:p>
            <a:pPr algn="l"/>
            <a:r>
              <a:rPr lang="en-US" dirty="0"/>
              <a:t>6. Running python program</a:t>
            </a:r>
          </a:p>
        </p:txBody>
      </p:sp>
    </p:spTree>
    <p:extLst>
      <p:ext uri="{BB962C8B-B14F-4D97-AF65-F5344CB8AC3E}">
        <p14:creationId xmlns:p14="http://schemas.microsoft.com/office/powerpoint/2010/main" val="3812214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1E00-8CBA-A9D8-DFA3-2B38AD42096E}"/>
              </a:ext>
            </a:extLst>
          </p:cNvPr>
          <p:cNvSpPr>
            <a:spLocks noGrp="1"/>
          </p:cNvSpPr>
          <p:nvPr>
            <p:ph type="title"/>
          </p:nvPr>
        </p:nvSpPr>
        <p:spPr>
          <a:xfrm>
            <a:off x="1023730" y="351873"/>
            <a:ext cx="10515600" cy="1325563"/>
          </a:xfrm>
        </p:spPr>
        <p:txBody>
          <a:bodyPr/>
          <a:lstStyle/>
          <a:p>
            <a:r>
              <a:rPr lang="en-US" b="1" dirty="0"/>
              <a:t>Python syntax continued</a:t>
            </a:r>
          </a:p>
        </p:txBody>
      </p:sp>
      <p:sp>
        <p:nvSpPr>
          <p:cNvPr id="3" name="Content Placeholder 2">
            <a:extLst>
              <a:ext uri="{FF2B5EF4-FFF2-40B4-BE49-F238E27FC236}">
                <a16:creationId xmlns:a16="http://schemas.microsoft.com/office/drawing/2014/main" id="{8B4927D5-18F5-662A-72A2-5DD2DA47901C}"/>
              </a:ext>
            </a:extLst>
          </p:cNvPr>
          <p:cNvSpPr>
            <a:spLocks noGrp="1"/>
          </p:cNvSpPr>
          <p:nvPr>
            <p:ph idx="1"/>
          </p:nvPr>
        </p:nvSpPr>
        <p:spPr/>
        <p:txBody>
          <a:bodyPr/>
          <a:lstStyle/>
          <a:p>
            <a:pPr marL="0" indent="0">
              <a:buNone/>
            </a:pPr>
            <a:r>
              <a:rPr lang="en-US" dirty="0"/>
              <a:t>Building blocks of a program</a:t>
            </a:r>
          </a:p>
          <a:p>
            <a:pPr>
              <a:buFont typeface="Wingdings" panose="05000000000000000000" pitchFamily="2" charset="2"/>
              <a:buChar char="§"/>
            </a:pPr>
            <a:r>
              <a:rPr lang="en-US" dirty="0"/>
              <a:t>Input</a:t>
            </a:r>
          </a:p>
          <a:p>
            <a:pPr>
              <a:buFont typeface="Wingdings" panose="05000000000000000000" pitchFamily="2" charset="2"/>
              <a:buChar char="§"/>
            </a:pPr>
            <a:r>
              <a:rPr lang="en-US" dirty="0"/>
              <a:t>Output</a:t>
            </a:r>
          </a:p>
          <a:p>
            <a:pPr>
              <a:buFont typeface="Wingdings" panose="05000000000000000000" pitchFamily="2" charset="2"/>
              <a:buChar char="§"/>
            </a:pPr>
            <a:r>
              <a:rPr lang="en-US" dirty="0"/>
              <a:t>Sequential execution</a:t>
            </a:r>
          </a:p>
          <a:p>
            <a:pPr>
              <a:buFont typeface="Wingdings" panose="05000000000000000000" pitchFamily="2" charset="2"/>
              <a:buChar char="§"/>
            </a:pPr>
            <a:r>
              <a:rPr lang="en-US" dirty="0"/>
              <a:t>Conditional execution</a:t>
            </a:r>
          </a:p>
          <a:p>
            <a:pPr>
              <a:buFont typeface="Wingdings" panose="05000000000000000000" pitchFamily="2" charset="2"/>
              <a:buChar char="§"/>
            </a:pPr>
            <a:r>
              <a:rPr lang="en-US" dirty="0"/>
              <a:t>Repeated execution</a:t>
            </a:r>
          </a:p>
          <a:p>
            <a:pPr>
              <a:buFont typeface="Wingdings" panose="05000000000000000000" pitchFamily="2" charset="2"/>
              <a:buChar char="§"/>
            </a:pPr>
            <a:r>
              <a:rPr lang="en-US" dirty="0"/>
              <a:t>Code reuse</a:t>
            </a:r>
          </a:p>
        </p:txBody>
      </p:sp>
    </p:spTree>
    <p:extLst>
      <p:ext uri="{BB962C8B-B14F-4D97-AF65-F5344CB8AC3E}">
        <p14:creationId xmlns:p14="http://schemas.microsoft.com/office/powerpoint/2010/main" val="3130598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00DD-CB15-6188-0194-CC362188F4DA}"/>
              </a:ext>
            </a:extLst>
          </p:cNvPr>
          <p:cNvSpPr>
            <a:spLocks noGrp="1"/>
          </p:cNvSpPr>
          <p:nvPr>
            <p:ph type="ctrTitle"/>
          </p:nvPr>
        </p:nvSpPr>
        <p:spPr>
          <a:xfrm>
            <a:off x="1524000" y="628720"/>
            <a:ext cx="9144000" cy="971480"/>
          </a:xfrm>
        </p:spPr>
        <p:txBody>
          <a:bodyPr/>
          <a:lstStyle/>
          <a:p>
            <a:pPr algn="l"/>
            <a:r>
              <a:rPr lang="en-US" b="1" dirty="0"/>
              <a:t>Variables and data types</a:t>
            </a:r>
          </a:p>
        </p:txBody>
      </p:sp>
      <p:sp>
        <p:nvSpPr>
          <p:cNvPr id="3" name="Subtitle 2">
            <a:extLst>
              <a:ext uri="{FF2B5EF4-FFF2-40B4-BE49-F238E27FC236}">
                <a16:creationId xmlns:a16="http://schemas.microsoft.com/office/drawing/2014/main" id="{0CDD6EB7-71BC-1AFE-54FB-A528C2257062}"/>
              </a:ext>
            </a:extLst>
          </p:cNvPr>
          <p:cNvSpPr>
            <a:spLocks noGrp="1"/>
          </p:cNvSpPr>
          <p:nvPr>
            <p:ph type="subTitle" idx="1"/>
          </p:nvPr>
        </p:nvSpPr>
        <p:spPr>
          <a:xfrm>
            <a:off x="1524000" y="1879254"/>
            <a:ext cx="9144000" cy="4350025"/>
          </a:xfrm>
        </p:spPr>
        <p:txBody>
          <a:bodyPr>
            <a:normAutofit lnSpcReduction="10000"/>
          </a:bodyPr>
          <a:lstStyle/>
          <a:p>
            <a:pPr algn="l"/>
            <a:r>
              <a:rPr lang="en-US" dirty="0"/>
              <a:t>Variables are named memory location we use to store data in programming</a:t>
            </a:r>
          </a:p>
          <a:p>
            <a:pPr algn="l"/>
            <a:r>
              <a:rPr lang="en-US" dirty="0"/>
              <a:t>Programs use variables to refer to data, like x, y, and z below. The name is due to a variable's value "varying" as a program assigns a variable like x with new values.</a:t>
            </a:r>
            <a:br>
              <a:rPr lang="en-US" dirty="0"/>
            </a:br>
            <a:endParaRPr lang="en-US" b="0" i="0" dirty="0">
              <a:solidFill>
                <a:srgbClr val="37474F"/>
              </a:solidFill>
              <a:effectLst/>
              <a:latin typeface="Roboto" panose="02000000000000000000" pitchFamily="2" charset="0"/>
            </a:endParaRPr>
          </a:p>
          <a:p>
            <a:pPr algn="l"/>
            <a:r>
              <a:rPr lang="en-US" b="0" i="0" dirty="0">
                <a:solidFill>
                  <a:srgbClr val="333333"/>
                </a:solidFill>
                <a:effectLst/>
                <a:latin typeface="arial" panose="020B0604020202020204" pitchFamily="34" charset="0"/>
              </a:rPr>
              <a:t>x = 3</a:t>
            </a:r>
          </a:p>
          <a:p>
            <a:pPr algn="l"/>
            <a:r>
              <a:rPr lang="en-US" b="0" i="0" dirty="0">
                <a:solidFill>
                  <a:srgbClr val="333333"/>
                </a:solidFill>
                <a:effectLst/>
                <a:latin typeface="arial" panose="020B0604020202020204" pitchFamily="34" charset="0"/>
              </a:rPr>
              <a:t>y = 2</a:t>
            </a:r>
          </a:p>
          <a:p>
            <a:pPr algn="l"/>
            <a:r>
              <a:rPr lang="en-US" b="0" i="0" dirty="0">
                <a:solidFill>
                  <a:srgbClr val="333333"/>
                </a:solidFill>
                <a:effectLst/>
                <a:latin typeface="arial" panose="020B0604020202020204" pitchFamily="34" charset="0"/>
              </a:rPr>
              <a:t>z = x + y </a:t>
            </a:r>
          </a:p>
          <a:p>
            <a:pPr algn="l"/>
            <a:r>
              <a:rPr lang="en-US" b="0" i="0" dirty="0">
                <a:solidFill>
                  <a:srgbClr val="333333"/>
                </a:solidFill>
                <a:effectLst/>
                <a:latin typeface="arial" panose="020B0604020202020204" pitchFamily="34" charset="0"/>
              </a:rPr>
              <a:t>Put z to output</a:t>
            </a:r>
          </a:p>
          <a:p>
            <a:pPr algn="l"/>
            <a:r>
              <a:rPr lang="en-US" dirty="0">
                <a:solidFill>
                  <a:srgbClr val="333333"/>
                </a:solidFill>
                <a:latin typeface="arial" panose="020B0604020202020204" pitchFamily="34" charset="0"/>
              </a:rPr>
              <a:t>print</a:t>
            </a:r>
            <a:r>
              <a:rPr lang="en-US" b="0" i="0" dirty="0">
                <a:solidFill>
                  <a:srgbClr val="333333"/>
                </a:solidFill>
                <a:effectLst/>
                <a:latin typeface="arial" panose="020B0604020202020204" pitchFamily="34" charset="0"/>
              </a:rPr>
              <a:t> z to output</a:t>
            </a:r>
          </a:p>
          <a:p>
            <a:pPr algn="l"/>
            <a:endParaRPr 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1030225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4203-9D64-4097-5734-086431744D33}"/>
              </a:ext>
            </a:extLst>
          </p:cNvPr>
          <p:cNvSpPr>
            <a:spLocks noGrp="1"/>
          </p:cNvSpPr>
          <p:nvPr>
            <p:ph type="title"/>
          </p:nvPr>
        </p:nvSpPr>
        <p:spPr/>
        <p:txBody>
          <a:bodyPr/>
          <a:lstStyle/>
          <a:p>
            <a:r>
              <a:rPr lang="en-US" b="1" dirty="0"/>
              <a:t>Variables and data types continued</a:t>
            </a:r>
          </a:p>
        </p:txBody>
      </p:sp>
      <p:sp>
        <p:nvSpPr>
          <p:cNvPr id="3" name="Content Placeholder 2">
            <a:extLst>
              <a:ext uri="{FF2B5EF4-FFF2-40B4-BE49-F238E27FC236}">
                <a16:creationId xmlns:a16="http://schemas.microsoft.com/office/drawing/2014/main" id="{C5C57627-BC63-A48D-7C7B-013D6AC15DBA}"/>
              </a:ext>
            </a:extLst>
          </p:cNvPr>
          <p:cNvSpPr>
            <a:spLocks noGrp="1"/>
          </p:cNvSpPr>
          <p:nvPr>
            <p:ph idx="1"/>
          </p:nvPr>
        </p:nvSpPr>
        <p:spPr/>
        <p:txBody>
          <a:bodyPr>
            <a:normAutofit fontScale="92500" lnSpcReduction="20000"/>
          </a:bodyPr>
          <a:lstStyle/>
          <a:p>
            <a:pPr marL="0" indent="0">
              <a:buNone/>
            </a:pPr>
            <a:r>
              <a:rPr lang="en-US" dirty="0"/>
              <a:t>Rules for naming variable</a:t>
            </a:r>
          </a:p>
          <a:p>
            <a:pPr marL="0" indent="0">
              <a:buNone/>
            </a:pPr>
            <a:r>
              <a:rPr lang="en-US" dirty="0"/>
              <a:t>Do not use python syntax/reserved words as variable names</a:t>
            </a:r>
          </a:p>
          <a:p>
            <a:pPr marL="0" indent="0">
              <a:buNone/>
            </a:pPr>
            <a:r>
              <a:rPr lang="en-US" dirty="0"/>
              <a:t>Do not start a variable with a number</a:t>
            </a:r>
          </a:p>
          <a:p>
            <a:pPr marL="0" indent="0">
              <a:buNone/>
            </a:pPr>
            <a:r>
              <a:rPr lang="en-US" dirty="0"/>
              <a:t>You ca join two words for variable names </a:t>
            </a:r>
            <a:r>
              <a:rPr lang="en-US" dirty="0" err="1"/>
              <a:t>e.g</a:t>
            </a:r>
            <a:r>
              <a:rPr lang="en-US" dirty="0"/>
              <a:t>  your_name, yourName</a:t>
            </a:r>
          </a:p>
          <a:p>
            <a:pPr marL="0" indent="0">
              <a:buNone/>
            </a:pPr>
            <a:endParaRPr lang="en-US" dirty="0"/>
          </a:p>
          <a:p>
            <a:pPr marL="0" indent="0">
              <a:buNone/>
            </a:pPr>
            <a:r>
              <a:rPr lang="en-US" b="1" dirty="0"/>
              <a:t>Data types </a:t>
            </a:r>
          </a:p>
          <a:p>
            <a:pPr marL="0" indent="0">
              <a:buNone/>
            </a:pPr>
            <a:r>
              <a:rPr lang="en-US" dirty="0"/>
              <a:t>There are three major data types in python</a:t>
            </a:r>
          </a:p>
          <a:p>
            <a:pPr>
              <a:buFont typeface="Wingdings" panose="05000000000000000000" pitchFamily="2" charset="2"/>
              <a:buChar char="§"/>
            </a:pPr>
            <a:r>
              <a:rPr lang="en-US" dirty="0"/>
              <a:t>Strings</a:t>
            </a:r>
          </a:p>
          <a:p>
            <a:pPr>
              <a:buFont typeface="Wingdings" panose="05000000000000000000" pitchFamily="2" charset="2"/>
              <a:buChar char="§"/>
            </a:pPr>
            <a:r>
              <a:rPr lang="en-US" dirty="0"/>
              <a:t>Numbers</a:t>
            </a:r>
          </a:p>
          <a:p>
            <a:pPr>
              <a:buFont typeface="Wingdings" panose="05000000000000000000" pitchFamily="2" charset="2"/>
              <a:buChar char="§"/>
            </a:pPr>
            <a:r>
              <a:rPr lang="en-US" dirty="0"/>
              <a:t>Boolean</a:t>
            </a:r>
          </a:p>
        </p:txBody>
      </p:sp>
    </p:spTree>
    <p:extLst>
      <p:ext uri="{BB962C8B-B14F-4D97-AF65-F5344CB8AC3E}">
        <p14:creationId xmlns:p14="http://schemas.microsoft.com/office/powerpoint/2010/main" val="2902798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65F8C-4B48-F277-96E7-E75DA7E85D3C}"/>
              </a:ext>
            </a:extLst>
          </p:cNvPr>
          <p:cNvSpPr>
            <a:spLocks noGrp="1"/>
          </p:cNvSpPr>
          <p:nvPr>
            <p:ph type="title"/>
          </p:nvPr>
        </p:nvSpPr>
        <p:spPr/>
        <p:txBody>
          <a:bodyPr/>
          <a:lstStyle/>
          <a:p>
            <a:r>
              <a:rPr lang="en-US" b="1" dirty="0"/>
              <a:t>Variables and data types continued</a:t>
            </a:r>
          </a:p>
        </p:txBody>
      </p:sp>
      <p:sp>
        <p:nvSpPr>
          <p:cNvPr id="3" name="Content Placeholder 2">
            <a:extLst>
              <a:ext uri="{FF2B5EF4-FFF2-40B4-BE49-F238E27FC236}">
                <a16:creationId xmlns:a16="http://schemas.microsoft.com/office/drawing/2014/main" id="{4841C8E8-37D6-5256-F7C9-E7E1869E6393}"/>
              </a:ext>
            </a:extLst>
          </p:cNvPr>
          <p:cNvSpPr>
            <a:spLocks noGrp="1"/>
          </p:cNvSpPr>
          <p:nvPr>
            <p:ph idx="1"/>
          </p:nvPr>
        </p:nvSpPr>
        <p:spPr/>
        <p:txBody>
          <a:bodyPr>
            <a:normAutofit lnSpcReduction="10000"/>
          </a:bodyPr>
          <a:lstStyle/>
          <a:p>
            <a:pPr marL="0" indent="0">
              <a:buNone/>
            </a:pPr>
            <a:r>
              <a:rPr lang="en-US" dirty="0"/>
              <a:t>A string is a sequence of characters, like the text MARY, that can be stored in a variable. A string literal is a string value specified in the source code of a program. A programmer creates a string literal by surrounding text with single or double quotes, such as 'MARY' or "</a:t>
            </a:r>
            <a:r>
              <a:rPr lang="en-US" dirty="0" err="1"/>
              <a:t>MARY".Examples</a:t>
            </a:r>
            <a:r>
              <a:rPr lang="en-US" dirty="0"/>
              <a:t> of strings ‘Hello”, ‘Welcome’, ‘12’</a:t>
            </a:r>
          </a:p>
          <a:p>
            <a:pPr marL="0" indent="0">
              <a:buNone/>
            </a:pPr>
            <a:r>
              <a:rPr lang="en-US" dirty="0"/>
              <a:t>Numbers are numerical types and divided into two</a:t>
            </a:r>
          </a:p>
          <a:p>
            <a:pPr marL="0" indent="0">
              <a:buNone/>
            </a:pPr>
            <a:r>
              <a:rPr lang="en-US" dirty="0"/>
              <a:t>Floating numbers: 10.4, 2.9</a:t>
            </a:r>
          </a:p>
          <a:p>
            <a:pPr marL="0" indent="0">
              <a:buNone/>
            </a:pPr>
            <a:r>
              <a:rPr lang="en-US" dirty="0"/>
              <a:t>Integer numbers: 10, 39, 76</a:t>
            </a:r>
          </a:p>
          <a:p>
            <a:pPr marL="0" indent="0">
              <a:buNone/>
            </a:pPr>
            <a:endParaRPr lang="en-US" dirty="0"/>
          </a:p>
          <a:p>
            <a:pPr marL="0" indent="0">
              <a:buNone/>
            </a:pPr>
            <a:r>
              <a:rPr lang="en-US" dirty="0"/>
              <a:t>Boolean data types are just two true/false</a:t>
            </a:r>
          </a:p>
        </p:txBody>
      </p:sp>
    </p:spTree>
    <p:extLst>
      <p:ext uri="{BB962C8B-B14F-4D97-AF65-F5344CB8AC3E}">
        <p14:creationId xmlns:p14="http://schemas.microsoft.com/office/powerpoint/2010/main" val="2319076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3D93F-B648-5E46-7BE5-AE36BC0EE53F}"/>
              </a:ext>
            </a:extLst>
          </p:cNvPr>
          <p:cNvSpPr>
            <a:spLocks noGrp="1"/>
          </p:cNvSpPr>
          <p:nvPr>
            <p:ph type="title"/>
          </p:nvPr>
        </p:nvSpPr>
        <p:spPr/>
        <p:txBody>
          <a:bodyPr/>
          <a:lstStyle/>
          <a:p>
            <a:r>
              <a:rPr lang="en-US" b="1" dirty="0"/>
              <a:t>Operators</a:t>
            </a:r>
          </a:p>
        </p:txBody>
      </p:sp>
      <p:sp>
        <p:nvSpPr>
          <p:cNvPr id="3" name="Content Placeholder 2">
            <a:extLst>
              <a:ext uri="{FF2B5EF4-FFF2-40B4-BE49-F238E27FC236}">
                <a16:creationId xmlns:a16="http://schemas.microsoft.com/office/drawing/2014/main" id="{1F272FD5-348A-87B0-771A-F62ACFF9C3EA}"/>
              </a:ext>
            </a:extLst>
          </p:cNvPr>
          <p:cNvSpPr>
            <a:spLocks noGrp="1"/>
          </p:cNvSpPr>
          <p:nvPr>
            <p:ph idx="1"/>
          </p:nvPr>
        </p:nvSpPr>
        <p:spPr/>
        <p:txBody>
          <a:bodyPr/>
          <a:lstStyle/>
          <a:p>
            <a:pPr marL="0" indent="0">
              <a:buNone/>
            </a:pPr>
            <a:r>
              <a:rPr lang="en-US" b="1" dirty="0"/>
              <a:t>Types of operators in python</a:t>
            </a:r>
          </a:p>
          <a:p>
            <a:pPr>
              <a:buFont typeface="Wingdings" panose="05000000000000000000" pitchFamily="2" charset="2"/>
              <a:buChar char="§"/>
            </a:pPr>
            <a:r>
              <a:rPr lang="en-US" dirty="0"/>
              <a:t>Arithmetic operation</a:t>
            </a:r>
          </a:p>
          <a:p>
            <a:pPr>
              <a:buFont typeface="Wingdings" panose="05000000000000000000" pitchFamily="2" charset="2"/>
              <a:buChar char="§"/>
            </a:pPr>
            <a:r>
              <a:rPr lang="en-US" dirty="0"/>
              <a:t>Comparison operators</a:t>
            </a:r>
          </a:p>
          <a:p>
            <a:pPr>
              <a:buFont typeface="Wingdings" panose="05000000000000000000" pitchFamily="2" charset="2"/>
              <a:buChar char="§"/>
            </a:pPr>
            <a:r>
              <a:rPr lang="en-US" dirty="0"/>
              <a:t>Logical operators</a:t>
            </a:r>
          </a:p>
          <a:p>
            <a:pPr marL="0" indent="0">
              <a:buNone/>
            </a:pPr>
            <a:endParaRPr lang="en-US" dirty="0"/>
          </a:p>
          <a:p>
            <a:pPr marL="0" indent="0">
              <a:buNone/>
            </a:pPr>
            <a:r>
              <a:rPr lang="en-US" dirty="0"/>
              <a:t>Arithmetic operators: +, -,  /, *, %, // </a:t>
            </a:r>
          </a:p>
          <a:p>
            <a:pPr marL="0" indent="0">
              <a:buNone/>
            </a:pPr>
            <a:r>
              <a:rPr lang="en-US" dirty="0"/>
              <a:t>Comparison operators: &gt;, &lt;, &gt;=, &lt;=, ==, !=</a:t>
            </a:r>
          </a:p>
          <a:p>
            <a:pPr marL="0" indent="0">
              <a:buNone/>
            </a:pPr>
            <a:r>
              <a:rPr lang="en-US" dirty="0"/>
              <a:t>Logical operators: and, or, not</a:t>
            </a:r>
          </a:p>
          <a:p>
            <a:pPr marL="0" indent="0">
              <a:buNone/>
            </a:pPr>
            <a:endParaRPr lang="en-US" dirty="0"/>
          </a:p>
        </p:txBody>
      </p:sp>
    </p:spTree>
    <p:extLst>
      <p:ext uri="{BB962C8B-B14F-4D97-AF65-F5344CB8AC3E}">
        <p14:creationId xmlns:p14="http://schemas.microsoft.com/office/powerpoint/2010/main" val="2977382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0F5B7-81BB-801E-B8A2-A68583B4B0D5}"/>
              </a:ext>
            </a:extLst>
          </p:cNvPr>
          <p:cNvSpPr>
            <a:spLocks noGrp="1"/>
          </p:cNvSpPr>
          <p:nvPr>
            <p:ph type="title"/>
          </p:nvPr>
        </p:nvSpPr>
        <p:spPr/>
        <p:txBody>
          <a:bodyPr/>
          <a:lstStyle/>
          <a:p>
            <a:r>
              <a:rPr lang="en-US" b="1" dirty="0"/>
              <a:t>Input and output</a:t>
            </a:r>
          </a:p>
        </p:txBody>
      </p:sp>
      <p:sp>
        <p:nvSpPr>
          <p:cNvPr id="3" name="Content Placeholder 2">
            <a:extLst>
              <a:ext uri="{FF2B5EF4-FFF2-40B4-BE49-F238E27FC236}">
                <a16:creationId xmlns:a16="http://schemas.microsoft.com/office/drawing/2014/main" id="{73DEF670-CD29-D5C2-9B4E-28F9B138C2CB}"/>
              </a:ext>
            </a:extLst>
          </p:cNvPr>
          <p:cNvSpPr>
            <a:spLocks noGrp="1"/>
          </p:cNvSpPr>
          <p:nvPr>
            <p:ph idx="1"/>
          </p:nvPr>
        </p:nvSpPr>
        <p:spPr/>
        <p:txBody>
          <a:bodyPr>
            <a:normAutofit fontScale="70000" lnSpcReduction="20000"/>
          </a:bodyPr>
          <a:lstStyle/>
          <a:p>
            <a:pPr marL="0" indent="0">
              <a:buNone/>
            </a:pPr>
            <a:r>
              <a:rPr lang="en-US" dirty="0"/>
              <a:t>Printing of output to a screen is a common programming task. This section describes basic output; later sections have more details.</a:t>
            </a:r>
          </a:p>
          <a:p>
            <a:pPr marL="0" indent="0">
              <a:buNone/>
            </a:pPr>
            <a:endParaRPr lang="en-US" dirty="0"/>
          </a:p>
          <a:p>
            <a:pPr marL="0" indent="0">
              <a:buNone/>
            </a:pPr>
            <a:r>
              <a:rPr lang="en-US" dirty="0"/>
              <a:t>The primary way to print output is to use the built-in function print(). Printing text is performed via: print('hello world'). Text enclosed in quotes is known as a string literal. Text in string literals may have letters, numbers, spaces, or symbols like @ or #.</a:t>
            </a:r>
          </a:p>
          <a:p>
            <a:pPr marL="0" indent="0">
              <a:buNone/>
            </a:pPr>
            <a:endParaRPr lang="en-US" dirty="0"/>
          </a:p>
          <a:p>
            <a:pPr marL="0" indent="0">
              <a:buNone/>
            </a:pPr>
            <a:r>
              <a:rPr lang="en-US" dirty="0"/>
              <a:t>Reading input is achieved using the input() function. The statement </a:t>
            </a:r>
            <a:r>
              <a:rPr lang="en-US" dirty="0" err="1"/>
              <a:t>best_friend</a:t>
            </a:r>
            <a:r>
              <a:rPr lang="en-US" dirty="0"/>
              <a:t> = input() will read text entered by the user and assign the entered text to the </a:t>
            </a:r>
            <a:r>
              <a:rPr lang="en-US" dirty="0" err="1"/>
              <a:t>best_friend</a:t>
            </a:r>
            <a:r>
              <a:rPr lang="en-US" dirty="0"/>
              <a:t> variable. The function input() causes the interpreter to wait until the user has entered some text and has pushed the return key.</a:t>
            </a:r>
          </a:p>
          <a:p>
            <a:pPr marL="0" indent="0">
              <a:buNone/>
            </a:pPr>
            <a:endParaRPr lang="en-US" dirty="0"/>
          </a:p>
          <a:p>
            <a:pPr marL="0" indent="0">
              <a:buNone/>
            </a:pPr>
            <a:r>
              <a:rPr lang="en-US" dirty="0"/>
              <a:t>The input obtained by input() is any text that a user typed, including numbers, letters, or special characters like # or @. Such text in a computer program is called a string and is always surrounded by single or double quotes, for example 'Hello' or "#Goodbye# Amigo!".</a:t>
            </a:r>
          </a:p>
        </p:txBody>
      </p:sp>
    </p:spTree>
    <p:extLst>
      <p:ext uri="{BB962C8B-B14F-4D97-AF65-F5344CB8AC3E}">
        <p14:creationId xmlns:p14="http://schemas.microsoft.com/office/powerpoint/2010/main" val="1794966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9BBD-279E-9B7A-0D28-86CF9ED502E1}"/>
              </a:ext>
            </a:extLst>
          </p:cNvPr>
          <p:cNvSpPr>
            <a:spLocks noGrp="1"/>
          </p:cNvSpPr>
          <p:nvPr>
            <p:ph type="title"/>
          </p:nvPr>
        </p:nvSpPr>
        <p:spPr/>
        <p:txBody>
          <a:bodyPr/>
          <a:lstStyle/>
          <a:p>
            <a:r>
              <a:rPr lang="en-US" b="1" dirty="0"/>
              <a:t>Lesson Three:</a:t>
            </a:r>
            <a:br>
              <a:rPr lang="en-US" b="1" dirty="0"/>
            </a:br>
            <a:r>
              <a:rPr lang="en-US" b="1" dirty="0"/>
              <a:t>Lists and dictionaries</a:t>
            </a:r>
          </a:p>
        </p:txBody>
      </p:sp>
      <p:sp>
        <p:nvSpPr>
          <p:cNvPr id="3" name="Content Placeholder 2">
            <a:extLst>
              <a:ext uri="{FF2B5EF4-FFF2-40B4-BE49-F238E27FC236}">
                <a16:creationId xmlns:a16="http://schemas.microsoft.com/office/drawing/2014/main" id="{43930D08-8953-0553-740A-376B3E5EC558}"/>
              </a:ext>
            </a:extLst>
          </p:cNvPr>
          <p:cNvSpPr>
            <a:spLocks noGrp="1"/>
          </p:cNvSpPr>
          <p:nvPr>
            <p:ph idx="1"/>
          </p:nvPr>
        </p:nvSpPr>
        <p:spPr/>
        <p:txBody>
          <a:bodyPr/>
          <a:lstStyle/>
          <a:p>
            <a:pPr marL="0" indent="0">
              <a:buNone/>
            </a:pPr>
            <a:r>
              <a:rPr lang="en-US" dirty="0"/>
              <a:t>A container is a construct used to group related values together and contains references to other objects instead of data. A list is a container created by surrounding a sequence of variables or literals with brackets [ ]. Ex: </a:t>
            </a:r>
            <a:r>
              <a:rPr lang="en-US" dirty="0" err="1"/>
              <a:t>my_list</a:t>
            </a:r>
            <a:r>
              <a:rPr lang="en-US" dirty="0"/>
              <a:t> = [10, '</a:t>
            </a:r>
            <a:r>
              <a:rPr lang="en-US" dirty="0" err="1"/>
              <a:t>abc</a:t>
            </a:r>
            <a:r>
              <a:rPr lang="en-US" dirty="0"/>
              <a:t>'] creates a new list variable </a:t>
            </a:r>
            <a:r>
              <a:rPr lang="en-US" dirty="0" err="1"/>
              <a:t>my_list</a:t>
            </a:r>
            <a:r>
              <a:rPr lang="en-US" dirty="0"/>
              <a:t> that contains the two items: 10 and '</a:t>
            </a:r>
            <a:r>
              <a:rPr lang="en-US" dirty="0" err="1"/>
              <a:t>abc</a:t>
            </a:r>
            <a:r>
              <a:rPr lang="en-US" dirty="0"/>
              <a:t>'. A list item is called an element .</a:t>
            </a:r>
          </a:p>
          <a:p>
            <a:pPr marL="0" indent="0">
              <a:buNone/>
            </a:pPr>
            <a:endParaRPr lang="en-US" dirty="0"/>
          </a:p>
          <a:p>
            <a:pPr marL="0" indent="0">
              <a:buNone/>
            </a:pPr>
            <a:r>
              <a:rPr lang="en-US" dirty="0"/>
              <a:t>A list is also a sequence, meaning the contained elements are ordered by position in the list, known as the element's index, starting with 0. </a:t>
            </a:r>
            <a:r>
              <a:rPr lang="en-US" dirty="0" err="1"/>
              <a:t>my_list</a:t>
            </a:r>
            <a:r>
              <a:rPr lang="en-US" dirty="0"/>
              <a:t> = [ ]. creates an empty list.</a:t>
            </a:r>
          </a:p>
        </p:txBody>
      </p:sp>
    </p:spTree>
    <p:extLst>
      <p:ext uri="{BB962C8B-B14F-4D97-AF65-F5344CB8AC3E}">
        <p14:creationId xmlns:p14="http://schemas.microsoft.com/office/powerpoint/2010/main" val="3583362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82401-837F-F075-4515-C56BBA4F91C4}"/>
              </a:ext>
            </a:extLst>
          </p:cNvPr>
          <p:cNvSpPr>
            <a:spLocks noGrp="1"/>
          </p:cNvSpPr>
          <p:nvPr>
            <p:ph type="title"/>
          </p:nvPr>
        </p:nvSpPr>
        <p:spPr/>
        <p:txBody>
          <a:bodyPr/>
          <a:lstStyle/>
          <a:p>
            <a:r>
              <a:rPr lang="en-US" b="1" dirty="0"/>
              <a:t>Lists and dictionaries continued</a:t>
            </a:r>
          </a:p>
        </p:txBody>
      </p:sp>
      <p:sp>
        <p:nvSpPr>
          <p:cNvPr id="3" name="Content Placeholder 2">
            <a:extLst>
              <a:ext uri="{FF2B5EF4-FFF2-40B4-BE49-F238E27FC236}">
                <a16:creationId xmlns:a16="http://schemas.microsoft.com/office/drawing/2014/main" id="{4616C94B-AF09-ECD1-C0DF-6490154574B9}"/>
              </a:ext>
            </a:extLst>
          </p:cNvPr>
          <p:cNvSpPr>
            <a:spLocks noGrp="1"/>
          </p:cNvSpPr>
          <p:nvPr>
            <p:ph idx="1"/>
          </p:nvPr>
        </p:nvSpPr>
        <p:spPr/>
        <p:txBody>
          <a:bodyPr>
            <a:normAutofit fontScale="85000" lnSpcReduction="20000"/>
          </a:bodyPr>
          <a:lstStyle/>
          <a:p>
            <a:pPr marL="0" indent="0">
              <a:buNone/>
            </a:pPr>
            <a:r>
              <a:rPr lang="en-US" dirty="0"/>
              <a:t>prices = ['$20', 14.99, 5]</a:t>
            </a:r>
          </a:p>
          <a:p>
            <a:pPr>
              <a:buFont typeface="Wingdings" panose="05000000000000000000" pitchFamily="2" charset="2"/>
              <a:buChar char="§"/>
            </a:pPr>
            <a:r>
              <a:rPr lang="en-US" dirty="0"/>
              <a:t>User creates a new list.</a:t>
            </a:r>
          </a:p>
          <a:p>
            <a:pPr>
              <a:buFont typeface="Wingdings" panose="05000000000000000000" pitchFamily="2" charset="2"/>
              <a:buChar char="§"/>
            </a:pPr>
            <a:r>
              <a:rPr lang="en-US" dirty="0"/>
              <a:t>The interpreter creates new object for each list element.</a:t>
            </a:r>
          </a:p>
          <a:p>
            <a:pPr>
              <a:buFont typeface="Wingdings" panose="05000000000000000000" pitchFamily="2" charset="2"/>
              <a:buChar char="§"/>
            </a:pPr>
            <a:r>
              <a:rPr lang="en-US" dirty="0"/>
              <a:t>'prices' holds references to objects in list.</a:t>
            </a:r>
          </a:p>
          <a:p>
            <a:pPr marL="0" indent="0">
              <a:buNone/>
            </a:pPr>
            <a:r>
              <a:rPr lang="en-US" dirty="0"/>
              <a:t>Accessing list elements</a:t>
            </a:r>
          </a:p>
          <a:p>
            <a:pPr marL="0" indent="0">
              <a:buNone/>
            </a:pPr>
            <a:r>
              <a:rPr lang="en-US" dirty="0"/>
              <a:t>Lists are useful for reducing the number of variables in a program. Instead of having a separate variable for the name of every student in a class, or for every word in an email, a single list can store an entire collection of related variables.</a:t>
            </a:r>
          </a:p>
          <a:p>
            <a:pPr marL="0" indent="0">
              <a:buNone/>
            </a:pPr>
            <a:endParaRPr lang="en-US" dirty="0"/>
          </a:p>
          <a:p>
            <a:pPr marL="0" indent="0">
              <a:buNone/>
            </a:pPr>
            <a:r>
              <a:rPr lang="en-US" dirty="0"/>
              <a:t>Individual list elements can be accessed using an indexing expression by using brackets as in </a:t>
            </a:r>
            <a:r>
              <a:rPr lang="en-US" dirty="0" err="1"/>
              <a:t>my_list</a:t>
            </a:r>
            <a:r>
              <a:rPr lang="en-US" dirty="0"/>
              <a:t>[</a:t>
            </a:r>
            <a:r>
              <a:rPr lang="en-US" dirty="0" err="1"/>
              <a:t>i</a:t>
            </a:r>
            <a:r>
              <a:rPr lang="en-US" dirty="0"/>
              <a:t>], where </a:t>
            </a:r>
            <a:r>
              <a:rPr lang="en-US" dirty="0" err="1"/>
              <a:t>i</a:t>
            </a:r>
            <a:r>
              <a:rPr lang="en-US" dirty="0"/>
              <a:t> is an integer. This allows a programmer to quickly find the </a:t>
            </a:r>
            <a:r>
              <a:rPr lang="en-US" dirty="0" err="1"/>
              <a:t>i'th</a:t>
            </a:r>
            <a:r>
              <a:rPr lang="en-US" dirty="0"/>
              <a:t> element in a list.</a:t>
            </a:r>
          </a:p>
        </p:txBody>
      </p:sp>
    </p:spTree>
    <p:extLst>
      <p:ext uri="{BB962C8B-B14F-4D97-AF65-F5344CB8AC3E}">
        <p14:creationId xmlns:p14="http://schemas.microsoft.com/office/powerpoint/2010/main" val="2957801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4250-64CF-D6C7-9479-6F1978FD48D2}"/>
              </a:ext>
            </a:extLst>
          </p:cNvPr>
          <p:cNvSpPr>
            <a:spLocks noGrp="1"/>
          </p:cNvSpPr>
          <p:nvPr>
            <p:ph type="title"/>
          </p:nvPr>
        </p:nvSpPr>
        <p:spPr/>
        <p:txBody>
          <a:bodyPr/>
          <a:lstStyle/>
          <a:p>
            <a:r>
              <a:rPr lang="en-US" b="1" dirty="0"/>
              <a:t>Lists and dictionaries continued</a:t>
            </a:r>
          </a:p>
        </p:txBody>
      </p:sp>
      <p:sp>
        <p:nvSpPr>
          <p:cNvPr id="3" name="Content Placeholder 2">
            <a:extLst>
              <a:ext uri="{FF2B5EF4-FFF2-40B4-BE49-F238E27FC236}">
                <a16:creationId xmlns:a16="http://schemas.microsoft.com/office/drawing/2014/main" id="{32E50B84-B930-7AA7-8990-29D1FEDD3293}"/>
              </a:ext>
            </a:extLst>
          </p:cNvPr>
          <p:cNvSpPr>
            <a:spLocks noGrp="1"/>
          </p:cNvSpPr>
          <p:nvPr>
            <p:ph idx="1"/>
          </p:nvPr>
        </p:nvSpPr>
        <p:spPr/>
        <p:txBody>
          <a:bodyPr/>
          <a:lstStyle/>
          <a:p>
            <a:pPr marL="0" indent="0">
              <a:buNone/>
            </a:pPr>
            <a:r>
              <a:rPr lang="en-US" b="1" dirty="0"/>
              <a:t>Adding and removing list elements</a:t>
            </a:r>
          </a:p>
          <a:p>
            <a:pPr marL="0" indent="0">
              <a:buNone/>
            </a:pPr>
            <a:r>
              <a:rPr lang="en-US" dirty="0"/>
              <a:t>Lists are mutable, meaning that a programmer can use methods to add and remove elements from a list as needed. A method instructs an object to perform some action, and is executed by specifying the method name following a "." symbol and an object. The append() list method is used to add new elements to a list. Elements can be removed using the pop() or remove() methods. Methods are covered in greater detail in another section.</a:t>
            </a:r>
          </a:p>
          <a:p>
            <a:pPr marL="0" indent="0">
              <a:buNone/>
            </a:pPr>
            <a:endParaRPr lang="en-US" dirty="0"/>
          </a:p>
        </p:txBody>
      </p:sp>
    </p:spTree>
    <p:extLst>
      <p:ext uri="{BB962C8B-B14F-4D97-AF65-F5344CB8AC3E}">
        <p14:creationId xmlns:p14="http://schemas.microsoft.com/office/powerpoint/2010/main" val="2466418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DD019-0805-17D0-71C7-76717F48A6EB}"/>
              </a:ext>
            </a:extLst>
          </p:cNvPr>
          <p:cNvSpPr>
            <a:spLocks noGrp="1"/>
          </p:cNvSpPr>
          <p:nvPr>
            <p:ph type="title"/>
          </p:nvPr>
        </p:nvSpPr>
        <p:spPr/>
        <p:txBody>
          <a:bodyPr/>
          <a:lstStyle/>
          <a:p>
            <a:r>
              <a:rPr lang="en-US" b="1" dirty="0"/>
              <a:t>Dictionaries</a:t>
            </a:r>
          </a:p>
        </p:txBody>
      </p:sp>
      <p:sp>
        <p:nvSpPr>
          <p:cNvPr id="3" name="Content Placeholder 2">
            <a:extLst>
              <a:ext uri="{FF2B5EF4-FFF2-40B4-BE49-F238E27FC236}">
                <a16:creationId xmlns:a16="http://schemas.microsoft.com/office/drawing/2014/main" id="{D5684F77-6D43-3651-0109-5DE0694E99A7}"/>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dirty="0"/>
              <a:t>Creating a dictionary</a:t>
            </a:r>
          </a:p>
          <a:p>
            <a:pPr marL="0" indent="0">
              <a:buNone/>
            </a:pPr>
            <a:r>
              <a:rPr lang="en-US" dirty="0"/>
              <a:t>Consider a normal English language dictionary – a reader looks up the word "cat" and finds the definition, "A small, domesticated carnivore." The relationship between "cat" and its definition is associative, i.e., "cat" is associated with some words describing "cat."</a:t>
            </a:r>
          </a:p>
          <a:p>
            <a:pPr marL="0" indent="0">
              <a:buNone/>
            </a:pPr>
            <a:endParaRPr lang="en-US" dirty="0"/>
          </a:p>
          <a:p>
            <a:pPr marL="0" indent="0">
              <a:buNone/>
            </a:pPr>
            <a:r>
              <a:rPr lang="en-US" dirty="0"/>
              <a:t>A dictionary is a Python container used to describe associative relationships. A dictionary is represented by the </a:t>
            </a:r>
            <a:r>
              <a:rPr lang="en-US" dirty="0" err="1"/>
              <a:t>dict</a:t>
            </a:r>
            <a:r>
              <a:rPr lang="en-US" dirty="0"/>
              <a:t> object type. A dictionary associates (or "maps") keys with values. A key is a term that can be located in a dictionary, such as the word "cat" in the English dictionary. A value describes some data associated with a key, such as a definition. A key can be any immutable type, such as a number, string, or tuple; a value can be any type.</a:t>
            </a:r>
          </a:p>
        </p:txBody>
      </p:sp>
    </p:spTree>
    <p:extLst>
      <p:ext uri="{BB962C8B-B14F-4D97-AF65-F5344CB8AC3E}">
        <p14:creationId xmlns:p14="http://schemas.microsoft.com/office/powerpoint/2010/main" val="1805642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1386B-327A-19DD-CD36-8F36418CC16E}"/>
              </a:ext>
            </a:extLst>
          </p:cNvPr>
          <p:cNvSpPr>
            <a:spLocks noGrp="1"/>
          </p:cNvSpPr>
          <p:nvPr>
            <p:ph type="ctrTitle"/>
          </p:nvPr>
        </p:nvSpPr>
        <p:spPr>
          <a:xfrm>
            <a:off x="1351722" y="702364"/>
            <a:ext cx="9144000" cy="1363111"/>
          </a:xfrm>
        </p:spPr>
        <p:txBody>
          <a:bodyPr/>
          <a:lstStyle/>
          <a:p>
            <a:pPr algn="l"/>
            <a:r>
              <a:rPr lang="en-US" b="1" dirty="0"/>
              <a:t>What is python</a:t>
            </a:r>
          </a:p>
        </p:txBody>
      </p:sp>
      <p:sp>
        <p:nvSpPr>
          <p:cNvPr id="3" name="Subtitle 2">
            <a:extLst>
              <a:ext uri="{FF2B5EF4-FFF2-40B4-BE49-F238E27FC236}">
                <a16:creationId xmlns:a16="http://schemas.microsoft.com/office/drawing/2014/main" id="{378E48DC-C371-0625-D3BA-9B8AD05BA151}"/>
              </a:ext>
            </a:extLst>
          </p:cNvPr>
          <p:cNvSpPr>
            <a:spLocks noGrp="1"/>
          </p:cNvSpPr>
          <p:nvPr>
            <p:ph type="subTitle" idx="1"/>
          </p:nvPr>
        </p:nvSpPr>
        <p:spPr>
          <a:xfrm>
            <a:off x="1351722" y="2356333"/>
            <a:ext cx="9144000" cy="2891528"/>
          </a:xfrm>
        </p:spPr>
        <p:txBody>
          <a:bodyPr>
            <a:noAutofit/>
          </a:bodyPr>
          <a:lstStyle/>
          <a:p>
            <a:pPr algn="l"/>
            <a:r>
              <a:rPr lang="en-US" sz="2000" b="0" i="0" dirty="0">
                <a:solidFill>
                  <a:srgbClr val="565A5C"/>
                </a:solidFill>
                <a:effectLst/>
                <a:latin typeface="Lato" panose="020F0502020204030203" pitchFamily="34" charset="0"/>
              </a:rPr>
              <a:t>Python has become a popular language because of how easy it is to write and understand. Although some may disagree with that statement, as you start writing code you will likely find that. </a:t>
            </a:r>
          </a:p>
          <a:p>
            <a:pPr algn="l"/>
            <a:r>
              <a:rPr lang="en-US" sz="2000" dirty="0">
                <a:solidFill>
                  <a:srgbClr val="565A5C"/>
                </a:solidFill>
                <a:latin typeface="Lato" panose="020F0502020204030203" pitchFamily="34" charset="0"/>
              </a:rPr>
              <a:t>Python is a high level programming language. This means it comes with an interpreter for the computer machine language to understand the syntax.</a:t>
            </a:r>
            <a:endParaRPr lang="en-US" sz="2000" dirty="0"/>
          </a:p>
        </p:txBody>
      </p:sp>
    </p:spTree>
    <p:extLst>
      <p:ext uri="{BB962C8B-B14F-4D97-AF65-F5344CB8AC3E}">
        <p14:creationId xmlns:p14="http://schemas.microsoft.com/office/powerpoint/2010/main" val="513491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1D563-AB9B-1A7F-4743-DAD97D1BACC4}"/>
              </a:ext>
            </a:extLst>
          </p:cNvPr>
          <p:cNvSpPr>
            <a:spLocks noGrp="1"/>
          </p:cNvSpPr>
          <p:nvPr>
            <p:ph type="title"/>
          </p:nvPr>
        </p:nvSpPr>
        <p:spPr/>
        <p:txBody>
          <a:bodyPr/>
          <a:lstStyle/>
          <a:p>
            <a:r>
              <a:rPr lang="en-US" b="1" dirty="0"/>
              <a:t>Dictionaries </a:t>
            </a:r>
            <a:r>
              <a:rPr lang="en-US" b="1" dirty="0" err="1"/>
              <a:t>contd</a:t>
            </a:r>
            <a:endParaRPr lang="en-US" b="1" dirty="0"/>
          </a:p>
        </p:txBody>
      </p:sp>
      <p:sp>
        <p:nvSpPr>
          <p:cNvPr id="3" name="Content Placeholder 2">
            <a:extLst>
              <a:ext uri="{FF2B5EF4-FFF2-40B4-BE49-F238E27FC236}">
                <a16:creationId xmlns:a16="http://schemas.microsoft.com/office/drawing/2014/main" id="{68E1FFDA-1D41-9D16-2B53-DC1163941B0C}"/>
              </a:ext>
            </a:extLst>
          </p:cNvPr>
          <p:cNvSpPr>
            <a:spLocks noGrp="1"/>
          </p:cNvSpPr>
          <p:nvPr>
            <p:ph idx="1"/>
          </p:nvPr>
        </p:nvSpPr>
        <p:spPr>
          <a:xfrm>
            <a:off x="838200" y="1690688"/>
            <a:ext cx="10515600" cy="4802187"/>
          </a:xfrm>
        </p:spPr>
        <p:txBody>
          <a:bodyPr>
            <a:normAutofit fontScale="92500" lnSpcReduction="20000"/>
          </a:bodyPr>
          <a:lstStyle/>
          <a:p>
            <a:pPr marL="0" indent="0">
              <a:buNone/>
            </a:pPr>
            <a:r>
              <a:rPr lang="en-US" dirty="0"/>
              <a:t>A </a:t>
            </a:r>
            <a:r>
              <a:rPr lang="en-US" dirty="0" err="1"/>
              <a:t>dict</a:t>
            </a:r>
            <a:r>
              <a:rPr lang="en-US" dirty="0"/>
              <a:t> object is created using curly braces { } to surround the </a:t>
            </a:r>
            <a:r>
              <a:rPr lang="en-US" dirty="0" err="1"/>
              <a:t>key:value</a:t>
            </a:r>
            <a:r>
              <a:rPr lang="en-US" dirty="0"/>
              <a:t> pairs that comprise the dictionary contents. Ex: players = {'Lionel Messi': 10, 'Cristiano Ronaldo': 7} creates a dictionary called players with two keys: 'Lionel Messi' and 'Cristiano Ronaldo', associated with the values 10 and 7 (their respective jersey numbers). An empty dictionary is created with the expression players = { }</a:t>
            </a:r>
          </a:p>
          <a:p>
            <a:pPr marL="0" indent="0">
              <a:buNone/>
            </a:pPr>
            <a:r>
              <a:rPr lang="en-US" dirty="0"/>
              <a:t>Dictionaries are typically used in place of lists when an associative relationship exists</a:t>
            </a:r>
          </a:p>
          <a:p>
            <a:pPr marL="0" indent="0">
              <a:buNone/>
            </a:pPr>
            <a:r>
              <a:rPr lang="en-US" b="1" dirty="0"/>
              <a:t>players = {</a:t>
            </a:r>
          </a:p>
          <a:p>
            <a:pPr marL="0" indent="0">
              <a:buNone/>
            </a:pPr>
            <a:r>
              <a:rPr lang="en-US" b="1" dirty="0"/>
              <a:t>    'Lionel Messi': 10,</a:t>
            </a:r>
          </a:p>
          <a:p>
            <a:pPr marL="0" indent="0">
              <a:buNone/>
            </a:pPr>
            <a:r>
              <a:rPr lang="en-US" b="1" dirty="0"/>
              <a:t>    'Cristiano Ronaldo': 7</a:t>
            </a:r>
          </a:p>
          <a:p>
            <a:pPr marL="0" indent="0">
              <a:buNone/>
            </a:pPr>
            <a:r>
              <a:rPr lang="en-US" b="1" dirty="0"/>
              <a:t>}</a:t>
            </a:r>
          </a:p>
          <a:p>
            <a:pPr marL="0" indent="0">
              <a:buNone/>
            </a:pPr>
            <a:r>
              <a:rPr lang="en-US" b="1" dirty="0"/>
              <a:t>print(players</a:t>
            </a:r>
          </a:p>
        </p:txBody>
      </p:sp>
      <p:sp>
        <p:nvSpPr>
          <p:cNvPr id="5" name="Rectangle 2">
            <a:extLst>
              <a:ext uri="{FF2B5EF4-FFF2-40B4-BE49-F238E27FC236}">
                <a16:creationId xmlns:a16="http://schemas.microsoft.com/office/drawing/2014/main" id="{92642390-6642-6277-80A7-81523623563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players </a:t>
            </a:r>
            <a:r>
              <a:rPr kumimoji="0" lang="en-US" altLang="en-US" sz="900" b="0" i="0" u="none" strike="noStrike" cap="none" normalizeH="0" baseline="0">
                <a:ln>
                  <a:noFill/>
                </a:ln>
                <a:solidFill>
                  <a:srgbClr val="80803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80008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00E6"/>
                </a:solidFill>
                <a:effectLst/>
                <a:latin typeface="Courier New" panose="02070309020205020404" pitchFamily="49" charset="0"/>
                <a:cs typeface="Courier New" panose="02070309020205020404" pitchFamily="49" charset="0"/>
              </a:rPr>
              <a:t>'Lionel Messi'</a:t>
            </a:r>
            <a:r>
              <a:rPr kumimoji="0" lang="en-US" altLang="en-US" sz="900" b="0" i="0" u="none" strike="noStrike" cap="none" normalizeH="0" baseline="0">
                <a:ln>
                  <a:noFill/>
                </a:ln>
                <a:solidFill>
                  <a:srgbClr val="80803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8C00"/>
                </a:solidFill>
                <a:effectLst/>
                <a:latin typeface="Courier New" panose="02070309020205020404" pitchFamily="49" charset="0"/>
                <a:cs typeface="Courier New" panose="02070309020205020404" pitchFamily="49" charset="0"/>
              </a:rPr>
              <a:t>10</a:t>
            </a:r>
            <a:r>
              <a:rPr kumimoji="0" lang="en-US" altLang="en-US" sz="900" b="0" i="0" u="none" strike="noStrike" cap="none" normalizeH="0" baseline="0">
                <a:ln>
                  <a:noFill/>
                </a:ln>
                <a:solidFill>
                  <a:srgbClr val="80803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00E6"/>
                </a:solidFill>
                <a:effectLst/>
                <a:latin typeface="Courier New" panose="02070309020205020404" pitchFamily="49" charset="0"/>
                <a:cs typeface="Courier New" panose="02070309020205020404" pitchFamily="49" charset="0"/>
              </a:rPr>
              <a:t>'Cristiano Ronaldo'</a:t>
            </a:r>
            <a:r>
              <a:rPr kumimoji="0" lang="en-US" altLang="en-US" sz="900" b="0" i="0" u="none" strike="noStrike" cap="none" normalizeH="0" baseline="0">
                <a:ln>
                  <a:noFill/>
                </a:ln>
                <a:solidFill>
                  <a:srgbClr val="80803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8C00"/>
                </a:solidFill>
                <a:effectLst/>
                <a:latin typeface="Courier New" panose="02070309020205020404" pitchFamily="49" charset="0"/>
                <a:cs typeface="Courier New" panose="02070309020205020404" pitchFamily="49" charset="0"/>
              </a:rPr>
              <a:t>7</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80008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80000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a:ln>
                  <a:noFill/>
                </a:ln>
                <a:solidFill>
                  <a:srgbClr val="80803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players</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17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C211C-6DF8-0458-46C5-A66E96D94E80}"/>
              </a:ext>
            </a:extLst>
          </p:cNvPr>
          <p:cNvSpPr>
            <a:spLocks noGrp="1"/>
          </p:cNvSpPr>
          <p:nvPr>
            <p:ph type="title"/>
          </p:nvPr>
        </p:nvSpPr>
        <p:spPr/>
        <p:txBody>
          <a:bodyPr/>
          <a:lstStyle/>
          <a:p>
            <a:r>
              <a:rPr lang="en-US" b="1" dirty="0"/>
              <a:t>Dictionaries </a:t>
            </a:r>
            <a:r>
              <a:rPr lang="en-US" b="1" dirty="0" err="1"/>
              <a:t>contd</a:t>
            </a:r>
            <a:endParaRPr lang="en-US" b="1" dirty="0"/>
          </a:p>
        </p:txBody>
      </p:sp>
      <p:sp>
        <p:nvSpPr>
          <p:cNvPr id="3" name="Content Placeholder 2">
            <a:extLst>
              <a:ext uri="{FF2B5EF4-FFF2-40B4-BE49-F238E27FC236}">
                <a16:creationId xmlns:a16="http://schemas.microsoft.com/office/drawing/2014/main" id="{1AFE33F1-1D2E-B2CE-4276-6D87F526E898}"/>
              </a:ext>
            </a:extLst>
          </p:cNvPr>
          <p:cNvSpPr>
            <a:spLocks noGrp="1"/>
          </p:cNvSpPr>
          <p:nvPr>
            <p:ph idx="1"/>
          </p:nvPr>
        </p:nvSpPr>
        <p:spPr/>
        <p:txBody>
          <a:bodyPr/>
          <a:lstStyle/>
          <a:p>
            <a:pPr marL="0" indent="0">
              <a:buNone/>
            </a:pPr>
            <a:r>
              <a:rPr lang="en-US" dirty="0"/>
              <a:t>Accessing dictionary entries</a:t>
            </a:r>
          </a:p>
          <a:p>
            <a:pPr marL="0" indent="0">
              <a:buNone/>
            </a:pPr>
            <a:r>
              <a:rPr lang="en-US" dirty="0"/>
              <a:t>Though dictionaries maintain a left-to-right ordering, dictionary entries cannot be accessed by indexing. To access an entry, the key is specified in brackets [ ]. If no entry with a matching key exists in the dictionary, then a </a:t>
            </a:r>
            <a:r>
              <a:rPr lang="en-US" dirty="0" err="1"/>
              <a:t>KeyError</a:t>
            </a:r>
            <a:r>
              <a:rPr lang="en-US" dirty="0"/>
              <a:t> runtime error occurs and the program is terminated.</a:t>
            </a:r>
          </a:p>
          <a:p>
            <a:pPr marL="0" indent="0">
              <a:buNone/>
            </a:pPr>
            <a:r>
              <a:rPr lang="en-US" dirty="0"/>
              <a:t>prices = {'apples': 1.99, 'oranges': 1.49}</a:t>
            </a:r>
          </a:p>
          <a:p>
            <a:pPr marL="0" indent="0">
              <a:buNone/>
            </a:pPr>
            <a:endParaRPr lang="en-US" dirty="0"/>
          </a:p>
          <a:p>
            <a:pPr marL="0" indent="0">
              <a:buNone/>
            </a:pPr>
            <a:r>
              <a:rPr lang="en-US" dirty="0"/>
              <a:t>print(</a:t>
            </a:r>
            <a:r>
              <a:rPr lang="en-US" dirty="0" err="1"/>
              <a:t>f'The</a:t>
            </a:r>
            <a:r>
              <a:rPr lang="en-US" dirty="0"/>
              <a:t> price of apples is {prices["apples"]}')</a:t>
            </a:r>
          </a:p>
          <a:p>
            <a:pPr marL="0" indent="0">
              <a:buNone/>
            </a:pPr>
            <a:r>
              <a:rPr lang="en-US" dirty="0"/>
              <a:t>print(f'\</a:t>
            </a:r>
            <a:r>
              <a:rPr lang="en-US" dirty="0" err="1"/>
              <a:t>nThe</a:t>
            </a:r>
            <a:r>
              <a:rPr lang="en-US" dirty="0"/>
              <a:t> price of lemons is {prices["lemons"]}')</a:t>
            </a:r>
          </a:p>
        </p:txBody>
      </p:sp>
    </p:spTree>
    <p:extLst>
      <p:ext uri="{BB962C8B-B14F-4D97-AF65-F5344CB8AC3E}">
        <p14:creationId xmlns:p14="http://schemas.microsoft.com/office/powerpoint/2010/main" val="2252140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FEEE-8B95-F99F-6F86-C23445CB39DC}"/>
              </a:ext>
            </a:extLst>
          </p:cNvPr>
          <p:cNvSpPr>
            <a:spLocks noGrp="1"/>
          </p:cNvSpPr>
          <p:nvPr>
            <p:ph type="title"/>
          </p:nvPr>
        </p:nvSpPr>
        <p:spPr/>
        <p:txBody>
          <a:bodyPr/>
          <a:lstStyle/>
          <a:p>
            <a:r>
              <a:rPr lang="en-US" b="1" dirty="0"/>
              <a:t>Lesson Four</a:t>
            </a:r>
            <a:br>
              <a:rPr lang="en-US" b="1" dirty="0"/>
            </a:br>
            <a:r>
              <a:rPr lang="en-US" b="1" dirty="0"/>
              <a:t>Conditionals and loops</a:t>
            </a:r>
          </a:p>
        </p:txBody>
      </p:sp>
      <p:sp>
        <p:nvSpPr>
          <p:cNvPr id="3" name="Content Placeholder 2">
            <a:extLst>
              <a:ext uri="{FF2B5EF4-FFF2-40B4-BE49-F238E27FC236}">
                <a16:creationId xmlns:a16="http://schemas.microsoft.com/office/drawing/2014/main" id="{B858ADD3-4931-3366-1AFE-B352A1A71705}"/>
              </a:ext>
            </a:extLst>
          </p:cNvPr>
          <p:cNvSpPr>
            <a:spLocks noGrp="1"/>
          </p:cNvSpPr>
          <p:nvPr>
            <p:ph idx="1"/>
          </p:nvPr>
        </p:nvSpPr>
        <p:spPr/>
        <p:txBody>
          <a:bodyPr/>
          <a:lstStyle/>
          <a:p>
            <a:pPr marL="0" indent="0">
              <a:buNone/>
            </a:pPr>
            <a:r>
              <a:rPr lang="en-US" dirty="0"/>
              <a:t>Branch basics (If)</a:t>
            </a:r>
          </a:p>
          <a:p>
            <a:pPr marL="0" indent="0">
              <a:buNone/>
            </a:pPr>
            <a:r>
              <a:rPr lang="en-US" dirty="0"/>
              <a:t>A branch is a program path taken only if an expression's value is true. Ex: A hotel may discount a price only for people over age 60.</a:t>
            </a:r>
          </a:p>
          <a:p>
            <a:pPr marL="0" indent="0">
              <a:buNone/>
            </a:pPr>
            <a:r>
              <a:rPr lang="en-US" dirty="0"/>
              <a:t>price = 155</a:t>
            </a:r>
          </a:p>
          <a:p>
            <a:pPr marL="0" indent="0">
              <a:buNone/>
            </a:pPr>
            <a:r>
              <a:rPr lang="en-US" dirty="0"/>
              <a:t>age = Get next input</a:t>
            </a:r>
          </a:p>
          <a:p>
            <a:pPr marL="0" indent="0">
              <a:buNone/>
            </a:pPr>
            <a:r>
              <a:rPr lang="en-US" dirty="0"/>
              <a:t>If age &gt; 60 price = price – 20</a:t>
            </a:r>
          </a:p>
          <a:p>
            <a:pPr marL="0" indent="0">
              <a:buNone/>
            </a:pPr>
            <a:r>
              <a:rPr lang="en-US" dirty="0"/>
              <a:t>If-else branches</a:t>
            </a:r>
          </a:p>
          <a:p>
            <a:pPr marL="0" indent="0">
              <a:buNone/>
            </a:pPr>
            <a:r>
              <a:rPr lang="en-US" dirty="0"/>
              <a:t>An if-else structure has two branches: The first branch is taken if an expression is true, else the other branch is taken</a:t>
            </a:r>
          </a:p>
        </p:txBody>
      </p:sp>
    </p:spTree>
    <p:extLst>
      <p:ext uri="{BB962C8B-B14F-4D97-AF65-F5344CB8AC3E}">
        <p14:creationId xmlns:p14="http://schemas.microsoft.com/office/powerpoint/2010/main" val="3729611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D6732-96A6-3688-6911-594343F1F19A}"/>
              </a:ext>
            </a:extLst>
          </p:cNvPr>
          <p:cNvSpPr>
            <a:spLocks noGrp="1"/>
          </p:cNvSpPr>
          <p:nvPr>
            <p:ph type="title"/>
          </p:nvPr>
        </p:nvSpPr>
        <p:spPr>
          <a:xfrm>
            <a:off x="838200" y="219351"/>
            <a:ext cx="10515600" cy="999849"/>
          </a:xfrm>
        </p:spPr>
        <p:txBody>
          <a:bodyPr/>
          <a:lstStyle/>
          <a:p>
            <a:r>
              <a:rPr lang="en-US" b="1" dirty="0"/>
              <a:t>Conditionals and loops </a:t>
            </a:r>
            <a:r>
              <a:rPr lang="en-US" b="1" dirty="0" err="1"/>
              <a:t>contd</a:t>
            </a:r>
            <a:endParaRPr lang="en-US" b="1" dirty="0"/>
          </a:p>
        </p:txBody>
      </p:sp>
      <p:sp>
        <p:nvSpPr>
          <p:cNvPr id="3" name="Content Placeholder 2">
            <a:extLst>
              <a:ext uri="{FF2B5EF4-FFF2-40B4-BE49-F238E27FC236}">
                <a16:creationId xmlns:a16="http://schemas.microsoft.com/office/drawing/2014/main" id="{85A5602E-258C-ADEF-15ED-5CF6031BA4C2}"/>
              </a:ext>
            </a:extLst>
          </p:cNvPr>
          <p:cNvSpPr>
            <a:spLocks noGrp="1"/>
          </p:cNvSpPr>
          <p:nvPr>
            <p:ph idx="1"/>
          </p:nvPr>
        </p:nvSpPr>
        <p:spPr>
          <a:xfrm>
            <a:off x="838200" y="1338470"/>
            <a:ext cx="10515600" cy="5154404"/>
          </a:xfrm>
        </p:spPr>
        <p:txBody>
          <a:bodyPr>
            <a:normAutofit fontScale="92500" lnSpcReduction="20000"/>
          </a:bodyPr>
          <a:lstStyle/>
          <a:p>
            <a:pPr marL="0" indent="0">
              <a:buNone/>
            </a:pPr>
            <a:r>
              <a:rPr lang="en-US" dirty="0"/>
              <a:t>If-elseif-else branches</a:t>
            </a:r>
          </a:p>
          <a:p>
            <a:pPr marL="0" indent="0">
              <a:buNone/>
            </a:pPr>
            <a:r>
              <a:rPr lang="en-US" sz="2400" dirty="0"/>
              <a:t>Commonly a programmer wishes to take one of multiple (three or more) branches. An if-else can be extended to an if-elseif-else structure. Each branch's expression is checked in sequence; as soon as one branch's expression is found to be true, that branch is taken. If no expression is found true, execution will reach the else branch, which then executes.</a:t>
            </a:r>
          </a:p>
          <a:p>
            <a:pPr marL="0" indent="0">
              <a:buNone/>
            </a:pPr>
            <a:r>
              <a:rPr lang="en-US" dirty="0"/>
              <a:t>If x equals -1</a:t>
            </a:r>
          </a:p>
          <a:p>
            <a:pPr marL="0" indent="0">
              <a:buNone/>
            </a:pPr>
            <a:r>
              <a:rPr lang="en-US" dirty="0"/>
              <a:t>     Put "Disagrees" to output</a:t>
            </a:r>
          </a:p>
          <a:p>
            <a:pPr marL="0" indent="0">
              <a:buNone/>
            </a:pPr>
            <a:r>
              <a:rPr lang="en-US" dirty="0"/>
              <a:t>Else If x equals 0</a:t>
            </a:r>
          </a:p>
          <a:p>
            <a:pPr marL="0" indent="0">
              <a:buNone/>
            </a:pPr>
            <a:r>
              <a:rPr lang="en-US" dirty="0"/>
              <a:t>     Put "Neutral" to output</a:t>
            </a:r>
          </a:p>
          <a:p>
            <a:pPr marL="0" indent="0">
              <a:buNone/>
            </a:pPr>
            <a:r>
              <a:rPr lang="en-US" dirty="0"/>
              <a:t>Else If x equals 1</a:t>
            </a:r>
          </a:p>
          <a:p>
            <a:pPr marL="0" indent="0">
              <a:buNone/>
            </a:pPr>
            <a:r>
              <a:rPr lang="en-US" dirty="0"/>
              <a:t>     Put "Agrees" to output</a:t>
            </a:r>
          </a:p>
          <a:p>
            <a:pPr marL="0" indent="0">
              <a:buNone/>
            </a:pPr>
            <a:r>
              <a:rPr lang="en-US" dirty="0"/>
              <a:t>Else</a:t>
            </a:r>
          </a:p>
          <a:p>
            <a:pPr marL="0" indent="0">
              <a:buNone/>
            </a:pPr>
            <a:r>
              <a:rPr lang="en-US" dirty="0"/>
              <a:t>     Put "Invalid entry" to output</a:t>
            </a:r>
          </a:p>
        </p:txBody>
      </p:sp>
    </p:spTree>
    <p:extLst>
      <p:ext uri="{BB962C8B-B14F-4D97-AF65-F5344CB8AC3E}">
        <p14:creationId xmlns:p14="http://schemas.microsoft.com/office/powerpoint/2010/main" val="56817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4716F-3705-0918-E021-C72F0BF8E0E1}"/>
              </a:ext>
            </a:extLst>
          </p:cNvPr>
          <p:cNvSpPr>
            <a:spLocks noGrp="1"/>
          </p:cNvSpPr>
          <p:nvPr>
            <p:ph type="title"/>
          </p:nvPr>
        </p:nvSpPr>
        <p:spPr/>
        <p:txBody>
          <a:bodyPr/>
          <a:lstStyle/>
          <a:p>
            <a:r>
              <a:rPr lang="en-US" b="1" dirty="0"/>
              <a:t>Conditionals and loops </a:t>
            </a:r>
            <a:r>
              <a:rPr lang="en-US" b="1" dirty="0" err="1"/>
              <a:t>contd</a:t>
            </a:r>
            <a:endParaRPr lang="en-US" b="1" dirty="0"/>
          </a:p>
        </p:txBody>
      </p:sp>
      <p:sp>
        <p:nvSpPr>
          <p:cNvPr id="3" name="Content Placeholder 2">
            <a:extLst>
              <a:ext uri="{FF2B5EF4-FFF2-40B4-BE49-F238E27FC236}">
                <a16:creationId xmlns:a16="http://schemas.microsoft.com/office/drawing/2014/main" id="{C0D8DE19-B101-B96F-97A8-0E1D019FB98C}"/>
              </a:ext>
            </a:extLst>
          </p:cNvPr>
          <p:cNvSpPr>
            <a:spLocks noGrp="1"/>
          </p:cNvSpPr>
          <p:nvPr>
            <p:ph idx="1"/>
          </p:nvPr>
        </p:nvSpPr>
        <p:spPr/>
        <p:txBody>
          <a:bodyPr>
            <a:normAutofit fontScale="92500" lnSpcReduction="20000"/>
          </a:bodyPr>
          <a:lstStyle/>
          <a:p>
            <a:pPr marL="0" indent="0">
              <a:buNone/>
            </a:pPr>
            <a:r>
              <a:rPr lang="en-US" dirty="0"/>
              <a:t>Examples</a:t>
            </a:r>
          </a:p>
          <a:p>
            <a:pPr marL="0" indent="0">
              <a:buNone/>
            </a:pPr>
            <a:r>
              <a:rPr lang="en-US" dirty="0"/>
              <a:t>If statements</a:t>
            </a:r>
          </a:p>
          <a:p>
            <a:pPr marL="0" indent="0">
              <a:buNone/>
            </a:pPr>
            <a:r>
              <a:rPr lang="pt-BR" sz="2000" dirty="0"/>
              <a:t>bonus_val = 19</a:t>
            </a:r>
          </a:p>
          <a:p>
            <a:pPr marL="0" indent="0">
              <a:buNone/>
            </a:pPr>
            <a:r>
              <a:rPr lang="pt-BR" sz="2000" dirty="0"/>
              <a:t>num_items = 1</a:t>
            </a:r>
          </a:p>
          <a:p>
            <a:pPr marL="0" indent="0">
              <a:buNone/>
            </a:pPr>
            <a:r>
              <a:rPr lang="pt-BR" sz="2000" dirty="0"/>
              <a:t>if bonus_val &gt; 10: </a:t>
            </a:r>
          </a:p>
          <a:p>
            <a:pPr marL="0" indent="0">
              <a:buNone/>
            </a:pPr>
            <a:r>
              <a:rPr lang="pt-BR" sz="2000" dirty="0"/>
              <a:t>   num_items = num_items + 3</a:t>
            </a:r>
          </a:p>
          <a:p>
            <a:pPr marL="0" indent="0">
              <a:buNone/>
            </a:pPr>
            <a:endParaRPr lang="pt-BR" sz="2000" dirty="0"/>
          </a:p>
          <a:p>
            <a:pPr marL="0" indent="0">
              <a:buNone/>
            </a:pPr>
            <a:r>
              <a:rPr lang="pt-BR" sz="2000" dirty="0"/>
              <a:t>bonus_val = 0</a:t>
            </a:r>
          </a:p>
          <a:p>
            <a:pPr marL="0" indent="0">
              <a:buNone/>
            </a:pPr>
            <a:r>
              <a:rPr lang="pt-BR" sz="2000" dirty="0"/>
              <a:t>num_items = 1</a:t>
            </a:r>
          </a:p>
          <a:p>
            <a:pPr marL="0" indent="0">
              <a:buNone/>
            </a:pPr>
            <a:endParaRPr lang="pt-BR" sz="2000" dirty="0"/>
          </a:p>
          <a:p>
            <a:pPr marL="0" indent="0">
              <a:buNone/>
            </a:pPr>
            <a:r>
              <a:rPr lang="pt-BR" sz="2000" dirty="0"/>
              <a:t>if bonus_val &gt; 10:</a:t>
            </a:r>
          </a:p>
          <a:p>
            <a:pPr marL="0" indent="0">
              <a:buNone/>
            </a:pPr>
            <a:r>
              <a:rPr lang="pt-BR" sz="2000" dirty="0"/>
              <a:t>   num_items = num_items + 3</a:t>
            </a:r>
            <a:endParaRPr lang="en-US" sz="2000" dirty="0"/>
          </a:p>
        </p:txBody>
      </p:sp>
    </p:spTree>
    <p:extLst>
      <p:ext uri="{BB962C8B-B14F-4D97-AF65-F5344CB8AC3E}">
        <p14:creationId xmlns:p14="http://schemas.microsoft.com/office/powerpoint/2010/main" val="3345099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975CF-214C-C31C-A0DC-E74CC4B913DE}"/>
              </a:ext>
            </a:extLst>
          </p:cNvPr>
          <p:cNvSpPr>
            <a:spLocks noGrp="1"/>
          </p:cNvSpPr>
          <p:nvPr>
            <p:ph type="title"/>
          </p:nvPr>
        </p:nvSpPr>
        <p:spPr/>
        <p:txBody>
          <a:bodyPr/>
          <a:lstStyle/>
          <a:p>
            <a:r>
              <a:rPr lang="en-US" b="1" dirty="0"/>
              <a:t>Conditionals and loops </a:t>
            </a:r>
            <a:r>
              <a:rPr lang="en-US" b="1" dirty="0" err="1"/>
              <a:t>contd</a:t>
            </a:r>
            <a:endParaRPr lang="en-US" b="1" dirty="0"/>
          </a:p>
        </p:txBody>
      </p:sp>
      <p:sp>
        <p:nvSpPr>
          <p:cNvPr id="3" name="Content Placeholder 2">
            <a:extLst>
              <a:ext uri="{FF2B5EF4-FFF2-40B4-BE49-F238E27FC236}">
                <a16:creationId xmlns:a16="http://schemas.microsoft.com/office/drawing/2014/main" id="{8F91C537-4481-625F-0ED8-D70862ED2D93}"/>
              </a:ext>
            </a:extLst>
          </p:cNvPr>
          <p:cNvSpPr>
            <a:spLocks noGrp="1"/>
          </p:cNvSpPr>
          <p:nvPr>
            <p:ph idx="1"/>
          </p:nvPr>
        </p:nvSpPr>
        <p:spPr/>
        <p:txBody>
          <a:bodyPr>
            <a:normAutofit/>
          </a:bodyPr>
          <a:lstStyle/>
          <a:p>
            <a:pPr marL="0" indent="0">
              <a:buNone/>
            </a:pPr>
            <a:r>
              <a:rPr lang="en-US" dirty="0"/>
              <a:t>If-else statement</a:t>
            </a:r>
          </a:p>
          <a:p>
            <a:pPr marL="0" indent="0">
              <a:buNone/>
            </a:pPr>
            <a:r>
              <a:rPr lang="en-US" dirty="0"/>
              <a:t>An if-else statement executes one group of statements when an expression is true and another group of statements when the expression is false.</a:t>
            </a:r>
          </a:p>
          <a:p>
            <a:pPr marL="0" indent="0">
              <a:buNone/>
            </a:pPr>
            <a:r>
              <a:rPr lang="en-US" dirty="0" err="1"/>
              <a:t>bonus_val</a:t>
            </a:r>
            <a:r>
              <a:rPr lang="en-US" dirty="0"/>
              <a:t> = 5</a:t>
            </a:r>
          </a:p>
          <a:p>
            <a:pPr marL="0" indent="0">
              <a:buNone/>
            </a:pPr>
            <a:r>
              <a:rPr lang="en-US" dirty="0"/>
              <a:t>if </a:t>
            </a:r>
            <a:r>
              <a:rPr lang="en-US" dirty="0" err="1"/>
              <a:t>bonus_val</a:t>
            </a:r>
            <a:r>
              <a:rPr lang="en-US" dirty="0"/>
              <a:t> &lt; 12:</a:t>
            </a:r>
          </a:p>
          <a:p>
            <a:pPr marL="0" indent="0">
              <a:buNone/>
            </a:pPr>
            <a:r>
              <a:rPr lang="en-US" dirty="0"/>
              <a:t>   </a:t>
            </a:r>
            <a:r>
              <a:rPr lang="en-US" dirty="0" err="1"/>
              <a:t>num_items</a:t>
            </a:r>
            <a:r>
              <a:rPr lang="en-US" dirty="0"/>
              <a:t> = 100</a:t>
            </a:r>
          </a:p>
          <a:p>
            <a:pPr marL="0" indent="0">
              <a:buNone/>
            </a:pPr>
            <a:r>
              <a:rPr lang="en-US" dirty="0"/>
              <a:t>else:</a:t>
            </a:r>
          </a:p>
          <a:p>
            <a:pPr marL="0" indent="0">
              <a:buNone/>
            </a:pPr>
            <a:r>
              <a:rPr lang="en-US" dirty="0"/>
              <a:t>   </a:t>
            </a:r>
            <a:r>
              <a:rPr lang="en-US" dirty="0" err="1"/>
              <a:t>num_items</a:t>
            </a:r>
            <a:r>
              <a:rPr lang="en-US" dirty="0"/>
              <a:t> = 200</a:t>
            </a:r>
          </a:p>
        </p:txBody>
      </p:sp>
    </p:spTree>
    <p:extLst>
      <p:ext uri="{BB962C8B-B14F-4D97-AF65-F5344CB8AC3E}">
        <p14:creationId xmlns:p14="http://schemas.microsoft.com/office/powerpoint/2010/main" val="3231549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AB594-5A4E-F5F0-256C-68DBB0FCF92F}"/>
              </a:ext>
            </a:extLst>
          </p:cNvPr>
          <p:cNvSpPr>
            <a:spLocks noGrp="1"/>
          </p:cNvSpPr>
          <p:nvPr>
            <p:ph type="title"/>
          </p:nvPr>
        </p:nvSpPr>
        <p:spPr/>
        <p:txBody>
          <a:bodyPr/>
          <a:lstStyle/>
          <a:p>
            <a:r>
              <a:rPr lang="en-US" b="1" dirty="0"/>
              <a:t>Conditionals and loops </a:t>
            </a:r>
            <a:r>
              <a:rPr lang="en-US" b="1" dirty="0" err="1"/>
              <a:t>contd</a:t>
            </a:r>
            <a:endParaRPr lang="en-US" b="1" dirty="0"/>
          </a:p>
        </p:txBody>
      </p:sp>
      <p:sp>
        <p:nvSpPr>
          <p:cNvPr id="3" name="Content Placeholder 2">
            <a:extLst>
              <a:ext uri="{FF2B5EF4-FFF2-40B4-BE49-F238E27FC236}">
                <a16:creationId xmlns:a16="http://schemas.microsoft.com/office/drawing/2014/main" id="{E0B64388-2B4B-367D-E977-822569594D64}"/>
              </a:ext>
            </a:extLst>
          </p:cNvPr>
          <p:cNvSpPr>
            <a:spLocks noGrp="1"/>
          </p:cNvSpPr>
          <p:nvPr>
            <p:ph idx="1"/>
          </p:nvPr>
        </p:nvSpPr>
        <p:spPr/>
        <p:txBody>
          <a:bodyPr>
            <a:normAutofit fontScale="92500" lnSpcReduction="20000"/>
          </a:bodyPr>
          <a:lstStyle/>
          <a:p>
            <a:pPr marL="0" indent="0">
              <a:buNone/>
            </a:pPr>
            <a:r>
              <a:rPr lang="en-US" dirty="0"/>
              <a:t>Multiple if-else</a:t>
            </a:r>
          </a:p>
          <a:p>
            <a:pPr marL="0" indent="0">
              <a:buNone/>
            </a:pPr>
            <a:r>
              <a:rPr lang="en-US" dirty="0" err="1"/>
              <a:t>num_sales</a:t>
            </a:r>
            <a:r>
              <a:rPr lang="en-US" dirty="0"/>
              <a:t> = 2</a:t>
            </a:r>
          </a:p>
          <a:p>
            <a:pPr marL="0" indent="0">
              <a:buNone/>
            </a:pPr>
            <a:r>
              <a:rPr lang="en-US" dirty="0"/>
              <a:t>if </a:t>
            </a:r>
            <a:r>
              <a:rPr lang="en-US" dirty="0" err="1"/>
              <a:t>num_sales</a:t>
            </a:r>
            <a:r>
              <a:rPr lang="en-US" dirty="0"/>
              <a:t> == 0:</a:t>
            </a:r>
          </a:p>
          <a:p>
            <a:pPr marL="0" indent="0">
              <a:buNone/>
            </a:pPr>
            <a:r>
              <a:rPr lang="en-US" dirty="0"/>
              <a:t>   </a:t>
            </a:r>
            <a:r>
              <a:rPr lang="en-US" dirty="0" err="1"/>
              <a:t>employee_bonus</a:t>
            </a:r>
            <a:r>
              <a:rPr lang="en-US" dirty="0"/>
              <a:t> = 0</a:t>
            </a:r>
          </a:p>
          <a:p>
            <a:pPr marL="0" indent="0">
              <a:buNone/>
            </a:pPr>
            <a:r>
              <a:rPr lang="en-US" dirty="0"/>
              <a:t>elif </a:t>
            </a:r>
            <a:r>
              <a:rPr lang="en-US" dirty="0" err="1"/>
              <a:t>num_sales</a:t>
            </a:r>
            <a:r>
              <a:rPr lang="en-US" dirty="0"/>
              <a:t> == 1:</a:t>
            </a:r>
          </a:p>
          <a:p>
            <a:pPr marL="0" indent="0">
              <a:buNone/>
            </a:pPr>
            <a:r>
              <a:rPr lang="en-US" dirty="0"/>
              <a:t>   </a:t>
            </a:r>
            <a:r>
              <a:rPr lang="en-US" dirty="0" err="1"/>
              <a:t>employee_bonus</a:t>
            </a:r>
            <a:r>
              <a:rPr lang="en-US" dirty="0"/>
              <a:t> = 2</a:t>
            </a:r>
          </a:p>
          <a:p>
            <a:pPr marL="0" indent="0">
              <a:buNone/>
            </a:pPr>
            <a:r>
              <a:rPr lang="en-US" dirty="0"/>
              <a:t>elif </a:t>
            </a:r>
            <a:r>
              <a:rPr lang="en-US" dirty="0" err="1"/>
              <a:t>num_sales</a:t>
            </a:r>
            <a:r>
              <a:rPr lang="en-US" dirty="0"/>
              <a:t> == 2:</a:t>
            </a:r>
          </a:p>
          <a:p>
            <a:pPr marL="0" indent="0">
              <a:buNone/>
            </a:pPr>
            <a:r>
              <a:rPr lang="en-US" dirty="0"/>
              <a:t>   </a:t>
            </a:r>
            <a:r>
              <a:rPr lang="en-US" dirty="0" err="1"/>
              <a:t>employee_bonus</a:t>
            </a:r>
            <a:r>
              <a:rPr lang="en-US" dirty="0"/>
              <a:t> = 5</a:t>
            </a:r>
          </a:p>
          <a:p>
            <a:pPr marL="0" indent="0">
              <a:buNone/>
            </a:pPr>
            <a:r>
              <a:rPr lang="en-US" dirty="0"/>
              <a:t>else:</a:t>
            </a:r>
          </a:p>
          <a:p>
            <a:pPr marL="0" indent="0">
              <a:buNone/>
            </a:pPr>
            <a:r>
              <a:rPr lang="en-US" dirty="0"/>
              <a:t>   </a:t>
            </a:r>
            <a:r>
              <a:rPr lang="en-US" dirty="0" err="1"/>
              <a:t>employee_bonus</a:t>
            </a:r>
            <a:r>
              <a:rPr lang="en-US" dirty="0"/>
              <a:t> = 10</a:t>
            </a:r>
          </a:p>
        </p:txBody>
      </p:sp>
    </p:spTree>
    <p:extLst>
      <p:ext uri="{BB962C8B-B14F-4D97-AF65-F5344CB8AC3E}">
        <p14:creationId xmlns:p14="http://schemas.microsoft.com/office/powerpoint/2010/main" val="1333079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CDB1-E1CC-3A20-C9FF-7961EC91FD2D}"/>
              </a:ext>
            </a:extLst>
          </p:cNvPr>
          <p:cNvSpPr>
            <a:spLocks noGrp="1"/>
          </p:cNvSpPr>
          <p:nvPr>
            <p:ph type="title"/>
          </p:nvPr>
        </p:nvSpPr>
        <p:spPr>
          <a:xfrm>
            <a:off x="838200" y="365126"/>
            <a:ext cx="10515600" cy="960092"/>
          </a:xfrm>
        </p:spPr>
        <p:txBody>
          <a:bodyPr/>
          <a:lstStyle/>
          <a:p>
            <a:r>
              <a:rPr lang="en-US" b="1" dirty="0"/>
              <a:t>Loops</a:t>
            </a:r>
          </a:p>
        </p:txBody>
      </p:sp>
      <p:sp>
        <p:nvSpPr>
          <p:cNvPr id="3" name="Content Placeholder 2">
            <a:extLst>
              <a:ext uri="{FF2B5EF4-FFF2-40B4-BE49-F238E27FC236}">
                <a16:creationId xmlns:a16="http://schemas.microsoft.com/office/drawing/2014/main" id="{AA6E60D9-4359-5972-0FF2-A7BC98D4F6BC}"/>
              </a:ext>
            </a:extLst>
          </p:cNvPr>
          <p:cNvSpPr>
            <a:spLocks noGrp="1"/>
          </p:cNvSpPr>
          <p:nvPr>
            <p:ph idx="1"/>
          </p:nvPr>
        </p:nvSpPr>
        <p:spPr>
          <a:xfrm>
            <a:off x="838200" y="1444487"/>
            <a:ext cx="10515600" cy="4732476"/>
          </a:xfrm>
        </p:spPr>
        <p:txBody>
          <a:bodyPr/>
          <a:lstStyle/>
          <a:p>
            <a:pPr marL="0" indent="0">
              <a:buNone/>
            </a:pPr>
            <a:r>
              <a:rPr lang="en-US" dirty="0"/>
              <a:t>Loop concept</a:t>
            </a:r>
          </a:p>
          <a:p>
            <a:pPr marL="0" indent="0">
              <a:buNone/>
            </a:pPr>
            <a:r>
              <a:rPr lang="en-US" dirty="0"/>
              <a:t>People who have children may be familiar with looping around the block until a baby falls asleep.</a:t>
            </a:r>
          </a:p>
          <a:p>
            <a:pPr>
              <a:buFont typeface="Wingdings" panose="05000000000000000000" pitchFamily="2" charset="2"/>
              <a:buChar char="§"/>
            </a:pPr>
            <a:r>
              <a:rPr lang="en-US" dirty="0"/>
              <a:t>Parents may be familiar with this scenario: Driving home, baby is awake. Parents circle the block, hoping the baby will fall asleep.</a:t>
            </a:r>
          </a:p>
          <a:p>
            <a:pPr>
              <a:buFont typeface="Wingdings" panose="05000000000000000000" pitchFamily="2" charset="2"/>
              <a:buChar char="§"/>
            </a:pPr>
            <a:r>
              <a:rPr lang="en-US" dirty="0"/>
              <a:t>After first loop, baby is still awake, so parents loop again.</a:t>
            </a:r>
          </a:p>
          <a:p>
            <a:pPr>
              <a:buFont typeface="Wingdings" panose="05000000000000000000" pitchFamily="2" charset="2"/>
              <a:buChar char="§"/>
            </a:pPr>
            <a:r>
              <a:rPr lang="en-US" dirty="0"/>
              <a:t>After second loop, baby is asleep, so parents head home for a peaceful evening.</a:t>
            </a:r>
          </a:p>
        </p:txBody>
      </p:sp>
    </p:spTree>
    <p:extLst>
      <p:ext uri="{BB962C8B-B14F-4D97-AF65-F5344CB8AC3E}">
        <p14:creationId xmlns:p14="http://schemas.microsoft.com/office/powerpoint/2010/main" val="3037189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979A-35D9-3636-8644-7F60872A819D}"/>
              </a:ext>
            </a:extLst>
          </p:cNvPr>
          <p:cNvSpPr>
            <a:spLocks noGrp="1"/>
          </p:cNvSpPr>
          <p:nvPr>
            <p:ph type="title"/>
          </p:nvPr>
        </p:nvSpPr>
        <p:spPr/>
        <p:txBody>
          <a:bodyPr/>
          <a:lstStyle/>
          <a:p>
            <a:r>
              <a:rPr lang="en-US" b="1" dirty="0"/>
              <a:t>Loops</a:t>
            </a:r>
          </a:p>
        </p:txBody>
      </p:sp>
      <p:sp>
        <p:nvSpPr>
          <p:cNvPr id="3" name="Content Placeholder 2">
            <a:extLst>
              <a:ext uri="{FF2B5EF4-FFF2-40B4-BE49-F238E27FC236}">
                <a16:creationId xmlns:a16="http://schemas.microsoft.com/office/drawing/2014/main" id="{FE235EB6-C78A-1E56-C463-E09726534D9F}"/>
              </a:ext>
            </a:extLst>
          </p:cNvPr>
          <p:cNvSpPr>
            <a:spLocks noGrp="1"/>
          </p:cNvSpPr>
          <p:nvPr>
            <p:ph idx="1"/>
          </p:nvPr>
        </p:nvSpPr>
        <p:spPr/>
        <p:txBody>
          <a:bodyPr/>
          <a:lstStyle/>
          <a:p>
            <a:pPr marL="0" indent="0">
              <a:buNone/>
            </a:pPr>
            <a:r>
              <a:rPr lang="en-US" b="1" dirty="0"/>
              <a:t>Loop basics</a:t>
            </a:r>
          </a:p>
          <a:p>
            <a:pPr marL="0" indent="0">
              <a:buNone/>
            </a:pPr>
            <a:r>
              <a:rPr lang="en-US" dirty="0"/>
              <a:t>A loop is a program construct that repeatedly executes the loop's statements (known as the loop body) while the loop's expression is true; when false, execution proceeds past the loop. Each time through a loop's statements is called an iteration.</a:t>
            </a:r>
          </a:p>
          <a:p>
            <a:pPr marL="0" indent="0">
              <a:buNone/>
            </a:pPr>
            <a:r>
              <a:rPr lang="en-US" b="1" dirty="0"/>
              <a:t>Types of loops</a:t>
            </a:r>
          </a:p>
          <a:p>
            <a:pPr marL="0" indent="0">
              <a:buNone/>
            </a:pPr>
            <a:r>
              <a:rPr lang="en-US" dirty="0"/>
              <a:t>There are two types of loops: </a:t>
            </a:r>
            <a:r>
              <a:rPr lang="en-US" dirty="0" err="1"/>
              <a:t>whule</a:t>
            </a:r>
            <a:r>
              <a:rPr lang="en-US" dirty="0"/>
              <a:t> loops, for loops</a:t>
            </a:r>
          </a:p>
          <a:p>
            <a:pPr marL="0" indent="0">
              <a:buNone/>
            </a:pPr>
            <a:endParaRPr lang="en-US" dirty="0"/>
          </a:p>
        </p:txBody>
      </p:sp>
    </p:spTree>
    <p:extLst>
      <p:ext uri="{BB962C8B-B14F-4D97-AF65-F5344CB8AC3E}">
        <p14:creationId xmlns:p14="http://schemas.microsoft.com/office/powerpoint/2010/main" val="3500215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F723-49D9-308A-0C65-0F2CDD493244}"/>
              </a:ext>
            </a:extLst>
          </p:cNvPr>
          <p:cNvSpPr>
            <a:spLocks noGrp="1"/>
          </p:cNvSpPr>
          <p:nvPr>
            <p:ph type="title"/>
          </p:nvPr>
        </p:nvSpPr>
        <p:spPr/>
        <p:txBody>
          <a:bodyPr/>
          <a:lstStyle/>
          <a:p>
            <a:r>
              <a:rPr lang="en-US" b="1" dirty="0"/>
              <a:t>Loops</a:t>
            </a:r>
          </a:p>
        </p:txBody>
      </p:sp>
      <p:sp>
        <p:nvSpPr>
          <p:cNvPr id="3" name="Content Placeholder 2">
            <a:extLst>
              <a:ext uri="{FF2B5EF4-FFF2-40B4-BE49-F238E27FC236}">
                <a16:creationId xmlns:a16="http://schemas.microsoft.com/office/drawing/2014/main" id="{94991E5D-F5C0-13EA-E9D7-E6F0880AC2E8}"/>
              </a:ext>
            </a:extLst>
          </p:cNvPr>
          <p:cNvSpPr>
            <a:spLocks noGrp="1"/>
          </p:cNvSpPr>
          <p:nvPr>
            <p:ph idx="1"/>
          </p:nvPr>
        </p:nvSpPr>
        <p:spPr/>
        <p:txBody>
          <a:bodyPr>
            <a:normAutofit fontScale="92500" lnSpcReduction="20000"/>
          </a:bodyPr>
          <a:lstStyle/>
          <a:p>
            <a:pPr marL="0" indent="0">
              <a:buNone/>
            </a:pPr>
            <a:r>
              <a:rPr lang="en-US" dirty="0"/>
              <a:t>While loop: Basics</a:t>
            </a:r>
          </a:p>
          <a:p>
            <a:pPr marL="0" indent="0">
              <a:buNone/>
            </a:pPr>
            <a:r>
              <a:rPr lang="en-US" sz="2000" dirty="0"/>
              <a:t>A while loop is a construct that repeatedly executes an indented block of code (known as the loop body) as long as the loop's expression is True. At the end of the loop body, execution goes back to the while loop statement and the loop expression is evaluated again. If the loop expression is True, the loop body is executed again. But, if the expression evaluates to False, then execution instead proceeds to below the loop body. Each execution of the loop body is called an iteration, and looping is also called iterating.</a:t>
            </a:r>
          </a:p>
          <a:p>
            <a:pPr marL="0" indent="0">
              <a:buNone/>
            </a:pPr>
            <a:r>
              <a:rPr lang="en-US" sz="2000" dirty="0" err="1"/>
              <a:t>curr_power</a:t>
            </a:r>
            <a:r>
              <a:rPr lang="en-US" sz="2000" dirty="0"/>
              <a:t> = 2</a:t>
            </a:r>
          </a:p>
          <a:p>
            <a:pPr marL="0" indent="0">
              <a:buNone/>
            </a:pPr>
            <a:r>
              <a:rPr lang="en-US" sz="2000" dirty="0" err="1"/>
              <a:t>user_char</a:t>
            </a:r>
            <a:r>
              <a:rPr lang="en-US" sz="2000" dirty="0"/>
              <a:t> = 'y'</a:t>
            </a:r>
          </a:p>
          <a:p>
            <a:pPr marL="0" indent="0">
              <a:buNone/>
            </a:pPr>
            <a:r>
              <a:rPr lang="en-US" sz="2000" dirty="0"/>
              <a:t>while </a:t>
            </a:r>
            <a:r>
              <a:rPr lang="en-US" sz="2000" dirty="0" err="1"/>
              <a:t>user_char</a:t>
            </a:r>
            <a:r>
              <a:rPr lang="en-US" sz="2000" dirty="0"/>
              <a:t> == 'y':</a:t>
            </a:r>
          </a:p>
          <a:p>
            <a:pPr marL="0" indent="0">
              <a:buNone/>
            </a:pPr>
            <a:r>
              <a:rPr lang="en-US" sz="2000" dirty="0"/>
              <a:t>   print(</a:t>
            </a:r>
            <a:r>
              <a:rPr lang="en-US" sz="2000" dirty="0" err="1"/>
              <a:t>curr_power</a:t>
            </a:r>
            <a:r>
              <a:rPr lang="en-US" sz="2000" dirty="0"/>
              <a:t>)</a:t>
            </a:r>
          </a:p>
          <a:p>
            <a:pPr marL="0" indent="0">
              <a:buNone/>
            </a:pPr>
            <a:r>
              <a:rPr lang="en-US" sz="2000" dirty="0"/>
              <a:t>   </a:t>
            </a:r>
            <a:r>
              <a:rPr lang="en-US" sz="2000" dirty="0" err="1"/>
              <a:t>curr_power</a:t>
            </a:r>
            <a:r>
              <a:rPr lang="en-US" sz="2000" dirty="0"/>
              <a:t> = </a:t>
            </a:r>
            <a:r>
              <a:rPr lang="en-US" sz="2000" dirty="0" err="1"/>
              <a:t>curr_power</a:t>
            </a:r>
            <a:r>
              <a:rPr lang="en-US" sz="2000" dirty="0"/>
              <a:t> * 2</a:t>
            </a:r>
          </a:p>
          <a:p>
            <a:pPr marL="0" indent="0">
              <a:buNone/>
            </a:pPr>
            <a:r>
              <a:rPr lang="en-US" sz="2000" dirty="0"/>
              <a:t>   </a:t>
            </a:r>
            <a:r>
              <a:rPr lang="en-US" sz="2000" dirty="0" err="1"/>
              <a:t>user_char</a:t>
            </a:r>
            <a:r>
              <a:rPr lang="en-US" sz="2000" dirty="0"/>
              <a:t> = input()</a:t>
            </a:r>
          </a:p>
          <a:p>
            <a:pPr marL="0" indent="0">
              <a:buNone/>
            </a:pPr>
            <a:endParaRPr lang="en-US" sz="2000" dirty="0"/>
          </a:p>
          <a:p>
            <a:pPr marL="0" indent="0">
              <a:buNone/>
            </a:pPr>
            <a:r>
              <a:rPr lang="en-US" sz="2000" dirty="0"/>
              <a:t>print('Done'</a:t>
            </a:r>
          </a:p>
        </p:txBody>
      </p:sp>
    </p:spTree>
    <p:extLst>
      <p:ext uri="{BB962C8B-B14F-4D97-AF65-F5344CB8AC3E}">
        <p14:creationId xmlns:p14="http://schemas.microsoft.com/office/powerpoint/2010/main" val="3956849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6A13-5DA6-FF8C-E5D1-A2A87EF2022F}"/>
              </a:ext>
            </a:extLst>
          </p:cNvPr>
          <p:cNvSpPr>
            <a:spLocks noGrp="1"/>
          </p:cNvSpPr>
          <p:nvPr>
            <p:ph type="ctrTitle"/>
          </p:nvPr>
        </p:nvSpPr>
        <p:spPr>
          <a:xfrm>
            <a:off x="1258957" y="938523"/>
            <a:ext cx="9144000" cy="1323354"/>
          </a:xfrm>
        </p:spPr>
        <p:txBody>
          <a:bodyPr/>
          <a:lstStyle/>
          <a:p>
            <a:pPr algn="l"/>
            <a:r>
              <a:rPr lang="en-US" b="1" dirty="0"/>
              <a:t>Why should I learn python</a:t>
            </a:r>
          </a:p>
        </p:txBody>
      </p:sp>
      <p:sp>
        <p:nvSpPr>
          <p:cNvPr id="3" name="Subtitle 2">
            <a:extLst>
              <a:ext uri="{FF2B5EF4-FFF2-40B4-BE49-F238E27FC236}">
                <a16:creationId xmlns:a16="http://schemas.microsoft.com/office/drawing/2014/main" id="{7D2F26D0-6CE1-C106-0140-4046E93E3106}"/>
              </a:ext>
            </a:extLst>
          </p:cNvPr>
          <p:cNvSpPr>
            <a:spLocks noGrp="1"/>
          </p:cNvSpPr>
          <p:nvPr>
            <p:ph type="subTitle" idx="1"/>
          </p:nvPr>
        </p:nvSpPr>
        <p:spPr>
          <a:xfrm>
            <a:off x="1258957" y="2601118"/>
            <a:ext cx="9144000" cy="3070811"/>
          </a:xfrm>
        </p:spPr>
        <p:txBody>
          <a:bodyPr>
            <a:normAutofit/>
          </a:bodyPr>
          <a:lstStyle/>
          <a:p>
            <a:pPr algn="l"/>
            <a:r>
              <a:rPr lang="en-US" sz="2400" b="0" i="0" dirty="0">
                <a:solidFill>
                  <a:srgbClr val="565A5C"/>
                </a:solidFill>
                <a:effectLst/>
                <a:latin typeface="Lato" panose="020F0502020204030203" pitchFamily="34" charset="0"/>
              </a:rPr>
              <a:t>Python is much easier when compared with other programming languages. Python's readability allows you to think like a programmer without getting bogged down in the complicated syntax of other languages. In addition, Python has emerged as the leading language for machine learning, artificial intelligence, and data analytics applications, causing its growth in popularity on a daily basis as the use of those technologies continues to change and define the tech sector.</a:t>
            </a:r>
            <a:endParaRPr lang="en-US" dirty="0"/>
          </a:p>
        </p:txBody>
      </p:sp>
    </p:spTree>
    <p:extLst>
      <p:ext uri="{BB962C8B-B14F-4D97-AF65-F5344CB8AC3E}">
        <p14:creationId xmlns:p14="http://schemas.microsoft.com/office/powerpoint/2010/main" val="2879638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0ACBE-800C-3580-05A2-802C78DC44D2}"/>
              </a:ext>
            </a:extLst>
          </p:cNvPr>
          <p:cNvSpPr>
            <a:spLocks noGrp="1"/>
          </p:cNvSpPr>
          <p:nvPr>
            <p:ph type="title"/>
          </p:nvPr>
        </p:nvSpPr>
        <p:spPr>
          <a:xfrm>
            <a:off x="838200" y="365125"/>
            <a:ext cx="10515600" cy="708301"/>
          </a:xfrm>
        </p:spPr>
        <p:txBody>
          <a:bodyPr/>
          <a:lstStyle/>
          <a:p>
            <a:r>
              <a:rPr lang="en-US" b="1" dirty="0"/>
              <a:t>Loops</a:t>
            </a:r>
          </a:p>
        </p:txBody>
      </p:sp>
      <p:sp>
        <p:nvSpPr>
          <p:cNvPr id="3" name="Content Placeholder 2">
            <a:extLst>
              <a:ext uri="{FF2B5EF4-FFF2-40B4-BE49-F238E27FC236}">
                <a16:creationId xmlns:a16="http://schemas.microsoft.com/office/drawing/2014/main" id="{6DE591F2-2759-CDD8-60F1-3CE6A0061DD1}"/>
              </a:ext>
            </a:extLst>
          </p:cNvPr>
          <p:cNvSpPr>
            <a:spLocks noGrp="1"/>
          </p:cNvSpPr>
          <p:nvPr>
            <p:ph idx="1"/>
          </p:nvPr>
        </p:nvSpPr>
        <p:spPr>
          <a:xfrm>
            <a:off x="838200" y="1325217"/>
            <a:ext cx="10515600" cy="5167658"/>
          </a:xfrm>
        </p:spPr>
        <p:txBody>
          <a:bodyPr>
            <a:normAutofit lnSpcReduction="10000"/>
          </a:bodyPr>
          <a:lstStyle/>
          <a:p>
            <a:pPr>
              <a:buFont typeface="Wingdings" panose="05000000000000000000" pitchFamily="2" charset="2"/>
              <a:buChar char="§"/>
            </a:pPr>
            <a:r>
              <a:rPr lang="en-US" dirty="0"/>
              <a:t>When encountered, a while loop's expression is evaluated. If true, the loop's body is entered. Here, </a:t>
            </a:r>
            <a:r>
              <a:rPr lang="en-US" dirty="0" err="1"/>
              <a:t>user_char</a:t>
            </a:r>
            <a:r>
              <a:rPr lang="en-US" dirty="0"/>
              <a:t> was initialized with 'y', so </a:t>
            </a:r>
            <a:r>
              <a:rPr lang="en-US" dirty="0" err="1"/>
              <a:t>user_char</a:t>
            </a:r>
            <a:r>
              <a:rPr lang="en-US" dirty="0"/>
              <a:t> == 'y' is true.</a:t>
            </a:r>
          </a:p>
          <a:p>
            <a:pPr>
              <a:buFont typeface="Wingdings" panose="05000000000000000000" pitchFamily="2" charset="2"/>
              <a:buChar char="§"/>
            </a:pPr>
            <a:r>
              <a:rPr lang="en-US" dirty="0"/>
              <a:t>Thus, the loop body is executed, which outputs </a:t>
            </a:r>
            <a:r>
              <a:rPr lang="en-US" dirty="0" err="1"/>
              <a:t>curr_power's</a:t>
            </a:r>
            <a:r>
              <a:rPr lang="en-US" dirty="0"/>
              <a:t> current value of 2, doubles </a:t>
            </a:r>
            <a:r>
              <a:rPr lang="en-US" dirty="0" err="1"/>
              <a:t>curr_power</a:t>
            </a:r>
            <a:r>
              <a:rPr lang="en-US" dirty="0"/>
              <a:t>, and gets the next input.</a:t>
            </a:r>
          </a:p>
          <a:p>
            <a:pPr>
              <a:buFont typeface="Wingdings" panose="05000000000000000000" pitchFamily="2" charset="2"/>
              <a:buChar char="§"/>
            </a:pPr>
            <a:r>
              <a:rPr lang="en-US" dirty="0"/>
              <a:t>Execution jumps back to the while part. </a:t>
            </a:r>
            <a:r>
              <a:rPr lang="en-US" dirty="0" err="1"/>
              <a:t>user_char</a:t>
            </a:r>
            <a:r>
              <a:rPr lang="en-US" dirty="0"/>
              <a:t> is 'y' (the first input), so </a:t>
            </a:r>
            <a:r>
              <a:rPr lang="en-US" dirty="0" err="1"/>
              <a:t>user_char</a:t>
            </a:r>
            <a:r>
              <a:rPr lang="en-US" dirty="0"/>
              <a:t> == 'y' is true, and the loop body executes (again), outputting 4.</a:t>
            </a:r>
          </a:p>
          <a:p>
            <a:pPr>
              <a:buFont typeface="Wingdings" panose="05000000000000000000" pitchFamily="2" charset="2"/>
              <a:buChar char="§"/>
            </a:pPr>
            <a:r>
              <a:rPr lang="en-US" dirty="0" err="1"/>
              <a:t>user_char</a:t>
            </a:r>
            <a:r>
              <a:rPr lang="en-US" dirty="0"/>
              <a:t> is 'y' (the second user input), so </a:t>
            </a:r>
            <a:r>
              <a:rPr lang="en-US" dirty="0" err="1"/>
              <a:t>user_char</a:t>
            </a:r>
            <a:r>
              <a:rPr lang="en-US" dirty="0"/>
              <a:t> == 'y' is true, and the loop body executes (a third time), outputting 8.</a:t>
            </a:r>
          </a:p>
          <a:p>
            <a:pPr>
              <a:buFont typeface="Wingdings" panose="05000000000000000000" pitchFamily="2" charset="2"/>
              <a:buChar char="§"/>
            </a:pPr>
            <a:r>
              <a:rPr lang="en-US" dirty="0" err="1"/>
              <a:t>user_char</a:t>
            </a:r>
            <a:r>
              <a:rPr lang="en-US" dirty="0"/>
              <a:t> is now 'n', so </a:t>
            </a:r>
            <a:r>
              <a:rPr lang="en-US" dirty="0" err="1"/>
              <a:t>user_char</a:t>
            </a:r>
            <a:r>
              <a:rPr lang="en-US" dirty="0"/>
              <a:t> == 'y' is false. Thus, execution jumps to after the loop, which outputs "Done".</a:t>
            </a:r>
          </a:p>
        </p:txBody>
      </p:sp>
    </p:spTree>
    <p:extLst>
      <p:ext uri="{BB962C8B-B14F-4D97-AF65-F5344CB8AC3E}">
        <p14:creationId xmlns:p14="http://schemas.microsoft.com/office/powerpoint/2010/main" val="3053620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2CAF4-1EFB-BB8C-BD87-F6AB814FE185}"/>
              </a:ext>
            </a:extLst>
          </p:cNvPr>
          <p:cNvSpPr>
            <a:spLocks noGrp="1"/>
          </p:cNvSpPr>
          <p:nvPr>
            <p:ph type="title"/>
          </p:nvPr>
        </p:nvSpPr>
        <p:spPr>
          <a:xfrm>
            <a:off x="838200" y="365126"/>
            <a:ext cx="10515600" cy="774562"/>
          </a:xfrm>
        </p:spPr>
        <p:txBody>
          <a:bodyPr/>
          <a:lstStyle/>
          <a:p>
            <a:r>
              <a:rPr lang="en-US" b="1" dirty="0"/>
              <a:t>Loops</a:t>
            </a:r>
          </a:p>
        </p:txBody>
      </p:sp>
      <p:sp>
        <p:nvSpPr>
          <p:cNvPr id="3" name="Content Placeholder 2">
            <a:extLst>
              <a:ext uri="{FF2B5EF4-FFF2-40B4-BE49-F238E27FC236}">
                <a16:creationId xmlns:a16="http://schemas.microsoft.com/office/drawing/2014/main" id="{6AF17F30-208C-8648-CCC5-6FF006FEA7D3}"/>
              </a:ext>
            </a:extLst>
          </p:cNvPr>
          <p:cNvSpPr>
            <a:spLocks noGrp="1"/>
          </p:cNvSpPr>
          <p:nvPr>
            <p:ph idx="1"/>
          </p:nvPr>
        </p:nvSpPr>
        <p:spPr>
          <a:xfrm>
            <a:off x="838200" y="1272208"/>
            <a:ext cx="10515600" cy="5220665"/>
          </a:xfrm>
        </p:spPr>
        <p:txBody>
          <a:bodyPr>
            <a:normAutofit fontScale="92500"/>
          </a:bodyPr>
          <a:lstStyle/>
          <a:p>
            <a:pPr marL="0" indent="0">
              <a:buNone/>
            </a:pPr>
            <a:r>
              <a:rPr lang="en-US" dirty="0"/>
              <a:t>For loop Basics</a:t>
            </a:r>
          </a:p>
          <a:p>
            <a:pPr marL="0" indent="0">
              <a:buNone/>
            </a:pPr>
            <a:r>
              <a:rPr lang="en-US" sz="2400" dirty="0"/>
              <a:t>A common programming task is to access all of the elements in a container. Ex: Printing every item in a list. A for loop statement loops over each element in a container one at a time, assigning the next element to a variable that can then be used in the loop body. The container in the for loop statement is typically a list, tuple, or string. Each iteration of the loop assigns the next element in the container to the name given in the for loop statement.</a:t>
            </a:r>
          </a:p>
          <a:p>
            <a:pPr marL="0" indent="0">
              <a:buNone/>
            </a:pPr>
            <a:r>
              <a:rPr lang="en-US" dirty="0"/>
              <a:t>for name in ['Bill', 'Nicole', 'John']:</a:t>
            </a:r>
          </a:p>
          <a:p>
            <a:pPr marL="0" indent="0">
              <a:buNone/>
            </a:pPr>
            <a:r>
              <a:rPr lang="en-US" dirty="0"/>
              <a:t>  	print('Hi {}!'.format(name))</a:t>
            </a:r>
          </a:p>
          <a:p>
            <a:pPr marL="0" indent="0">
              <a:buNone/>
            </a:pPr>
            <a:r>
              <a:rPr lang="en-US" dirty="0"/>
              <a:t>The first iteration assigns the variable name with 'Bill' and prints 'Hi Bill!' to the screen.</a:t>
            </a:r>
          </a:p>
          <a:p>
            <a:pPr marL="0" indent="0">
              <a:buNone/>
            </a:pPr>
            <a:r>
              <a:rPr lang="en-US" dirty="0"/>
              <a:t>The second iteration assigns the variable name with 'Nicole' and prints 'Hi Nicole!'.</a:t>
            </a:r>
          </a:p>
          <a:p>
            <a:pPr marL="0" indent="0">
              <a:buNone/>
            </a:pPr>
            <a:r>
              <a:rPr lang="en-US" dirty="0"/>
              <a:t>The third iteration assigns the variable name with 'John' and prints 'Hi John!'.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69670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4BE72-6F1C-8BBD-97C9-5BD2AB1ABD7E}"/>
              </a:ext>
            </a:extLst>
          </p:cNvPr>
          <p:cNvSpPr>
            <a:spLocks noGrp="1"/>
          </p:cNvSpPr>
          <p:nvPr>
            <p:ph type="title"/>
          </p:nvPr>
        </p:nvSpPr>
        <p:spPr/>
        <p:txBody>
          <a:bodyPr/>
          <a:lstStyle/>
          <a:p>
            <a:r>
              <a:rPr lang="en-US" b="1" dirty="0"/>
              <a:t>Loops</a:t>
            </a:r>
          </a:p>
        </p:txBody>
      </p:sp>
      <p:sp>
        <p:nvSpPr>
          <p:cNvPr id="3" name="Content Placeholder 2">
            <a:extLst>
              <a:ext uri="{FF2B5EF4-FFF2-40B4-BE49-F238E27FC236}">
                <a16:creationId xmlns:a16="http://schemas.microsoft.com/office/drawing/2014/main" id="{3F78022D-4E3B-7CA4-163E-A40CE9B788B0}"/>
              </a:ext>
            </a:extLst>
          </p:cNvPr>
          <p:cNvSpPr>
            <a:spLocks noGrp="1"/>
          </p:cNvSpPr>
          <p:nvPr>
            <p:ph idx="1"/>
          </p:nvPr>
        </p:nvSpPr>
        <p:spPr/>
        <p:txBody>
          <a:bodyPr>
            <a:normAutofit/>
          </a:bodyPr>
          <a:lstStyle/>
          <a:p>
            <a:pPr marL="0" indent="0">
              <a:buNone/>
            </a:pPr>
            <a:r>
              <a:rPr lang="en-US" sz="2400" dirty="0" err="1"/>
              <a:t>my_str</a:t>
            </a:r>
            <a:r>
              <a:rPr lang="en-US" sz="2400" dirty="0"/>
              <a:t> = ''</a:t>
            </a:r>
          </a:p>
          <a:p>
            <a:pPr marL="0" indent="0">
              <a:buNone/>
            </a:pPr>
            <a:r>
              <a:rPr lang="en-US" sz="2400" dirty="0"/>
              <a:t>for character in "Take me to the moon.":</a:t>
            </a:r>
          </a:p>
          <a:p>
            <a:pPr marL="0" indent="0">
              <a:buNone/>
            </a:pPr>
            <a:r>
              <a:rPr lang="en-US" sz="2400" dirty="0"/>
              <a:t>    </a:t>
            </a:r>
            <a:r>
              <a:rPr lang="en-US" sz="2400" dirty="0" err="1"/>
              <a:t>my_str</a:t>
            </a:r>
            <a:r>
              <a:rPr lang="en-US" sz="2400" dirty="0"/>
              <a:t> += character + '_'</a:t>
            </a:r>
          </a:p>
          <a:p>
            <a:pPr marL="0" indent="0">
              <a:buNone/>
            </a:pPr>
            <a:r>
              <a:rPr lang="en-US" sz="2400" dirty="0"/>
              <a:t>print(</a:t>
            </a:r>
            <a:r>
              <a:rPr lang="en-US" sz="2400" dirty="0" err="1"/>
              <a:t>my_str</a:t>
            </a:r>
            <a:r>
              <a:rPr lang="en-US" sz="2400" dirty="0"/>
              <a:t>)</a:t>
            </a:r>
          </a:p>
          <a:p>
            <a:pPr marL="0" indent="0">
              <a:buNone/>
            </a:pPr>
            <a:endParaRPr lang="en-US" sz="2400" dirty="0"/>
          </a:p>
        </p:txBody>
      </p:sp>
    </p:spTree>
    <p:extLst>
      <p:ext uri="{BB962C8B-B14F-4D97-AF65-F5344CB8AC3E}">
        <p14:creationId xmlns:p14="http://schemas.microsoft.com/office/powerpoint/2010/main" val="2770017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CBC6B-DEDB-5B71-F273-7BEC322C3627}"/>
              </a:ext>
            </a:extLst>
          </p:cNvPr>
          <p:cNvSpPr>
            <a:spLocks noGrp="1"/>
          </p:cNvSpPr>
          <p:nvPr>
            <p:ph type="title"/>
          </p:nvPr>
        </p:nvSpPr>
        <p:spPr/>
        <p:txBody>
          <a:bodyPr/>
          <a:lstStyle/>
          <a:p>
            <a:r>
              <a:rPr lang="en-US" b="1" dirty="0"/>
              <a:t>Lesson Five</a:t>
            </a:r>
            <a:br>
              <a:rPr lang="en-US" b="1" dirty="0"/>
            </a:br>
            <a:r>
              <a:rPr lang="en-US" b="1" dirty="0"/>
              <a:t>Functions</a:t>
            </a:r>
          </a:p>
        </p:txBody>
      </p:sp>
      <p:sp>
        <p:nvSpPr>
          <p:cNvPr id="3" name="Content Placeholder 2">
            <a:extLst>
              <a:ext uri="{FF2B5EF4-FFF2-40B4-BE49-F238E27FC236}">
                <a16:creationId xmlns:a16="http://schemas.microsoft.com/office/drawing/2014/main" id="{201882F8-9C7A-7DEA-864F-584990016D97}"/>
              </a:ext>
            </a:extLst>
          </p:cNvPr>
          <p:cNvSpPr>
            <a:spLocks noGrp="1"/>
          </p:cNvSpPr>
          <p:nvPr>
            <p:ph idx="1"/>
          </p:nvPr>
        </p:nvSpPr>
        <p:spPr/>
        <p:txBody>
          <a:bodyPr>
            <a:normAutofit lnSpcReduction="10000"/>
          </a:bodyPr>
          <a:lstStyle/>
          <a:p>
            <a:pPr marL="0" indent="0">
              <a:buNone/>
            </a:pPr>
            <a:r>
              <a:rPr lang="en-US" b="1" dirty="0"/>
              <a:t>Function basics</a:t>
            </a:r>
          </a:p>
          <a:p>
            <a:pPr marL="0" indent="0">
              <a:buNone/>
            </a:pPr>
            <a:r>
              <a:rPr lang="en-US" dirty="0"/>
              <a:t>A function is a named series of statements.</a:t>
            </a:r>
          </a:p>
          <a:p>
            <a:pPr marL="0" indent="0">
              <a:buNone/>
            </a:pPr>
            <a:endParaRPr lang="en-US" dirty="0"/>
          </a:p>
          <a:p>
            <a:pPr marL="0" indent="0">
              <a:buNone/>
            </a:pPr>
            <a:r>
              <a:rPr lang="en-US" dirty="0"/>
              <a:t>A function definition consists of the new function's name and a block of statements. Ex: def </a:t>
            </a:r>
            <a:r>
              <a:rPr lang="en-US" dirty="0" err="1"/>
              <a:t>print_pizza_area</a:t>
            </a:r>
            <a:r>
              <a:rPr lang="en-US" dirty="0"/>
              <a:t>():. An indented block of statements follows the definition.</a:t>
            </a:r>
          </a:p>
          <a:p>
            <a:pPr marL="0" indent="0">
              <a:buNone/>
            </a:pPr>
            <a:r>
              <a:rPr lang="en-US" dirty="0"/>
              <a:t>A function call is an invocation of the function's name, causing the function's statements to execute.</a:t>
            </a:r>
          </a:p>
          <a:p>
            <a:pPr marL="0" indent="0">
              <a:buNone/>
            </a:pPr>
            <a:r>
              <a:rPr lang="en-US" dirty="0"/>
              <a:t>Python comes with a number of built-in functions, such as input(), int(), </a:t>
            </a:r>
            <a:r>
              <a:rPr lang="en-US" dirty="0" err="1"/>
              <a:t>len</a:t>
            </a:r>
            <a:r>
              <a:rPr lang="en-US" dirty="0"/>
              <a:t>(), etc. The def keyword is used to create new functions.</a:t>
            </a:r>
          </a:p>
        </p:txBody>
      </p:sp>
    </p:spTree>
    <p:extLst>
      <p:ext uri="{BB962C8B-B14F-4D97-AF65-F5344CB8AC3E}">
        <p14:creationId xmlns:p14="http://schemas.microsoft.com/office/powerpoint/2010/main" val="1847761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E087-2DCF-DBC3-BE1B-992A62C5C6B1}"/>
              </a:ext>
            </a:extLst>
          </p:cNvPr>
          <p:cNvSpPr>
            <a:spLocks noGrp="1"/>
          </p:cNvSpPr>
          <p:nvPr>
            <p:ph type="title"/>
          </p:nvPr>
        </p:nvSpPr>
        <p:spPr/>
        <p:txBody>
          <a:bodyPr/>
          <a:lstStyle/>
          <a:p>
            <a:r>
              <a:rPr lang="en-US" b="1" dirty="0"/>
              <a:t>Functions</a:t>
            </a:r>
          </a:p>
        </p:txBody>
      </p:sp>
      <p:sp>
        <p:nvSpPr>
          <p:cNvPr id="3" name="Content Placeholder 2">
            <a:extLst>
              <a:ext uri="{FF2B5EF4-FFF2-40B4-BE49-F238E27FC236}">
                <a16:creationId xmlns:a16="http://schemas.microsoft.com/office/drawing/2014/main" id="{7100061B-E439-3E54-C905-7F60B8218CDC}"/>
              </a:ext>
            </a:extLst>
          </p:cNvPr>
          <p:cNvSpPr>
            <a:spLocks noGrp="1"/>
          </p:cNvSpPr>
          <p:nvPr>
            <p:ph idx="1"/>
          </p:nvPr>
        </p:nvSpPr>
        <p:spPr/>
        <p:txBody>
          <a:bodyPr>
            <a:normAutofit fontScale="85000" lnSpcReduction="20000"/>
          </a:bodyPr>
          <a:lstStyle/>
          <a:p>
            <a:pPr marL="0" indent="0">
              <a:buNone/>
            </a:pPr>
            <a:r>
              <a:rPr lang="en-US" dirty="0"/>
              <a:t>def </a:t>
            </a:r>
            <a:r>
              <a:rPr lang="en-US" dirty="0" err="1"/>
              <a:t>print_face</a:t>
            </a:r>
            <a:r>
              <a:rPr lang="en-US" dirty="0"/>
              <a:t>():</a:t>
            </a:r>
          </a:p>
          <a:p>
            <a:pPr marL="0" indent="0">
              <a:buNone/>
            </a:pPr>
            <a:r>
              <a:rPr lang="en-US" dirty="0"/>
              <a:t>	    </a:t>
            </a:r>
            <a:r>
              <a:rPr lang="en-US" dirty="0" err="1"/>
              <a:t>face_char</a:t>
            </a:r>
            <a:r>
              <a:rPr lang="en-US" dirty="0"/>
              <a:t> = 'o'</a:t>
            </a:r>
          </a:p>
          <a:p>
            <a:pPr marL="0" indent="0">
              <a:buNone/>
            </a:pPr>
            <a:r>
              <a:rPr lang="en-US" dirty="0"/>
              <a:t>	    print('  ', </a:t>
            </a:r>
            <a:r>
              <a:rPr lang="en-US" dirty="0" err="1"/>
              <a:t>face_char</a:t>
            </a:r>
            <a:r>
              <a:rPr lang="en-US" dirty="0"/>
              <a:t>, ' ', </a:t>
            </a:r>
            <a:r>
              <a:rPr lang="en-US" dirty="0" err="1"/>
              <a:t>face_char</a:t>
            </a:r>
            <a:r>
              <a:rPr lang="en-US" dirty="0"/>
              <a:t>)  # Print eyes</a:t>
            </a:r>
          </a:p>
          <a:p>
            <a:pPr marL="0" indent="0">
              <a:buNone/>
            </a:pPr>
            <a:r>
              <a:rPr lang="en-US" dirty="0"/>
              <a:t>	    print('    ', </a:t>
            </a:r>
            <a:r>
              <a:rPr lang="en-US" dirty="0" err="1"/>
              <a:t>face_char</a:t>
            </a:r>
            <a:r>
              <a:rPr lang="en-US" dirty="0"/>
              <a:t>)                # Print nose</a:t>
            </a:r>
          </a:p>
          <a:p>
            <a:pPr marL="0" indent="0">
              <a:buNone/>
            </a:pPr>
            <a:r>
              <a:rPr lang="en-US" dirty="0"/>
              <a:t>	    print('  ', </a:t>
            </a:r>
            <a:r>
              <a:rPr lang="en-US" dirty="0" err="1"/>
              <a:t>face_char</a:t>
            </a:r>
            <a:r>
              <a:rPr lang="en-US" dirty="0"/>
              <a:t>*5)                # Print mouth</a:t>
            </a:r>
          </a:p>
          <a:p>
            <a:pPr marL="0" indent="0">
              <a:buNone/>
            </a:pPr>
            <a:r>
              <a:rPr lang="en-US" dirty="0"/>
              <a:t>	</a:t>
            </a:r>
          </a:p>
          <a:p>
            <a:pPr marL="0" indent="0">
              <a:buNone/>
            </a:pPr>
            <a:r>
              <a:rPr lang="en-US" dirty="0"/>
              <a:t>print('Say cheese!')</a:t>
            </a:r>
          </a:p>
          <a:p>
            <a:pPr marL="0" indent="0">
              <a:buNone/>
            </a:pPr>
            <a:r>
              <a:rPr lang="en-US" dirty="0"/>
              <a:t>	</a:t>
            </a:r>
          </a:p>
          <a:p>
            <a:pPr marL="0" indent="0">
              <a:buNone/>
            </a:pPr>
            <a:r>
              <a:rPr lang="en-US" dirty="0" err="1"/>
              <a:t>print_face</a:t>
            </a:r>
            <a:r>
              <a:rPr lang="en-US" dirty="0"/>
              <a:t>()</a:t>
            </a:r>
          </a:p>
          <a:p>
            <a:pPr marL="0" indent="0">
              <a:buNone/>
            </a:pPr>
            <a:r>
              <a:rPr lang="en-US" dirty="0"/>
              <a:t>	</a:t>
            </a:r>
          </a:p>
          <a:p>
            <a:pPr marL="0" indent="0">
              <a:buNone/>
            </a:pPr>
            <a:r>
              <a:rPr lang="en-US" dirty="0"/>
              <a:t>print('Did it turn out ok?')</a:t>
            </a:r>
          </a:p>
        </p:txBody>
      </p:sp>
    </p:spTree>
    <p:extLst>
      <p:ext uri="{BB962C8B-B14F-4D97-AF65-F5344CB8AC3E}">
        <p14:creationId xmlns:p14="http://schemas.microsoft.com/office/powerpoint/2010/main" val="8297632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A4A71-807E-2920-43BD-4D087533FC7C}"/>
              </a:ext>
            </a:extLst>
          </p:cNvPr>
          <p:cNvSpPr>
            <a:spLocks noGrp="1"/>
          </p:cNvSpPr>
          <p:nvPr>
            <p:ph type="title"/>
          </p:nvPr>
        </p:nvSpPr>
        <p:spPr>
          <a:xfrm>
            <a:off x="838200" y="365125"/>
            <a:ext cx="10515600" cy="1013101"/>
          </a:xfrm>
        </p:spPr>
        <p:txBody>
          <a:bodyPr/>
          <a:lstStyle/>
          <a:p>
            <a:r>
              <a:rPr lang="en-US" b="1" dirty="0"/>
              <a:t>Functions</a:t>
            </a:r>
          </a:p>
        </p:txBody>
      </p:sp>
      <p:sp>
        <p:nvSpPr>
          <p:cNvPr id="3" name="Content Placeholder 2">
            <a:extLst>
              <a:ext uri="{FF2B5EF4-FFF2-40B4-BE49-F238E27FC236}">
                <a16:creationId xmlns:a16="http://schemas.microsoft.com/office/drawing/2014/main" id="{972EFCA3-26EA-386C-89CC-EE4DE35A0E31}"/>
              </a:ext>
            </a:extLst>
          </p:cNvPr>
          <p:cNvSpPr>
            <a:spLocks noGrp="1"/>
          </p:cNvSpPr>
          <p:nvPr>
            <p:ph idx="1"/>
          </p:nvPr>
        </p:nvSpPr>
        <p:spPr>
          <a:xfrm>
            <a:off x="838200" y="1470991"/>
            <a:ext cx="10515600" cy="4705972"/>
          </a:xfrm>
        </p:spPr>
        <p:txBody>
          <a:bodyPr>
            <a:normAutofit lnSpcReduction="10000"/>
          </a:bodyPr>
          <a:lstStyle/>
          <a:p>
            <a:pPr marL="0" indent="0">
              <a:buNone/>
            </a:pPr>
            <a:r>
              <a:rPr lang="en-US" dirty="0"/>
              <a:t>Return statements</a:t>
            </a:r>
          </a:p>
          <a:p>
            <a:pPr marL="0" indent="0">
              <a:buNone/>
            </a:pPr>
            <a:r>
              <a:rPr lang="en-US" dirty="0"/>
              <a:t>A function may return one value using a return statement. Below, the </a:t>
            </a:r>
            <a:r>
              <a:rPr lang="en-US" dirty="0" err="1"/>
              <a:t>compute_square</a:t>
            </a:r>
            <a:r>
              <a:rPr lang="en-US" dirty="0"/>
              <a:t>() function returns the square of its argument.</a:t>
            </a:r>
          </a:p>
          <a:p>
            <a:pPr marL="0" indent="0">
              <a:buNone/>
            </a:pPr>
            <a:endParaRPr lang="en-US" dirty="0"/>
          </a:p>
          <a:p>
            <a:pPr marL="0" indent="0">
              <a:buNone/>
            </a:pPr>
            <a:r>
              <a:rPr lang="en-US" dirty="0"/>
              <a:t>A function can only return one item, not two or more (though a list or a tuple with multiple elements could be returned). A function with no return statement, or a return statement with no following expression, returns the value None. None is a special keyword that indicates no value.</a:t>
            </a:r>
          </a:p>
          <a:p>
            <a:pPr marL="0" indent="0">
              <a:buNone/>
            </a:pPr>
            <a:r>
              <a:rPr lang="en-US" dirty="0"/>
              <a:t>def </a:t>
            </a:r>
            <a:r>
              <a:rPr lang="en-US" dirty="0" err="1"/>
              <a:t>square_root</a:t>
            </a:r>
            <a:r>
              <a:rPr lang="en-US" dirty="0"/>
              <a:t>(x):</a:t>
            </a:r>
          </a:p>
          <a:p>
            <a:pPr marL="0" indent="0">
              <a:buNone/>
            </a:pPr>
            <a:r>
              <a:rPr lang="en-US" dirty="0"/>
              <a:t>    return </a:t>
            </a:r>
            <a:r>
              <a:rPr lang="en-US" dirty="0" err="1"/>
              <a:t>math.sqrt</a:t>
            </a:r>
            <a:r>
              <a:rPr lang="en-US" dirty="0"/>
              <a:t>(x)</a:t>
            </a:r>
          </a:p>
        </p:txBody>
      </p:sp>
    </p:spTree>
    <p:extLst>
      <p:ext uri="{BB962C8B-B14F-4D97-AF65-F5344CB8AC3E}">
        <p14:creationId xmlns:p14="http://schemas.microsoft.com/office/powerpoint/2010/main" val="121580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278B-5293-1E94-C654-3D361523B248}"/>
              </a:ext>
            </a:extLst>
          </p:cNvPr>
          <p:cNvSpPr>
            <a:spLocks noGrp="1"/>
          </p:cNvSpPr>
          <p:nvPr>
            <p:ph type="title"/>
          </p:nvPr>
        </p:nvSpPr>
        <p:spPr/>
        <p:txBody>
          <a:bodyPr/>
          <a:lstStyle/>
          <a:p>
            <a:r>
              <a:rPr lang="en-US" b="1" dirty="0"/>
              <a:t>Functions</a:t>
            </a:r>
          </a:p>
        </p:txBody>
      </p:sp>
      <p:sp>
        <p:nvSpPr>
          <p:cNvPr id="3" name="Content Placeholder 2">
            <a:extLst>
              <a:ext uri="{FF2B5EF4-FFF2-40B4-BE49-F238E27FC236}">
                <a16:creationId xmlns:a16="http://schemas.microsoft.com/office/drawing/2014/main" id="{CB24EA70-1C13-ADDF-E117-3A910788C4EB}"/>
              </a:ext>
            </a:extLst>
          </p:cNvPr>
          <p:cNvSpPr>
            <a:spLocks noGrp="1"/>
          </p:cNvSpPr>
          <p:nvPr>
            <p:ph idx="1"/>
          </p:nvPr>
        </p:nvSpPr>
        <p:spPr/>
        <p:txBody>
          <a:bodyPr>
            <a:normAutofit fontScale="55000" lnSpcReduction="20000"/>
          </a:bodyPr>
          <a:lstStyle/>
          <a:p>
            <a:pPr marL="0" indent="0">
              <a:buNone/>
            </a:pPr>
            <a:r>
              <a:rPr lang="en-US" dirty="0"/>
              <a:t>Program with a function to convert height in feet/inches to centimeters.</a:t>
            </a:r>
          </a:p>
          <a:p>
            <a:pPr marL="0" indent="0">
              <a:buNone/>
            </a:pPr>
            <a:r>
              <a:rPr lang="en-US" dirty="0"/>
              <a:t>CM_PER_INCH = 2.54</a:t>
            </a:r>
          </a:p>
          <a:p>
            <a:pPr marL="0" indent="0">
              <a:buNone/>
            </a:pPr>
            <a:r>
              <a:rPr lang="en-US" dirty="0"/>
              <a:t>	INCHES_PER_FOOT = 12</a:t>
            </a:r>
          </a:p>
          <a:p>
            <a:pPr marL="0" indent="0">
              <a:buNone/>
            </a:pPr>
            <a:r>
              <a:rPr lang="en-US" dirty="0"/>
              <a:t>	</a:t>
            </a:r>
          </a:p>
          <a:p>
            <a:pPr marL="0" indent="0">
              <a:buNone/>
            </a:pPr>
            <a:r>
              <a:rPr lang="en-US" dirty="0"/>
              <a:t>	def </a:t>
            </a:r>
            <a:r>
              <a:rPr lang="en-US" dirty="0" err="1"/>
              <a:t>height_US_to_cm</a:t>
            </a:r>
            <a:r>
              <a:rPr lang="en-US" dirty="0"/>
              <a:t>(feet, inches):</a:t>
            </a:r>
          </a:p>
          <a:p>
            <a:pPr marL="0" indent="0">
              <a:buNone/>
            </a:pPr>
            <a:r>
              <a:rPr lang="en-US" dirty="0"/>
              <a:t>	   """Converts height in feet/inches to centimeters"""</a:t>
            </a:r>
          </a:p>
          <a:p>
            <a:pPr marL="0" indent="0">
              <a:buNone/>
            </a:pPr>
            <a:r>
              <a:rPr lang="en-US" dirty="0"/>
              <a:t>	   </a:t>
            </a:r>
            <a:r>
              <a:rPr lang="en-US" dirty="0" err="1"/>
              <a:t>total_inches</a:t>
            </a:r>
            <a:r>
              <a:rPr lang="en-US" dirty="0"/>
              <a:t> = feet * INCHES_PER_FOOT + inches</a:t>
            </a:r>
          </a:p>
          <a:p>
            <a:pPr marL="0" indent="0">
              <a:buNone/>
            </a:pPr>
            <a:r>
              <a:rPr lang="en-US" dirty="0"/>
              <a:t>	   cm = </a:t>
            </a:r>
            <a:r>
              <a:rPr lang="en-US" dirty="0" err="1"/>
              <a:t>total_inches</a:t>
            </a:r>
            <a:r>
              <a:rPr lang="en-US" dirty="0"/>
              <a:t> * CM_PER_INCH</a:t>
            </a:r>
          </a:p>
          <a:p>
            <a:pPr marL="0" indent="0">
              <a:buNone/>
            </a:pPr>
            <a:r>
              <a:rPr lang="en-US" dirty="0"/>
              <a:t>	   return cm</a:t>
            </a:r>
          </a:p>
          <a:p>
            <a:pPr marL="0" indent="0">
              <a:buNone/>
            </a:pPr>
            <a:r>
              <a:rPr lang="en-US" dirty="0"/>
              <a:t>	</a:t>
            </a:r>
          </a:p>
          <a:p>
            <a:pPr marL="0" indent="0">
              <a:buNone/>
            </a:pPr>
            <a:r>
              <a:rPr lang="en-US" dirty="0" err="1"/>
              <a:t>eet</a:t>
            </a:r>
            <a:r>
              <a:rPr lang="en-US" dirty="0"/>
              <a:t> = 6</a:t>
            </a:r>
          </a:p>
          <a:p>
            <a:pPr marL="0" indent="0">
              <a:buNone/>
            </a:pPr>
            <a:r>
              <a:rPr lang="en-US" dirty="0" err="1"/>
              <a:t>nches</a:t>
            </a:r>
            <a:r>
              <a:rPr lang="en-US" dirty="0"/>
              <a:t> = 4</a:t>
            </a:r>
          </a:p>
          <a:p>
            <a:pPr marL="0" indent="0">
              <a:buNone/>
            </a:pPr>
            <a:r>
              <a:rPr lang="en-US" dirty="0"/>
              <a:t>	</a:t>
            </a:r>
          </a:p>
          <a:p>
            <a:pPr marL="0" indent="0">
              <a:buNone/>
            </a:pPr>
            <a:r>
              <a:rPr lang="en-US" dirty="0" err="1"/>
              <a:t>entimeters</a:t>
            </a:r>
            <a:r>
              <a:rPr lang="en-US" dirty="0"/>
              <a:t> = </a:t>
            </a:r>
            <a:r>
              <a:rPr lang="en-US" dirty="0" err="1"/>
              <a:t>height_US_to_cm</a:t>
            </a:r>
            <a:r>
              <a:rPr lang="en-US" dirty="0"/>
              <a:t>(feet, inches)</a:t>
            </a:r>
          </a:p>
          <a:p>
            <a:pPr marL="0" indent="0">
              <a:buNone/>
            </a:pPr>
            <a:r>
              <a:rPr lang="en-US" dirty="0"/>
              <a:t>print(</a:t>
            </a:r>
            <a:r>
              <a:rPr lang="en-US" dirty="0" err="1"/>
              <a:t>f'Centimeters</a:t>
            </a:r>
            <a:r>
              <a:rPr lang="en-US" dirty="0"/>
              <a:t>: {centimeters}')</a:t>
            </a:r>
          </a:p>
        </p:txBody>
      </p:sp>
    </p:spTree>
    <p:extLst>
      <p:ext uri="{BB962C8B-B14F-4D97-AF65-F5344CB8AC3E}">
        <p14:creationId xmlns:p14="http://schemas.microsoft.com/office/powerpoint/2010/main" val="36235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56F3-00AD-205C-6B27-B50E149C08E9}"/>
              </a:ext>
            </a:extLst>
          </p:cNvPr>
          <p:cNvSpPr>
            <a:spLocks noGrp="1"/>
          </p:cNvSpPr>
          <p:nvPr>
            <p:ph type="ctrTitle"/>
          </p:nvPr>
        </p:nvSpPr>
        <p:spPr>
          <a:xfrm>
            <a:off x="1033669" y="569844"/>
            <a:ext cx="9144000" cy="1070460"/>
          </a:xfrm>
        </p:spPr>
        <p:txBody>
          <a:bodyPr>
            <a:normAutofit/>
          </a:bodyPr>
          <a:lstStyle/>
          <a:p>
            <a:pPr algn="l"/>
            <a:r>
              <a:rPr lang="en-US" sz="5400" dirty="0">
                <a:latin typeface="Times New Roman" panose="02020603050405020304" pitchFamily="18" charset="0"/>
                <a:cs typeface="Times New Roman" panose="02020603050405020304" pitchFamily="18" charset="0"/>
              </a:rPr>
              <a:t>Installing python and IDE</a:t>
            </a:r>
            <a:endParaRPr lang="en-US" sz="5400" dirty="0"/>
          </a:p>
        </p:txBody>
      </p:sp>
      <p:sp>
        <p:nvSpPr>
          <p:cNvPr id="3" name="Subtitle 2">
            <a:extLst>
              <a:ext uri="{FF2B5EF4-FFF2-40B4-BE49-F238E27FC236}">
                <a16:creationId xmlns:a16="http://schemas.microsoft.com/office/drawing/2014/main" id="{57C42F1F-DA31-4653-F17D-2519E5F8ECD6}"/>
              </a:ext>
            </a:extLst>
          </p:cNvPr>
          <p:cNvSpPr>
            <a:spLocks noGrp="1"/>
          </p:cNvSpPr>
          <p:nvPr>
            <p:ph type="subTitle" idx="1"/>
          </p:nvPr>
        </p:nvSpPr>
        <p:spPr>
          <a:xfrm>
            <a:off x="874643" y="1858996"/>
            <a:ext cx="9144000" cy="3494881"/>
          </a:xfrm>
        </p:spPr>
        <p:txBody>
          <a:bodyPr>
            <a:normAutofit/>
          </a:bodyPr>
          <a:lstStyle/>
          <a:p>
            <a:pPr algn="l"/>
            <a:r>
              <a:rPr lang="en-US" sz="2000" dirty="0"/>
              <a:t>For your computer system to run python you have to install an interpreter</a:t>
            </a:r>
          </a:p>
          <a:p>
            <a:pPr algn="l"/>
            <a:r>
              <a:rPr lang="en-US" sz="2000" dirty="0"/>
              <a:t>Follow these steps to install python interpreter</a:t>
            </a:r>
          </a:p>
          <a:p>
            <a:pPr algn="l"/>
            <a:r>
              <a:rPr lang="en-US" sz="2000" dirty="0"/>
              <a:t>Go to </a:t>
            </a:r>
            <a:r>
              <a:rPr lang="en-US" sz="2000" dirty="0">
                <a:hlinkClick r:id="rId2"/>
              </a:rPr>
              <a:t>https://www.python.org/downloads</a:t>
            </a:r>
            <a:endParaRPr lang="en-US" sz="2000" dirty="0"/>
          </a:p>
          <a:p>
            <a:pPr algn="l"/>
            <a:r>
              <a:rPr lang="en-US" sz="2000" dirty="0"/>
              <a:t>Select the download link for your operating system, windows, </a:t>
            </a:r>
            <a:r>
              <a:rPr lang="en-US" sz="2000" dirty="0" err="1"/>
              <a:t>linux</a:t>
            </a:r>
            <a:r>
              <a:rPr lang="en-US" sz="2000" dirty="0"/>
              <a:t>, mac ox</a:t>
            </a:r>
          </a:p>
          <a:p>
            <a:pPr algn="l"/>
            <a:r>
              <a:rPr lang="en-US" sz="2000" dirty="0"/>
              <a:t>After downloading, launch the exe file and at the bottom of the first page ensure to click “add python to PATH”</a:t>
            </a:r>
          </a:p>
        </p:txBody>
      </p:sp>
    </p:spTree>
    <p:extLst>
      <p:ext uri="{BB962C8B-B14F-4D97-AF65-F5344CB8AC3E}">
        <p14:creationId xmlns:p14="http://schemas.microsoft.com/office/powerpoint/2010/main" val="3053437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E187B-4901-F584-9C2E-4AF13E3EFA49}"/>
              </a:ext>
            </a:extLst>
          </p:cNvPr>
          <p:cNvSpPr>
            <a:spLocks noGrp="1"/>
          </p:cNvSpPr>
          <p:nvPr>
            <p:ph type="ctrTitle"/>
          </p:nvPr>
        </p:nvSpPr>
        <p:spPr>
          <a:xfrm>
            <a:off x="1524000" y="728871"/>
            <a:ext cx="9144000" cy="871330"/>
          </a:xfrm>
        </p:spPr>
        <p:txBody>
          <a:bodyPr>
            <a:normAutofit fontScale="90000"/>
          </a:bodyPr>
          <a:lstStyle/>
          <a:p>
            <a:pPr algn="l"/>
            <a:r>
              <a:rPr lang="en-US" sz="6000" dirty="0">
                <a:latin typeface="Times New Roman" panose="02020603050405020304" pitchFamily="18" charset="0"/>
                <a:cs typeface="Times New Roman" panose="02020603050405020304" pitchFamily="18" charset="0"/>
              </a:rPr>
              <a:t>Installing python and IDE continued</a:t>
            </a:r>
            <a:endParaRPr lang="en-US" dirty="0"/>
          </a:p>
        </p:txBody>
      </p:sp>
      <p:sp>
        <p:nvSpPr>
          <p:cNvPr id="3" name="Subtitle 2">
            <a:extLst>
              <a:ext uri="{FF2B5EF4-FFF2-40B4-BE49-F238E27FC236}">
                <a16:creationId xmlns:a16="http://schemas.microsoft.com/office/drawing/2014/main" id="{2F5DC0B2-FC45-FD4A-565D-1A7CDC3A694F}"/>
              </a:ext>
            </a:extLst>
          </p:cNvPr>
          <p:cNvSpPr>
            <a:spLocks noGrp="1"/>
          </p:cNvSpPr>
          <p:nvPr>
            <p:ph type="subTitle" idx="1"/>
          </p:nvPr>
        </p:nvSpPr>
        <p:spPr>
          <a:xfrm>
            <a:off x="1524000" y="1842052"/>
            <a:ext cx="9144000" cy="3415748"/>
          </a:xfrm>
        </p:spPr>
        <p:txBody>
          <a:bodyPr/>
          <a:lstStyle/>
          <a:p>
            <a:pPr algn="l"/>
            <a:endParaRPr lang="en-US" dirty="0"/>
          </a:p>
        </p:txBody>
      </p:sp>
      <p:pic>
        <p:nvPicPr>
          <p:cNvPr id="5" name="Picture 4">
            <a:extLst>
              <a:ext uri="{FF2B5EF4-FFF2-40B4-BE49-F238E27FC236}">
                <a16:creationId xmlns:a16="http://schemas.microsoft.com/office/drawing/2014/main" id="{F2DC4987-4F5E-1CED-518E-C4EBB0664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842052"/>
            <a:ext cx="7699513" cy="3473845"/>
          </a:xfrm>
          <a:prstGeom prst="rect">
            <a:avLst/>
          </a:prstGeom>
        </p:spPr>
      </p:pic>
    </p:spTree>
    <p:extLst>
      <p:ext uri="{BB962C8B-B14F-4D97-AF65-F5344CB8AC3E}">
        <p14:creationId xmlns:p14="http://schemas.microsoft.com/office/powerpoint/2010/main" val="2585912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D36E-FCEC-EA33-B5FE-D38523ED5E62}"/>
              </a:ext>
            </a:extLst>
          </p:cNvPr>
          <p:cNvSpPr>
            <a:spLocks noGrp="1"/>
          </p:cNvSpPr>
          <p:nvPr>
            <p:ph type="ctrTitle"/>
          </p:nvPr>
        </p:nvSpPr>
        <p:spPr>
          <a:xfrm>
            <a:off x="1378226" y="698293"/>
            <a:ext cx="9144000" cy="799202"/>
          </a:xfrm>
        </p:spPr>
        <p:txBody>
          <a:bodyPr>
            <a:normAutofit fontScale="90000"/>
          </a:bodyPr>
          <a:lstStyle/>
          <a:p>
            <a:pPr algn="l"/>
            <a:r>
              <a:rPr lang="en-US" sz="6000" dirty="0">
                <a:latin typeface="Times New Roman" panose="02020603050405020304" pitchFamily="18" charset="0"/>
                <a:cs typeface="Times New Roman" panose="02020603050405020304" pitchFamily="18" charset="0"/>
              </a:rPr>
              <a:t>Installing python and IDE continued</a:t>
            </a:r>
            <a:endParaRPr lang="en-US" dirty="0"/>
          </a:p>
        </p:txBody>
      </p:sp>
      <p:sp>
        <p:nvSpPr>
          <p:cNvPr id="3" name="Subtitle 2">
            <a:extLst>
              <a:ext uri="{FF2B5EF4-FFF2-40B4-BE49-F238E27FC236}">
                <a16:creationId xmlns:a16="http://schemas.microsoft.com/office/drawing/2014/main" id="{3EAB6543-F4E6-B4A4-A734-BE33F4AE504F}"/>
              </a:ext>
            </a:extLst>
          </p:cNvPr>
          <p:cNvSpPr>
            <a:spLocks noGrp="1"/>
          </p:cNvSpPr>
          <p:nvPr>
            <p:ph type="subTitle" idx="1"/>
          </p:nvPr>
        </p:nvSpPr>
        <p:spPr>
          <a:xfrm>
            <a:off x="1524000" y="1378226"/>
            <a:ext cx="9144000" cy="3879574"/>
          </a:xfrm>
        </p:spPr>
        <p:txBody>
          <a:bodyPr/>
          <a:lstStyle/>
          <a:p>
            <a:pPr algn="l"/>
            <a:r>
              <a:rPr lang="en-US" dirty="0" err="1"/>
              <a:t>Downoading</a:t>
            </a:r>
            <a:r>
              <a:rPr lang="en-US" dirty="0"/>
              <a:t> an IDE(Integrated development environment)</a:t>
            </a:r>
          </a:p>
          <a:p>
            <a:pPr algn="l"/>
            <a:r>
              <a:rPr lang="en-US" dirty="0"/>
              <a:t>Go to </a:t>
            </a:r>
            <a:r>
              <a:rPr lang="en-US" dirty="0">
                <a:hlinkClick r:id="rId2"/>
              </a:rPr>
              <a:t>https://www.jetbrains.com/pycharm/download/</a:t>
            </a:r>
            <a:endParaRPr lang="en-US" dirty="0"/>
          </a:p>
          <a:p>
            <a:pPr algn="l"/>
            <a:r>
              <a:rPr lang="en-US" dirty="0"/>
              <a:t>Click the link for download under community version to download the free version</a:t>
            </a:r>
          </a:p>
          <a:p>
            <a:pPr algn="l"/>
            <a:r>
              <a:rPr lang="en-US" dirty="0"/>
              <a:t>Download starts automatically</a:t>
            </a:r>
          </a:p>
          <a:p>
            <a:pPr algn="l"/>
            <a:r>
              <a:rPr lang="en-US" dirty="0"/>
              <a:t>After downloading, launch the exe file click next through the installation process</a:t>
            </a:r>
          </a:p>
        </p:txBody>
      </p:sp>
    </p:spTree>
    <p:extLst>
      <p:ext uri="{BB962C8B-B14F-4D97-AF65-F5344CB8AC3E}">
        <p14:creationId xmlns:p14="http://schemas.microsoft.com/office/powerpoint/2010/main" val="3071534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BE3C-58B0-B56A-4F02-0B8D5D8CE795}"/>
              </a:ext>
            </a:extLst>
          </p:cNvPr>
          <p:cNvSpPr>
            <a:spLocks noGrp="1"/>
          </p:cNvSpPr>
          <p:nvPr>
            <p:ph type="title"/>
          </p:nvPr>
        </p:nvSpPr>
        <p:spPr/>
        <p:txBody>
          <a:bodyPr/>
          <a:lstStyle/>
          <a:p>
            <a:r>
              <a:rPr lang="en-US" b="1" dirty="0"/>
              <a:t>Running a python program</a:t>
            </a:r>
          </a:p>
        </p:txBody>
      </p:sp>
      <p:sp>
        <p:nvSpPr>
          <p:cNvPr id="3" name="Content Placeholder 2">
            <a:extLst>
              <a:ext uri="{FF2B5EF4-FFF2-40B4-BE49-F238E27FC236}">
                <a16:creationId xmlns:a16="http://schemas.microsoft.com/office/drawing/2014/main" id="{FDBA1007-170A-1232-F39D-288CF319321A}"/>
              </a:ext>
            </a:extLst>
          </p:cNvPr>
          <p:cNvSpPr>
            <a:spLocks noGrp="1"/>
          </p:cNvSpPr>
          <p:nvPr>
            <p:ph idx="1"/>
          </p:nvPr>
        </p:nvSpPr>
        <p:spPr/>
        <p:txBody>
          <a:bodyPr/>
          <a:lstStyle/>
          <a:p>
            <a:pPr marL="0" indent="0">
              <a:buNone/>
            </a:pPr>
            <a:r>
              <a:rPr lang="en-US" dirty="0"/>
              <a:t>The Python interactive interpreter is useful for simple operations or programs consisting of only a few lines. However, entering code line-by-line into the interpreter quickly becomes unwieldy for any program spanning more than a few lines.</a:t>
            </a:r>
          </a:p>
          <a:p>
            <a:pPr marL="0" indent="0">
              <a:buNone/>
            </a:pPr>
            <a:endParaRPr lang="en-US" dirty="0"/>
          </a:p>
          <a:p>
            <a:pPr marL="0" indent="0">
              <a:buNone/>
            </a:pPr>
            <a:r>
              <a:rPr lang="en-US" dirty="0"/>
              <a:t>Instead, a programmer can write Python code in a file, and then provide that file to the interpreter. The interpreter begins by executing the first line of code at the top of the file, and continues until the end is reached</a:t>
            </a:r>
          </a:p>
          <a:p>
            <a:pPr marL="0" indent="0">
              <a:buNone/>
            </a:pPr>
            <a:endParaRPr lang="en-US" dirty="0"/>
          </a:p>
        </p:txBody>
      </p:sp>
    </p:spTree>
    <p:extLst>
      <p:ext uri="{BB962C8B-B14F-4D97-AF65-F5344CB8AC3E}">
        <p14:creationId xmlns:p14="http://schemas.microsoft.com/office/powerpoint/2010/main" val="1505419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6005-749E-3C83-482B-C96374F058EA}"/>
              </a:ext>
            </a:extLst>
          </p:cNvPr>
          <p:cNvSpPr>
            <a:spLocks noGrp="1"/>
          </p:cNvSpPr>
          <p:nvPr>
            <p:ph type="ctrTitle"/>
          </p:nvPr>
        </p:nvSpPr>
        <p:spPr>
          <a:xfrm>
            <a:off x="1523999" y="609601"/>
            <a:ext cx="9144001" cy="990600"/>
          </a:xfrm>
        </p:spPr>
        <p:txBody>
          <a:bodyPr/>
          <a:lstStyle/>
          <a:p>
            <a:pPr algn="l"/>
            <a:r>
              <a:rPr lang="en-US" b="1" dirty="0"/>
              <a:t>Running a python program</a:t>
            </a:r>
          </a:p>
        </p:txBody>
      </p:sp>
      <p:sp>
        <p:nvSpPr>
          <p:cNvPr id="3" name="Subtitle 2">
            <a:extLst>
              <a:ext uri="{FF2B5EF4-FFF2-40B4-BE49-F238E27FC236}">
                <a16:creationId xmlns:a16="http://schemas.microsoft.com/office/drawing/2014/main" id="{86B22408-8C46-8647-A8A0-7C06DA207213}"/>
              </a:ext>
            </a:extLst>
          </p:cNvPr>
          <p:cNvSpPr>
            <a:spLocks noGrp="1"/>
          </p:cNvSpPr>
          <p:nvPr>
            <p:ph type="subTitle" idx="1"/>
          </p:nvPr>
        </p:nvSpPr>
        <p:spPr>
          <a:xfrm>
            <a:off x="1524000" y="1600201"/>
            <a:ext cx="9144000" cy="4548808"/>
          </a:xfrm>
        </p:spPr>
        <p:txBody>
          <a:bodyPr>
            <a:normAutofit fontScale="92500"/>
          </a:bodyPr>
          <a:lstStyle/>
          <a:p>
            <a:pPr algn="l"/>
            <a:r>
              <a:rPr lang="en-US" b="1" dirty="0"/>
              <a:t>wage = 20</a:t>
            </a:r>
          </a:p>
          <a:p>
            <a:pPr algn="l"/>
            <a:r>
              <a:rPr lang="en-US" b="1" dirty="0"/>
              <a:t>hours = 40</a:t>
            </a:r>
          </a:p>
          <a:p>
            <a:pPr algn="l"/>
            <a:r>
              <a:rPr lang="en-US" b="1" dirty="0"/>
              <a:t>weeks = 50</a:t>
            </a:r>
          </a:p>
          <a:p>
            <a:pPr algn="l"/>
            <a:r>
              <a:rPr lang="en-US" b="1" dirty="0"/>
              <a:t>salary = wage * hours * weeks</a:t>
            </a:r>
          </a:p>
          <a:p>
            <a:pPr algn="l"/>
            <a:r>
              <a:rPr lang="en-US" b="1" dirty="0"/>
              <a:t>print('Salary is:', salary)</a:t>
            </a:r>
          </a:p>
          <a:p>
            <a:pPr marL="457200" indent="-457200" algn="l">
              <a:buFont typeface="Wingdings" panose="05000000000000000000" pitchFamily="2" charset="2"/>
              <a:buChar char="§"/>
            </a:pPr>
            <a:r>
              <a:rPr lang="en-US" dirty="0"/>
              <a:t>The python interpreter reads a file line by line. Variables wage, hours, and weeks are named references that refer to values stored by the interpreter.</a:t>
            </a:r>
          </a:p>
          <a:p>
            <a:pPr marL="457200" indent="-457200" algn="l">
              <a:buFont typeface="Wingdings" panose="05000000000000000000" pitchFamily="2" charset="2"/>
              <a:buChar char="§"/>
            </a:pPr>
            <a:r>
              <a:rPr lang="en-US" dirty="0"/>
              <a:t>20 * 40 * 50 is computed, and then assigned to the variable salary.</a:t>
            </a:r>
          </a:p>
          <a:p>
            <a:pPr marL="457200" indent="-457200" algn="l">
              <a:buFont typeface="Wingdings" panose="05000000000000000000" pitchFamily="2" charset="2"/>
              <a:buChar char="§"/>
            </a:pPr>
            <a:r>
              <a:rPr lang="en-US" dirty="0"/>
              <a:t>The print statement prints 'Salary is:' to the screen and displays the value of the variable salary.</a:t>
            </a:r>
          </a:p>
          <a:p>
            <a:pPr marL="457200" indent="-457200" algn="l">
              <a:buFont typeface="Wingdings" panose="05000000000000000000" pitchFamily="2" charset="2"/>
              <a:buChar char="§"/>
            </a:pPr>
            <a:r>
              <a:rPr lang="en-US" dirty="0"/>
              <a:t>Values can be overwritten if the same variable name is used.</a:t>
            </a:r>
          </a:p>
        </p:txBody>
      </p:sp>
    </p:spTree>
    <p:extLst>
      <p:ext uri="{BB962C8B-B14F-4D97-AF65-F5344CB8AC3E}">
        <p14:creationId xmlns:p14="http://schemas.microsoft.com/office/powerpoint/2010/main" val="230744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42BA5-1AB0-7272-D51B-3307D05DDF29}"/>
              </a:ext>
            </a:extLst>
          </p:cNvPr>
          <p:cNvSpPr>
            <a:spLocks noGrp="1"/>
          </p:cNvSpPr>
          <p:nvPr>
            <p:ph type="ctrTitle"/>
          </p:nvPr>
        </p:nvSpPr>
        <p:spPr>
          <a:xfrm>
            <a:off x="1378226" y="1"/>
            <a:ext cx="9144000" cy="1600200"/>
          </a:xfrm>
        </p:spPr>
        <p:txBody>
          <a:bodyPr>
            <a:normAutofit fontScale="90000"/>
          </a:bodyPr>
          <a:lstStyle/>
          <a:p>
            <a:pPr algn="l"/>
            <a:r>
              <a:rPr lang="en-US" b="1" dirty="0"/>
              <a:t>Lesson two</a:t>
            </a:r>
            <a:br>
              <a:rPr lang="en-US" b="1" dirty="0"/>
            </a:br>
            <a:r>
              <a:rPr lang="en-US" b="1" dirty="0"/>
              <a:t>Python syntax</a:t>
            </a:r>
          </a:p>
        </p:txBody>
      </p:sp>
      <p:sp>
        <p:nvSpPr>
          <p:cNvPr id="3" name="Subtitle 2">
            <a:extLst>
              <a:ext uri="{FF2B5EF4-FFF2-40B4-BE49-F238E27FC236}">
                <a16:creationId xmlns:a16="http://schemas.microsoft.com/office/drawing/2014/main" id="{80408E31-22AB-1C3E-6206-E935D91D740A}"/>
              </a:ext>
            </a:extLst>
          </p:cNvPr>
          <p:cNvSpPr>
            <a:spLocks noGrp="1"/>
          </p:cNvSpPr>
          <p:nvPr>
            <p:ph type="subTitle" idx="1"/>
          </p:nvPr>
        </p:nvSpPr>
        <p:spPr>
          <a:xfrm>
            <a:off x="1378226" y="1773237"/>
            <a:ext cx="9144000" cy="4428779"/>
          </a:xfrm>
        </p:spPr>
        <p:txBody>
          <a:bodyPr>
            <a:normAutofit/>
          </a:bodyPr>
          <a:lstStyle/>
          <a:p>
            <a:pPr algn="l"/>
            <a:r>
              <a:rPr lang="en-US" b="0" i="0" dirty="0">
                <a:solidFill>
                  <a:srgbClr val="37474F"/>
                </a:solidFill>
                <a:effectLst/>
              </a:rPr>
              <a:t>Computer programs are abundant in many people's lives today, carrying out applications on smartphones, tablets, and laptops, powering businesses like Amazon and Netflix, helping cars drive and planes fly, and much more.</a:t>
            </a:r>
          </a:p>
          <a:p>
            <a:pPr marL="342900" indent="-342900" algn="l">
              <a:buFont typeface="Wingdings" panose="05000000000000000000" pitchFamily="2" charset="2"/>
              <a:buChar char="§"/>
            </a:pPr>
            <a:r>
              <a:rPr lang="en-US" sz="2000" b="0" i="0" dirty="0">
                <a:solidFill>
                  <a:srgbClr val="37474F"/>
                </a:solidFill>
                <a:effectLst/>
                <a:latin typeface="Roboto" panose="020B0604020202020204" pitchFamily="2" charset="0"/>
              </a:rPr>
              <a:t>A computer </a:t>
            </a:r>
            <a:r>
              <a:rPr lang="en-US" sz="2000" b="1" i="1" u="none" strike="noStrike" dirty="0">
                <a:solidFill>
                  <a:srgbClr val="000000"/>
                </a:solidFill>
                <a:effectLst/>
                <a:latin typeface="Roboto" panose="020B0604020202020204" pitchFamily="2" charset="0"/>
              </a:rPr>
              <a:t>program</a:t>
            </a:r>
            <a:r>
              <a:rPr lang="en-US" sz="2000" b="0" i="0" dirty="0">
                <a:solidFill>
                  <a:srgbClr val="37474F"/>
                </a:solidFill>
                <a:effectLst/>
                <a:latin typeface="Roboto" panose="020B0604020202020204" pitchFamily="2" charset="0"/>
              </a:rPr>
              <a:t> consists of instructions executing one at a time. Basic instruction types are:</a:t>
            </a:r>
          </a:p>
          <a:p>
            <a:pPr marL="342900" indent="-342900" algn="l">
              <a:buFont typeface="Wingdings" panose="05000000000000000000" pitchFamily="2" charset="2"/>
              <a:buChar char="§"/>
            </a:pPr>
            <a:r>
              <a:rPr lang="en-US" sz="2000" b="1" i="1" u="none" strike="noStrike" dirty="0">
                <a:solidFill>
                  <a:srgbClr val="000000"/>
                </a:solidFill>
                <a:effectLst/>
                <a:latin typeface="Roboto" panose="020B0604020202020204" pitchFamily="2" charset="0"/>
              </a:rPr>
              <a:t>Input</a:t>
            </a:r>
            <a:r>
              <a:rPr lang="en-US" sz="2000" b="0" i="0" dirty="0">
                <a:solidFill>
                  <a:srgbClr val="37474F"/>
                </a:solidFill>
                <a:effectLst/>
                <a:latin typeface="Roboto" panose="020B0604020202020204" pitchFamily="2" charset="0"/>
              </a:rPr>
              <a:t>: A program gets data, perhaps from a file, keyboard, touchscreen, network, etc.</a:t>
            </a:r>
          </a:p>
          <a:p>
            <a:pPr marL="342900" indent="-342900" algn="l">
              <a:buFont typeface="Wingdings" panose="05000000000000000000" pitchFamily="2" charset="2"/>
              <a:buChar char="§"/>
            </a:pPr>
            <a:r>
              <a:rPr lang="en-US" sz="2000" b="1" i="1" u="none" strike="noStrike" dirty="0">
                <a:solidFill>
                  <a:srgbClr val="000000"/>
                </a:solidFill>
                <a:effectLst/>
                <a:latin typeface="Roboto" panose="020B0604020202020204" pitchFamily="2" charset="0"/>
              </a:rPr>
              <a:t>Process</a:t>
            </a:r>
            <a:r>
              <a:rPr lang="en-US" sz="2000" b="0" i="0" dirty="0">
                <a:solidFill>
                  <a:srgbClr val="37474F"/>
                </a:solidFill>
                <a:effectLst/>
                <a:latin typeface="Roboto" panose="020B0604020202020204" pitchFamily="2" charset="0"/>
              </a:rPr>
              <a:t>: A program performs computations on that data, such as adding two values like x + y.</a:t>
            </a:r>
          </a:p>
          <a:p>
            <a:pPr marL="342900" indent="-342900" algn="l">
              <a:buFont typeface="Wingdings" panose="05000000000000000000" pitchFamily="2" charset="2"/>
              <a:buChar char="§"/>
            </a:pPr>
            <a:r>
              <a:rPr lang="en-US" sz="2000" b="1" i="1" u="none" strike="noStrike" dirty="0">
                <a:solidFill>
                  <a:srgbClr val="000000"/>
                </a:solidFill>
                <a:effectLst/>
                <a:latin typeface="Roboto" panose="020B0604020202020204" pitchFamily="2" charset="0"/>
              </a:rPr>
              <a:t>Output</a:t>
            </a:r>
            <a:r>
              <a:rPr lang="en-US" sz="2000" b="0" i="0" dirty="0">
                <a:solidFill>
                  <a:srgbClr val="37474F"/>
                </a:solidFill>
                <a:effectLst/>
                <a:latin typeface="Roboto" panose="020B0604020202020204" pitchFamily="2" charset="0"/>
              </a:rPr>
              <a:t>: A program puts that data somewhere, such as to a file, screen, or network</a:t>
            </a:r>
          </a:p>
          <a:p>
            <a:pPr algn="l"/>
            <a:endParaRPr lang="en-US" dirty="0"/>
          </a:p>
        </p:txBody>
      </p:sp>
    </p:spTree>
    <p:extLst>
      <p:ext uri="{BB962C8B-B14F-4D97-AF65-F5344CB8AC3E}">
        <p14:creationId xmlns:p14="http://schemas.microsoft.com/office/powerpoint/2010/main" val="2886286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3305</Words>
  <Application>Microsoft Office PowerPoint</Application>
  <PresentationFormat>Widescreen</PresentationFormat>
  <Paragraphs>267</Paragraphs>
  <Slides>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Arial</vt:lpstr>
      <vt:lpstr>Calibri</vt:lpstr>
      <vt:lpstr>Calibri Light</vt:lpstr>
      <vt:lpstr>Courier New</vt:lpstr>
      <vt:lpstr>Lato</vt:lpstr>
      <vt:lpstr>Roboto</vt:lpstr>
      <vt:lpstr>Times New Roman</vt:lpstr>
      <vt:lpstr>Wingdings</vt:lpstr>
      <vt:lpstr>Office Theme</vt:lpstr>
      <vt:lpstr>Lesson One Introduction to python</vt:lpstr>
      <vt:lpstr>What is python</vt:lpstr>
      <vt:lpstr>Why should I learn python</vt:lpstr>
      <vt:lpstr>Installing python and IDE</vt:lpstr>
      <vt:lpstr>Installing python and IDE continued</vt:lpstr>
      <vt:lpstr>Installing python and IDE continued</vt:lpstr>
      <vt:lpstr>Running a python program</vt:lpstr>
      <vt:lpstr>Running a python program</vt:lpstr>
      <vt:lpstr>Lesson two Python syntax</vt:lpstr>
      <vt:lpstr>Python syntax continued</vt:lpstr>
      <vt:lpstr>Variables and data types</vt:lpstr>
      <vt:lpstr>Variables and data types continued</vt:lpstr>
      <vt:lpstr>Variables and data types continued</vt:lpstr>
      <vt:lpstr>Operators</vt:lpstr>
      <vt:lpstr>Input and output</vt:lpstr>
      <vt:lpstr>Lesson Three: Lists and dictionaries</vt:lpstr>
      <vt:lpstr>Lists and dictionaries continued</vt:lpstr>
      <vt:lpstr>Lists and dictionaries continued</vt:lpstr>
      <vt:lpstr>Dictionaries</vt:lpstr>
      <vt:lpstr>Dictionaries contd</vt:lpstr>
      <vt:lpstr>Dictionaries contd</vt:lpstr>
      <vt:lpstr>Lesson Four Conditionals and loops</vt:lpstr>
      <vt:lpstr>Conditionals and loops contd</vt:lpstr>
      <vt:lpstr>Conditionals and loops contd</vt:lpstr>
      <vt:lpstr>Conditionals and loops contd</vt:lpstr>
      <vt:lpstr>Conditionals and loops contd</vt:lpstr>
      <vt:lpstr>Loops</vt:lpstr>
      <vt:lpstr>Loops</vt:lpstr>
      <vt:lpstr>Loops</vt:lpstr>
      <vt:lpstr>Loops</vt:lpstr>
      <vt:lpstr>Loops</vt:lpstr>
      <vt:lpstr>Loops</vt:lpstr>
      <vt:lpstr>Lesson Five Functions</vt:lpstr>
      <vt:lpstr>Functions</vt:lpstr>
      <vt:lpstr>Functions</vt:lpstr>
      <vt:lpstr>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Ezeobi Henry</dc:creator>
  <cp:lastModifiedBy>Ezeobi Henry</cp:lastModifiedBy>
  <cp:revision>47</cp:revision>
  <dcterms:created xsi:type="dcterms:W3CDTF">2023-03-29T19:34:22Z</dcterms:created>
  <dcterms:modified xsi:type="dcterms:W3CDTF">2023-03-29T22:50:57Z</dcterms:modified>
</cp:coreProperties>
</file>