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29" r:id="rId4"/>
    <p:sldId id="363" r:id="rId5"/>
    <p:sldId id="364" r:id="rId6"/>
    <p:sldId id="365" r:id="rId7"/>
    <p:sldId id="366" r:id="rId8"/>
    <p:sldId id="369" r:id="rId9"/>
    <p:sldId id="367" r:id="rId10"/>
    <p:sldId id="368" r:id="rId11"/>
    <p:sldId id="370" r:id="rId12"/>
    <p:sldId id="371" r:id="rId13"/>
    <p:sldId id="372" r:id="rId14"/>
    <p:sldId id="330" r:id="rId15"/>
    <p:sldId id="373" r:id="rId16"/>
    <p:sldId id="331" r:id="rId17"/>
    <p:sldId id="356" r:id="rId18"/>
    <p:sldId id="374" r:id="rId19"/>
    <p:sldId id="357" r:id="rId20"/>
    <p:sldId id="332" r:id="rId21"/>
    <p:sldId id="375" r:id="rId22"/>
    <p:sldId id="358" r:id="rId23"/>
    <p:sldId id="348" r:id="rId24"/>
    <p:sldId id="376" r:id="rId25"/>
    <p:sldId id="377" r:id="rId26"/>
  </p:sldIdLst>
  <p:sldSz cx="9144000" cy="6858000" type="screen4x3"/>
  <p:notesSz cx="6858000" cy="9144000"/>
  <p:embeddedFontLst>
    <p:embeddedFont>
      <p:font typeface="나눔바른고딕" pitchFamily="50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  <p:embeddedFont>
      <p:font typeface="HY깊은샘물M" charset="-127"/>
      <p:regular r:id="rId32"/>
    </p:embeddedFont>
    <p:embeddedFont>
      <p:font typeface="a옛날목욕탕L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18"/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89746" autoAdjust="0"/>
  </p:normalViewPr>
  <p:slideViewPr>
    <p:cSldViewPr>
      <p:cViewPr>
        <p:scale>
          <a:sx n="100" d="100"/>
          <a:sy n="100" d="100"/>
        </p:scale>
        <p:origin x="-194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4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3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9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사람이 정렬 하는 것과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7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1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0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4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6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5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35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67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0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86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6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0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3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1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8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8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그래프 </a:t>
            </a:r>
            <a:r>
              <a:rPr lang="en-US" altLang="ko-KR" sz="7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Graph )</a:t>
            </a:r>
            <a:endParaRPr lang="ko-KR" altLang="en-US" sz="1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6662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82827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1057996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849519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196752"/>
            <a:ext cx="7282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너비 우선 탐색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(BFS, Breadth First Search)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시작 정점으로부터 인접한 정점들을 모두 차례로 방문한 후 방문했던 정점을 다시 시작점으로 하여 인접 정점들을 차례로 방문하는 방법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8099" y="3169355"/>
            <a:ext cx="487505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큐에서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에 있는 정점을 가져오고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인접 정점을 큐에 넣어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bfs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v)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for(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= 1;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&lt;= n ;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if(graph[v][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 == 1 &amp;&amp; !visited[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enqueue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if(f&lt;=r)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v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dequeue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visited[v] = 1;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bfs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979712" y="34290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59632" y="41670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79712" y="41670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00214" y="415721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59632" y="49493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79712" y="49493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00214" y="49394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59210" y="56715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9290" y="56715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99792" y="566173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2" idx="3"/>
            <a:endCxn id="15" idx="7"/>
          </p:cNvCxnSpPr>
          <p:nvPr/>
        </p:nvCxnSpPr>
        <p:spPr>
          <a:xfrm flipH="1">
            <a:off x="1505483" y="3674851"/>
            <a:ext cx="516410" cy="534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4"/>
            <a:endCxn id="17" idx="0"/>
          </p:cNvCxnSpPr>
          <p:nvPr/>
        </p:nvCxnSpPr>
        <p:spPr>
          <a:xfrm>
            <a:off x="2123728" y="3717032"/>
            <a:ext cx="0" cy="450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18" idx="1"/>
          </p:cNvCxnSpPr>
          <p:nvPr/>
        </p:nvCxnSpPr>
        <p:spPr>
          <a:xfrm>
            <a:off x="2225563" y="3674851"/>
            <a:ext cx="516832" cy="524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7" idx="4"/>
            <a:endCxn id="25" idx="0"/>
          </p:cNvCxnSpPr>
          <p:nvPr/>
        </p:nvCxnSpPr>
        <p:spPr>
          <a:xfrm>
            <a:off x="2123728" y="4455066"/>
            <a:ext cx="0" cy="49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8" idx="3"/>
            <a:endCxn id="25" idx="7"/>
          </p:cNvCxnSpPr>
          <p:nvPr/>
        </p:nvCxnSpPr>
        <p:spPr>
          <a:xfrm flipH="1">
            <a:off x="2225563" y="4403063"/>
            <a:ext cx="516832" cy="58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5"/>
            <a:endCxn id="25" idx="1"/>
          </p:cNvCxnSpPr>
          <p:nvPr/>
        </p:nvCxnSpPr>
        <p:spPr>
          <a:xfrm>
            <a:off x="1505483" y="4412885"/>
            <a:ext cx="516410" cy="578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5" idx="4"/>
            <a:endCxn id="24" idx="0"/>
          </p:cNvCxnSpPr>
          <p:nvPr/>
        </p:nvCxnSpPr>
        <p:spPr>
          <a:xfrm>
            <a:off x="1403648" y="4455066"/>
            <a:ext cx="0" cy="49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4" idx="4"/>
            <a:endCxn id="30" idx="0"/>
          </p:cNvCxnSpPr>
          <p:nvPr/>
        </p:nvCxnSpPr>
        <p:spPr>
          <a:xfrm flipH="1">
            <a:off x="1403226" y="5237332"/>
            <a:ext cx="422" cy="43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0" idx="7"/>
            <a:endCxn id="25" idx="3"/>
          </p:cNvCxnSpPr>
          <p:nvPr/>
        </p:nvCxnSpPr>
        <p:spPr>
          <a:xfrm flipV="1">
            <a:off x="1505061" y="5195151"/>
            <a:ext cx="516832" cy="51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4"/>
            <a:endCxn id="26" idx="0"/>
          </p:cNvCxnSpPr>
          <p:nvPr/>
        </p:nvCxnSpPr>
        <p:spPr>
          <a:xfrm>
            <a:off x="2844230" y="4445244"/>
            <a:ext cx="0" cy="49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6" idx="4"/>
            <a:endCxn id="32" idx="0"/>
          </p:cNvCxnSpPr>
          <p:nvPr/>
        </p:nvCxnSpPr>
        <p:spPr>
          <a:xfrm flipH="1">
            <a:off x="2843808" y="5227510"/>
            <a:ext cx="422" cy="43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5" idx="5"/>
            <a:endCxn id="32" idx="1"/>
          </p:cNvCxnSpPr>
          <p:nvPr/>
        </p:nvCxnSpPr>
        <p:spPr>
          <a:xfrm>
            <a:off x="2225563" y="5195151"/>
            <a:ext cx="516410" cy="508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5" idx="4"/>
            <a:endCxn id="31" idx="0"/>
          </p:cNvCxnSpPr>
          <p:nvPr/>
        </p:nvCxnSpPr>
        <p:spPr>
          <a:xfrm flipH="1">
            <a:off x="2123306" y="5237332"/>
            <a:ext cx="422" cy="43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0" idx="6"/>
            <a:endCxn id="31" idx="2"/>
          </p:cNvCxnSpPr>
          <p:nvPr/>
        </p:nvCxnSpPr>
        <p:spPr>
          <a:xfrm>
            <a:off x="1547242" y="5815577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1" idx="6"/>
            <a:endCxn id="32" idx="2"/>
          </p:cNvCxnSpPr>
          <p:nvPr/>
        </p:nvCxnSpPr>
        <p:spPr>
          <a:xfrm flipV="1">
            <a:off x="2267322" y="5805755"/>
            <a:ext cx="432470" cy="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1637246" y="3429000"/>
            <a:ext cx="774514" cy="77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712771" y="4213041"/>
            <a:ext cx="25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339752" y="4209215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1526152" y="4351660"/>
            <a:ext cx="1063288" cy="585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1637246" y="4991481"/>
            <a:ext cx="25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357537" y="4991481"/>
            <a:ext cx="25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7674" y="5130100"/>
            <a:ext cx="1081766" cy="49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637246" y="5703920"/>
            <a:ext cx="25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357537" y="5703920"/>
            <a:ext cx="25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91419" y="3909924"/>
            <a:ext cx="73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http://59.23.113.171/30stair/dfs/dfs.php?pname=dfs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0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7584" y="3909924"/>
            <a:ext cx="73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http://59.23.113.171/30stair/dam/dam.php?pname=dam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3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정렬 </a:t>
            </a:r>
            <a:r>
              <a:rPr lang="en-US" altLang="ko-KR" sz="7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Sort )</a:t>
            </a:r>
            <a:endParaRPr lang="ko-KR" altLang="en-US" sz="1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6662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82827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1057996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849519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1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505" y="920797"/>
            <a:ext cx="9036496" cy="142808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선택정렬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정렬이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안된 숫자들 중 최소 값을 선택하여 </a:t>
            </a:r>
            <a:r>
              <a:rPr lang="ko-KR" altLang="en-US" sz="20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첫번째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요소와 교환하는 기법</a:t>
            </a:r>
          </a:p>
          <a:p>
            <a:pPr algn="l">
              <a:lnSpc>
                <a:spcPct val="120000"/>
              </a:lnSpc>
            </a:pPr>
            <a:endParaRPr lang="ko-KR" altLang="en-US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선택정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403648" y="2060848"/>
            <a:ext cx="6624736" cy="472012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20338"/>
              </p:ext>
            </p:extLst>
          </p:nvPr>
        </p:nvGraphicFramePr>
        <p:xfrm>
          <a:off x="3132888" y="2492896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1674"/>
              </p:ext>
            </p:extLst>
          </p:nvPr>
        </p:nvGraphicFramePr>
        <p:xfrm>
          <a:off x="3133974" y="3303021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59013"/>
              </p:ext>
            </p:extLst>
          </p:nvPr>
        </p:nvGraphicFramePr>
        <p:xfrm>
          <a:off x="3133974" y="4221088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8136"/>
              </p:ext>
            </p:extLst>
          </p:nvPr>
        </p:nvGraphicFramePr>
        <p:xfrm>
          <a:off x="3131840" y="4879359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89944"/>
              </p:ext>
            </p:extLst>
          </p:nvPr>
        </p:nvGraphicFramePr>
        <p:xfrm>
          <a:off x="3133974" y="5517232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Freeform 78"/>
          <p:cNvSpPr>
            <a:spLocks/>
          </p:cNvSpPr>
          <p:nvPr/>
        </p:nvSpPr>
        <p:spPr bwMode="auto">
          <a:xfrm rot="6200677">
            <a:off x="4836465" y="2328499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Freeform 78"/>
          <p:cNvSpPr>
            <a:spLocks/>
          </p:cNvSpPr>
          <p:nvPr/>
        </p:nvSpPr>
        <p:spPr bwMode="auto">
          <a:xfrm rot="13407007">
            <a:off x="3470696" y="2347045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3524230" y="2246135"/>
            <a:ext cx="1368152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Freeform 78"/>
          <p:cNvSpPr>
            <a:spLocks/>
          </p:cNvSpPr>
          <p:nvPr/>
        </p:nvSpPr>
        <p:spPr bwMode="auto">
          <a:xfrm rot="6200677">
            <a:off x="5365921" y="3151324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Freeform 78"/>
          <p:cNvSpPr>
            <a:spLocks/>
          </p:cNvSpPr>
          <p:nvPr/>
        </p:nvSpPr>
        <p:spPr bwMode="auto">
          <a:xfrm rot="13407007">
            <a:off x="4000152" y="3169870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4053686" y="3068960"/>
            <a:ext cx="1368152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7" name="Freeform 78"/>
          <p:cNvSpPr>
            <a:spLocks/>
          </p:cNvSpPr>
          <p:nvPr/>
        </p:nvSpPr>
        <p:spPr bwMode="auto">
          <a:xfrm rot="6200677">
            <a:off x="5359571" y="4056691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13407007">
            <a:off x="4364791" y="4075237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원호 28"/>
          <p:cNvSpPr/>
          <p:nvPr/>
        </p:nvSpPr>
        <p:spPr>
          <a:xfrm>
            <a:off x="4425850" y="3974327"/>
            <a:ext cx="989638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Freeform 78"/>
          <p:cNvSpPr>
            <a:spLocks/>
          </p:cNvSpPr>
          <p:nvPr/>
        </p:nvSpPr>
        <p:spPr bwMode="auto">
          <a:xfrm rot="8600171">
            <a:off x="5955825" y="5352835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Freeform 78"/>
          <p:cNvSpPr>
            <a:spLocks/>
          </p:cNvSpPr>
          <p:nvPr/>
        </p:nvSpPr>
        <p:spPr bwMode="auto">
          <a:xfrm rot="11153090">
            <a:off x="5450689" y="5371381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5503948" y="5270471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4936107" y="2852936"/>
            <a:ext cx="119022" cy="1742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5380513" y="3691639"/>
            <a:ext cx="119022" cy="1742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5380512" y="4615032"/>
            <a:ext cx="119022" cy="1742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4932041" y="5253015"/>
            <a:ext cx="119022" cy="1742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5487927" y="5934991"/>
            <a:ext cx="119022" cy="1742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51752"/>
              </p:ext>
            </p:extLst>
          </p:nvPr>
        </p:nvGraphicFramePr>
        <p:xfrm>
          <a:off x="3134469" y="6226512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선택정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pic>
        <p:nvPicPr>
          <p:cNvPr id="40" name="Picture 2" descr="https://upload.wikimedia.org/wikipedia/commons/b/b0/Selection_sort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3782961" cy="37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upload.wikimedia.org/wikipedia/commons/9/94/Selection-Sort-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74" y="1960288"/>
            <a:ext cx="95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선택정렬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41637" y="827609"/>
            <a:ext cx="7772400" cy="6093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선택 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 코드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41637" y="4824559"/>
            <a:ext cx="7772400" cy="177279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최소값을 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선택하는데 걸리는 시간</a:t>
            </a: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O(n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숫자의 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개수가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n</a:t>
            </a: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전체 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시간복잡도</a:t>
            </a: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O(n</a:t>
            </a:r>
            <a:r>
              <a:rPr lang="en-US" altLang="ko-KR" sz="1800" baseline="30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5469" y="1484783"/>
            <a:ext cx="7082544" cy="3172537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54567" y="1510569"/>
            <a:ext cx="5184576" cy="312239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100" dirty="0">
                <a:latin typeface="Arial" panose="020B0604020202020204" pitchFamily="34" charset="0"/>
              </a:rPr>
              <a:t>         </a:t>
            </a:r>
            <a:r>
              <a:rPr lang="en-US" altLang="ko-KR" sz="1100" dirty="0" smtClean="0">
                <a:latin typeface="Arial" panose="020B0604020202020204" pitchFamily="34" charset="0"/>
              </a:rPr>
              <a:t>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indexMin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0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5049" y="920797"/>
            <a:ext cx="8568951" cy="185897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삽</a:t>
            </a: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입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-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모든 요소를 앞에서부터 차례대로 이미 정렬된 부분과 비교하여 </a:t>
            </a:r>
            <a:endParaRPr lang="en-US" altLang="ko-KR" sz="20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적절한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위치에 삽입하는 기법</a:t>
            </a:r>
          </a:p>
          <a:p>
            <a:pPr algn="l">
              <a:lnSpc>
                <a:spcPct val="120000"/>
              </a:lnSpc>
            </a:pPr>
            <a:endParaRPr lang="ko-KR" altLang="en-US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삽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입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115616" y="2492896"/>
            <a:ext cx="7128792" cy="428807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33038"/>
              </p:ext>
            </p:extLst>
          </p:nvPr>
        </p:nvGraphicFramePr>
        <p:xfrm>
          <a:off x="1461914" y="292494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2650"/>
              </p:ext>
            </p:extLst>
          </p:nvPr>
        </p:nvGraphicFramePr>
        <p:xfrm>
          <a:off x="1461914" y="3573016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97047"/>
              </p:ext>
            </p:extLst>
          </p:nvPr>
        </p:nvGraphicFramePr>
        <p:xfrm>
          <a:off x="1459780" y="4231287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55665"/>
              </p:ext>
            </p:extLst>
          </p:nvPr>
        </p:nvGraphicFramePr>
        <p:xfrm>
          <a:off x="1461914" y="4869160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아래쪽 화살표 43"/>
          <p:cNvSpPr/>
          <p:nvPr/>
        </p:nvSpPr>
        <p:spPr>
          <a:xfrm rot="10800000">
            <a:off x="2160711" y="3306361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10800000">
            <a:off x="2708198" y="3959759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6" name="아래쪽 화살표 45"/>
          <p:cNvSpPr/>
          <p:nvPr/>
        </p:nvSpPr>
        <p:spPr>
          <a:xfrm rot="10800000">
            <a:off x="3241394" y="4597742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7" name="아래쪽 화살표 46"/>
          <p:cNvSpPr/>
          <p:nvPr/>
        </p:nvSpPr>
        <p:spPr>
          <a:xfrm rot="10800000">
            <a:off x="3797280" y="5279718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53422"/>
              </p:ext>
            </p:extLst>
          </p:nvPr>
        </p:nvGraphicFramePr>
        <p:xfrm>
          <a:off x="1462409" y="5578440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81821"/>
              </p:ext>
            </p:extLst>
          </p:nvPr>
        </p:nvGraphicFramePr>
        <p:xfrm>
          <a:off x="4844156" y="487143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아래쪽 화살표 49"/>
          <p:cNvSpPr/>
          <p:nvPr/>
        </p:nvSpPr>
        <p:spPr>
          <a:xfrm rot="10800000">
            <a:off x="6880797" y="5236630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" name="오른쪽 중괄호 50"/>
          <p:cNvSpPr/>
          <p:nvPr/>
        </p:nvSpPr>
        <p:spPr>
          <a:xfrm rot="5400000">
            <a:off x="5761674" y="4610697"/>
            <a:ext cx="288032" cy="1547004"/>
          </a:xfrm>
          <a:prstGeom prst="rightBrace">
            <a:avLst>
              <a:gd name="adj1" fmla="val 8333"/>
              <a:gd name="adj2" fmla="val 50563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497" y="5528722"/>
            <a:ext cx="125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정렬된 부분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5682" y="5528510"/>
            <a:ext cx="14311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a옛날목욕탕L" pitchFamily="18" charset="-127"/>
                <a:ea typeface="a옛날목욕탕L" pitchFamily="18" charset="-127"/>
              </a:rPr>
              <a:t>정렬안된</a:t>
            </a:r>
            <a:r>
              <a:rPr lang="ko-KR" altLang="en-US" sz="1400" dirty="0" smtClean="0">
                <a:latin typeface="a옛날목욕탕L" pitchFamily="18" charset="-127"/>
                <a:ea typeface="a옛날목욕탕L" pitchFamily="18" charset="-127"/>
              </a:rPr>
              <a:t> 부분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4" name="오른쪽 중괄호 53"/>
          <p:cNvSpPr/>
          <p:nvPr/>
        </p:nvSpPr>
        <p:spPr>
          <a:xfrm rot="5400000">
            <a:off x="7321609" y="5104158"/>
            <a:ext cx="288032" cy="560082"/>
          </a:xfrm>
          <a:prstGeom prst="rightBrace">
            <a:avLst>
              <a:gd name="adj1" fmla="val 8333"/>
              <a:gd name="adj2" fmla="val 50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9" name="Freeform 78"/>
          <p:cNvSpPr>
            <a:spLocks/>
          </p:cNvSpPr>
          <p:nvPr/>
        </p:nvSpPr>
        <p:spPr bwMode="auto">
          <a:xfrm rot="11140527">
            <a:off x="1331640" y="2911659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387772" y="2791462"/>
            <a:ext cx="720080" cy="390777"/>
          </a:xfrm>
          <a:prstGeom prst="arc">
            <a:avLst>
              <a:gd name="adj1" fmla="val 11112310"/>
              <a:gd name="adj2" fmla="val 2145974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2" name="Freeform 78"/>
          <p:cNvSpPr>
            <a:spLocks/>
          </p:cNvSpPr>
          <p:nvPr/>
        </p:nvSpPr>
        <p:spPr bwMode="auto">
          <a:xfrm rot="12342727">
            <a:off x="1355289" y="4212565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3" name="원호 62"/>
          <p:cNvSpPr/>
          <p:nvPr/>
        </p:nvSpPr>
        <p:spPr>
          <a:xfrm>
            <a:off x="1421866" y="4087606"/>
            <a:ext cx="1766105" cy="390777"/>
          </a:xfrm>
          <a:prstGeom prst="arc">
            <a:avLst>
              <a:gd name="adj1" fmla="val 10902568"/>
              <a:gd name="adj2" fmla="val 2145974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5" name="Freeform 78"/>
          <p:cNvSpPr>
            <a:spLocks/>
          </p:cNvSpPr>
          <p:nvPr/>
        </p:nvSpPr>
        <p:spPr bwMode="auto">
          <a:xfrm rot="12342727">
            <a:off x="1963836" y="4819366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6" name="원호 65"/>
          <p:cNvSpPr/>
          <p:nvPr/>
        </p:nvSpPr>
        <p:spPr>
          <a:xfrm>
            <a:off x="2030413" y="4694407"/>
            <a:ext cx="1766105" cy="390777"/>
          </a:xfrm>
          <a:prstGeom prst="arc">
            <a:avLst>
              <a:gd name="adj1" fmla="val 10902568"/>
              <a:gd name="adj2" fmla="val 2145974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8" name="Freeform 78"/>
          <p:cNvSpPr>
            <a:spLocks/>
          </p:cNvSpPr>
          <p:nvPr/>
        </p:nvSpPr>
        <p:spPr bwMode="auto">
          <a:xfrm rot="11647574">
            <a:off x="3568875" y="5505871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3613642" y="5414487"/>
            <a:ext cx="726040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82523"/>
              </p:ext>
            </p:extLst>
          </p:nvPr>
        </p:nvGraphicFramePr>
        <p:xfrm>
          <a:off x="1466594" y="6226512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삽입정렬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pic>
        <p:nvPicPr>
          <p:cNvPr id="5122" name="Picture 2" descr="https://upload.wikimedia.org/wikipedia/commons/2/25/Insertion_sort_anim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33226"/>
            <a:ext cx="42536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e/ea/Insertion_sort_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80" y="1397505"/>
            <a:ext cx="27146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삽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입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54653" y="836712"/>
            <a:ext cx="7772400" cy="6093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삽</a:t>
            </a: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입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 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코드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99592" y="4780309"/>
            <a:ext cx="7772400" cy="138499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-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많은 이동이 있을 경우 비효율적</a:t>
            </a:r>
            <a:endParaRPr lang="en-US" altLang="ko-KR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-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내부가 이미 어느 정도 정렬되어 있으면 효율적</a:t>
            </a:r>
            <a:endParaRPr lang="en-US" altLang="ko-KR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5469" y="1484784"/>
            <a:ext cx="7082544" cy="3168352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5656" y="1619332"/>
            <a:ext cx="6120680" cy="289925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--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)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2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050" y="548680"/>
            <a:ext cx="447657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 </a:t>
            </a:r>
            <a:r>
              <a:rPr lang="en-US" altLang="ko-KR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(Graph)</a:t>
            </a:r>
            <a:endParaRPr lang="en-US" altLang="ko-KR" sz="48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0" y="4764031"/>
            <a:ext cx="9144000" cy="3039108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그래프는 연결되어 있는 객체간의 관계를 표현할 수 있는 자료 구조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lvl="1">
              <a:lnSpc>
                <a:spcPct val="120000"/>
              </a:lnSpc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연결할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객체를 나타내는 정점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(Vertex)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과 정점을 연결하는 간선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(Edge)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의 집합으로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구성</a:t>
            </a: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03648" y="218753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00265" y="162880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771800" y="36541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148064" y="321297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948264" y="22390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2" idx="7"/>
            <a:endCxn id="13" idx="2"/>
          </p:cNvCxnSpPr>
          <p:nvPr/>
        </p:nvCxnSpPr>
        <p:spPr>
          <a:xfrm flipV="1">
            <a:off x="1956812" y="1952836"/>
            <a:ext cx="2043453" cy="3296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" idx="5"/>
            <a:endCxn id="14" idx="1"/>
          </p:cNvCxnSpPr>
          <p:nvPr/>
        </p:nvCxnSpPr>
        <p:spPr>
          <a:xfrm>
            <a:off x="1956812" y="2740694"/>
            <a:ext cx="909896" cy="10083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4"/>
            <a:endCxn id="14" idx="7"/>
          </p:cNvCxnSpPr>
          <p:nvPr/>
        </p:nvCxnSpPr>
        <p:spPr>
          <a:xfrm flipH="1">
            <a:off x="3324964" y="2276872"/>
            <a:ext cx="999337" cy="14721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6" idx="1"/>
            <a:endCxn id="13" idx="5"/>
          </p:cNvCxnSpPr>
          <p:nvPr/>
        </p:nvCxnSpPr>
        <p:spPr>
          <a:xfrm flipH="1" flipV="1">
            <a:off x="4553429" y="2181964"/>
            <a:ext cx="689543" cy="11259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7" idx="2"/>
            <a:endCxn id="13" idx="6"/>
          </p:cNvCxnSpPr>
          <p:nvPr/>
        </p:nvCxnSpPr>
        <p:spPr>
          <a:xfrm flipH="1" flipV="1">
            <a:off x="4648337" y="1952836"/>
            <a:ext cx="2299927" cy="6102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3"/>
          </p:cNvCxnSpPr>
          <p:nvPr/>
        </p:nvCxnSpPr>
        <p:spPr>
          <a:xfrm flipH="1">
            <a:off x="5796136" y="2792207"/>
            <a:ext cx="1247036" cy="6367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" idx="6"/>
            <a:endCxn id="17" idx="2"/>
          </p:cNvCxnSpPr>
          <p:nvPr/>
        </p:nvCxnSpPr>
        <p:spPr>
          <a:xfrm>
            <a:off x="2051720" y="2511566"/>
            <a:ext cx="4896544" cy="515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버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블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0" name="AutoShape 114"/>
          <p:cNvSpPr>
            <a:spLocks noChangeArrowheads="1"/>
          </p:cNvSpPr>
          <p:nvPr/>
        </p:nvSpPr>
        <p:spPr bwMode="auto">
          <a:xfrm>
            <a:off x="467543" y="2276872"/>
            <a:ext cx="4385213" cy="4392487"/>
          </a:xfrm>
          <a:prstGeom prst="wedgeRectCallout">
            <a:avLst>
              <a:gd name="adj1" fmla="val 61588"/>
              <a:gd name="adj2" fmla="val -29728"/>
            </a:avLst>
          </a:prstGeom>
          <a:solidFill>
            <a:schemeClr val="accent6">
              <a:lumMod val="20000"/>
              <a:lumOff val="80000"/>
            </a:schemeClr>
          </a:solidFill>
          <a:ln w="76200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endParaRPr lang="ko-KR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4566"/>
              </p:ext>
            </p:extLst>
          </p:nvPr>
        </p:nvGraphicFramePr>
        <p:xfrm>
          <a:off x="678087" y="2420887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89826"/>
              </p:ext>
            </p:extLst>
          </p:nvPr>
        </p:nvGraphicFramePr>
        <p:xfrm>
          <a:off x="678087" y="3033368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86092"/>
              </p:ext>
            </p:extLst>
          </p:nvPr>
        </p:nvGraphicFramePr>
        <p:xfrm>
          <a:off x="679173" y="370467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32227"/>
              </p:ext>
            </p:extLst>
          </p:nvPr>
        </p:nvGraphicFramePr>
        <p:xfrm>
          <a:off x="677039" y="4354303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6837"/>
              </p:ext>
            </p:extLst>
          </p:nvPr>
        </p:nvGraphicFramePr>
        <p:xfrm>
          <a:off x="679173" y="497190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Freeform 78"/>
          <p:cNvSpPr>
            <a:spLocks/>
          </p:cNvSpPr>
          <p:nvPr/>
        </p:nvSpPr>
        <p:spPr bwMode="auto">
          <a:xfrm rot="8600171">
            <a:off x="3079097" y="4807507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Freeform 78"/>
          <p:cNvSpPr>
            <a:spLocks/>
          </p:cNvSpPr>
          <p:nvPr/>
        </p:nvSpPr>
        <p:spPr bwMode="auto">
          <a:xfrm rot="11153090">
            <a:off x="2573961" y="4826053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2627220" y="4725143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42005"/>
              </p:ext>
            </p:extLst>
          </p:nvPr>
        </p:nvGraphicFramePr>
        <p:xfrm>
          <a:off x="679668" y="5609176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Freeform 78"/>
          <p:cNvSpPr>
            <a:spLocks/>
          </p:cNvSpPr>
          <p:nvPr/>
        </p:nvSpPr>
        <p:spPr bwMode="auto">
          <a:xfrm rot="8600171">
            <a:off x="1410556" y="2863291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Freeform 78"/>
          <p:cNvSpPr>
            <a:spLocks/>
          </p:cNvSpPr>
          <p:nvPr/>
        </p:nvSpPr>
        <p:spPr bwMode="auto">
          <a:xfrm rot="11153090">
            <a:off x="905420" y="2881837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58679" y="2780927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8600171">
            <a:off x="1879784" y="3511363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Freeform 78"/>
          <p:cNvSpPr>
            <a:spLocks/>
          </p:cNvSpPr>
          <p:nvPr/>
        </p:nvSpPr>
        <p:spPr bwMode="auto">
          <a:xfrm rot="11153090">
            <a:off x="1374648" y="3529909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1427907" y="3428999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Freeform 78"/>
          <p:cNvSpPr>
            <a:spLocks/>
          </p:cNvSpPr>
          <p:nvPr/>
        </p:nvSpPr>
        <p:spPr bwMode="auto">
          <a:xfrm rot="8600171">
            <a:off x="2478319" y="4204421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3" name="Freeform 78"/>
          <p:cNvSpPr>
            <a:spLocks/>
          </p:cNvSpPr>
          <p:nvPr/>
        </p:nvSpPr>
        <p:spPr bwMode="auto">
          <a:xfrm rot="11153090">
            <a:off x="1973183" y="4222967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2026442" y="4122057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6" name="Freeform 78"/>
          <p:cNvSpPr>
            <a:spLocks/>
          </p:cNvSpPr>
          <p:nvPr/>
        </p:nvSpPr>
        <p:spPr bwMode="auto">
          <a:xfrm rot="8600171">
            <a:off x="3607976" y="5455579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Freeform 78"/>
          <p:cNvSpPr>
            <a:spLocks/>
          </p:cNvSpPr>
          <p:nvPr/>
        </p:nvSpPr>
        <p:spPr bwMode="auto">
          <a:xfrm rot="11153090">
            <a:off x="3102840" y="5474125"/>
            <a:ext cx="118113" cy="134304"/>
          </a:xfrm>
          <a:custGeom>
            <a:avLst/>
            <a:gdLst>
              <a:gd name="T0" fmla="*/ 30 w 30"/>
              <a:gd name="T1" fmla="*/ 35 h 35"/>
              <a:gd name="T2" fmla="*/ 24 w 30"/>
              <a:gd name="T3" fmla="*/ 0 h 35"/>
              <a:gd name="T4" fmla="*/ 0 w 30"/>
              <a:gd name="T5" fmla="*/ 26 h 35"/>
              <a:gd name="T6" fmla="*/ 30 w 30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5">
                <a:moveTo>
                  <a:pt x="30" y="35"/>
                </a:moveTo>
                <a:lnTo>
                  <a:pt x="24" y="0"/>
                </a:lnTo>
                <a:lnTo>
                  <a:pt x="0" y="26"/>
                </a:lnTo>
                <a:lnTo>
                  <a:pt x="30" y="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/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3156099" y="5373215"/>
            <a:ext cx="507794" cy="390777"/>
          </a:xfrm>
          <a:prstGeom prst="arc">
            <a:avLst>
              <a:gd name="adj1" fmla="val 11112310"/>
              <a:gd name="adj2" fmla="val 21261296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77836"/>
              </p:ext>
            </p:extLst>
          </p:nvPr>
        </p:nvGraphicFramePr>
        <p:xfrm>
          <a:off x="675953" y="6154503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09597"/>
              </p:ext>
            </p:extLst>
          </p:nvPr>
        </p:nvGraphicFramePr>
        <p:xfrm>
          <a:off x="5393709" y="2420887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26554"/>
              </p:ext>
            </p:extLst>
          </p:nvPr>
        </p:nvGraphicFramePr>
        <p:xfrm>
          <a:off x="5393709" y="3033368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38071"/>
              </p:ext>
            </p:extLst>
          </p:nvPr>
        </p:nvGraphicFramePr>
        <p:xfrm>
          <a:off x="5395290" y="370467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21903"/>
              </p:ext>
            </p:extLst>
          </p:nvPr>
        </p:nvGraphicFramePr>
        <p:xfrm>
          <a:off x="5392661" y="4354303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35347"/>
              </p:ext>
            </p:extLst>
          </p:nvPr>
        </p:nvGraphicFramePr>
        <p:xfrm>
          <a:off x="5394795" y="4971904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28254"/>
              </p:ext>
            </p:extLst>
          </p:nvPr>
        </p:nvGraphicFramePr>
        <p:xfrm>
          <a:off x="5395290" y="5609176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79614"/>
              </p:ext>
            </p:extLst>
          </p:nvPr>
        </p:nvGraphicFramePr>
        <p:xfrm>
          <a:off x="5391575" y="6226511"/>
          <a:ext cx="3192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3"/>
                <a:gridCol w="532003"/>
                <a:gridCol w="532003"/>
                <a:gridCol w="532003"/>
                <a:gridCol w="532003"/>
                <a:gridCol w="5320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아래쪽 화살표 46"/>
          <p:cNvSpPr/>
          <p:nvPr/>
        </p:nvSpPr>
        <p:spPr>
          <a:xfrm rot="10800000">
            <a:off x="8521846" y="2773726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 rot="10800000">
            <a:off x="7993076" y="3421798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 rot="10800000">
            <a:off x="7464306" y="4069870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0" name="아래쪽 화살표 49"/>
          <p:cNvSpPr/>
          <p:nvPr/>
        </p:nvSpPr>
        <p:spPr>
          <a:xfrm rot="10800000">
            <a:off x="6925313" y="4742656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6396543" y="5366013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 rot="10800000">
            <a:off x="5859685" y="5989371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3" name="아래쪽 화살표 52"/>
          <p:cNvSpPr/>
          <p:nvPr/>
        </p:nvSpPr>
        <p:spPr>
          <a:xfrm rot="10800000">
            <a:off x="5326647" y="6590150"/>
            <a:ext cx="130924" cy="15841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6788" y="2464360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초기상태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6788" y="3042949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와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3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교환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06788" y="3771537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교환 없음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6788" y="4406909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8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과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1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교환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06788" y="4995673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8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과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2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교환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06788" y="5643745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8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과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7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교환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6788" y="6200268"/>
            <a:ext cx="9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스캔 완료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94419" y="747861"/>
            <a:ext cx="8568951" cy="138499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버블 정렬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두 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인접한 원소를 검사하여 정렬하는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방법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한번 </a:t>
            </a:r>
            <a:r>
              <a:rPr lang="ko-KR" altLang="en-US" sz="18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스캔시</a:t>
            </a:r>
            <a:r>
              <a:rPr lang="ko-KR" altLang="en-US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오른쪽 마지막에 가장 큰 요소가 위치하게 된다</a:t>
            </a:r>
            <a:endParaRPr lang="ko-KR" altLang="en-US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2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버블정렬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pic>
        <p:nvPicPr>
          <p:cNvPr id="7170" name="Picture 2" descr="https://upload.wikimedia.org/wikipedia/commons/3/37/Bubble_sort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12928"/>
            <a:ext cx="4392488" cy="37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11435" y="5085184"/>
            <a:ext cx="4968552" cy="45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버</a:t>
            </a:r>
            <a:r>
              <a:rPr lang="ko-KR" altLang="en-US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블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정렬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54653" y="836712"/>
            <a:ext cx="7772400" cy="6093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버</a:t>
            </a: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블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 </a:t>
            </a: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코드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76064" y="4509120"/>
            <a:ext cx="7772400" cy="142808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특징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최상</a:t>
            </a:r>
            <a:r>
              <a:rPr lang="en-US" altLang="ko-KR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평균</a:t>
            </a:r>
            <a:r>
              <a:rPr lang="en-US" altLang="ko-KR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최악 </a:t>
            </a:r>
            <a:r>
              <a:rPr lang="ko-KR" altLang="en-US" sz="20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어느 경우에도 </a:t>
            </a:r>
            <a:r>
              <a:rPr lang="ko-KR" altLang="en-US" sz="2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비교횟수는 일정</a:t>
            </a:r>
            <a:endParaRPr lang="en-US" altLang="ko-KR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     -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평균</a:t>
            </a:r>
            <a:r>
              <a:rPr lang="en-US" altLang="ko-KR" sz="1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O(n</a:t>
            </a:r>
            <a:r>
              <a:rPr lang="en-US" altLang="ko-KR" sz="1800" baseline="300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5469" y="1484784"/>
            <a:ext cx="6568899" cy="2736304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539578" y="1634141"/>
            <a:ext cx="6120680" cy="2437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ko-KR" sz="1200" dirty="0" smtClean="0">
                <a:latin typeface="Arial" panose="020B0604020202020204" pitchFamily="34" charset="0"/>
              </a:rPr>
              <a:t>j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200" dirty="0" smtClean="0">
                <a:latin typeface="Arial" panose="020B0604020202020204" pitchFamily="34" charset="0"/>
              </a:rPr>
              <a:t>j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dirty="0">
                <a:solidFill>
                  <a:srgbClr val="666666"/>
                </a:solidFill>
                <a:latin typeface="Arial" panose="020B0604020202020204" pitchFamily="34" charset="0"/>
              </a:rPr>
              <a:t>&lt;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dirty="0">
                <a:latin typeface="Arial" panose="020B0604020202020204" pitchFamily="34" charset="0"/>
              </a:rPr>
              <a:t>n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200" dirty="0" smtClean="0">
                <a:latin typeface="Arial" panose="020B0604020202020204" pitchFamily="34" charset="0"/>
              </a:rPr>
              <a:t>j</a:t>
            </a:r>
            <a:r>
              <a:rPr lang="ko-KR" altLang="ko-KR" sz="1200" dirty="0" smtClean="0">
                <a:solidFill>
                  <a:srgbClr val="666666"/>
                </a:solidFill>
                <a:latin typeface="Arial" panose="020B0604020202020204" pitchFamily="34" charset="0"/>
              </a:rPr>
              <a:t>++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ko-KR" altLang="ko-KR" sz="1200" dirty="0" smtClean="0">
                <a:latin typeface="Arial" panose="020B0604020202020204" pitchFamily="34" charset="0"/>
              </a:rPr>
              <a:t>data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200" dirty="0" smtClean="0">
                <a:latin typeface="Arial" panose="020B0604020202020204" pitchFamily="34" charset="0"/>
              </a:rPr>
              <a:t>j</a:t>
            </a:r>
            <a:r>
              <a:rPr lang="en-US" altLang="ko-KR" sz="1200" dirty="0" smtClean="0">
                <a:latin typeface="Arial" panose="020B0604020202020204" pitchFamily="34" charset="0"/>
              </a:rPr>
              <a:t>+1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ko-KR" sz="1200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ko-KR" sz="1200" dirty="0" smtClean="0">
                <a:latin typeface="Arial" panose="020B0604020202020204" pitchFamily="34" charset="0"/>
              </a:rPr>
              <a:t>t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emp</a:t>
            </a:r>
            <a:r>
              <a:rPr lang="en-US" altLang="ko-KR" sz="1200" dirty="0" smtClean="0">
                <a:latin typeface="Arial" panose="020B0604020202020204" pitchFamily="34" charset="0"/>
              </a:rPr>
              <a:t> = </a:t>
            </a:r>
            <a:r>
              <a:rPr lang="ko-KR" altLang="ko-KR" sz="1200" dirty="0">
                <a:latin typeface="Arial" panose="020B0604020202020204" pitchFamily="34" charset="0"/>
              </a:rPr>
              <a:t>data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200" dirty="0">
                <a:latin typeface="Arial" panose="020B0604020202020204" pitchFamily="34" charset="0"/>
              </a:rPr>
              <a:t>j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Arial" panose="020B0604020202020204" pitchFamily="34" charset="0"/>
              </a:rPr>
              <a:t>;</a:t>
            </a:r>
          </a:p>
          <a:p>
            <a:pPr lvl="0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ko-KR" altLang="ko-KR" sz="1200" dirty="0" smtClean="0">
                <a:latin typeface="Arial" panose="020B0604020202020204" pitchFamily="34" charset="0"/>
              </a:rPr>
              <a:t>data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200" dirty="0" smtClean="0">
                <a:latin typeface="Arial" panose="020B0604020202020204" pitchFamily="34" charset="0"/>
              </a:rPr>
              <a:t>j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dirty="0" smtClean="0">
                <a:latin typeface="Arial" panose="020B0604020202020204" pitchFamily="34" charset="0"/>
              </a:rPr>
              <a:t>data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200" dirty="0" smtClean="0">
                <a:latin typeface="Arial" panose="020B0604020202020204" pitchFamily="34" charset="0"/>
              </a:rPr>
              <a:t>j</a:t>
            </a:r>
            <a:r>
              <a:rPr lang="en-US" altLang="ko-KR" sz="1200" dirty="0" smtClean="0">
                <a:latin typeface="Arial" panose="020B0604020202020204" pitchFamily="34" charset="0"/>
              </a:rPr>
              <a:t>+1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ko-KR" altLang="ko-KR" sz="1200" dirty="0" smtClean="0">
                <a:latin typeface="Arial" panose="020B0604020202020204" pitchFamily="34" charset="0"/>
              </a:rPr>
              <a:t>data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ko-KR" sz="1200" dirty="0" smtClean="0">
                <a:latin typeface="Arial" panose="020B0604020202020204" pitchFamily="34" charset="0"/>
              </a:rPr>
              <a:t>j</a:t>
            </a:r>
            <a:r>
              <a:rPr lang="en-US" altLang="ko-KR" sz="1200" dirty="0" smtClean="0">
                <a:latin typeface="Arial" panose="020B0604020202020204" pitchFamily="34" charset="0"/>
              </a:rPr>
              <a:t>+1</a:t>
            </a:r>
            <a:r>
              <a:rPr lang="ko-KR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ko-KR" altLang="ko-KR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ko-KR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Arial" panose="020B0604020202020204" pitchFamily="34" charset="0"/>
              </a:rPr>
              <a:t>temp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4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정렬 비교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Sort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pic>
        <p:nvPicPr>
          <p:cNvPr id="11" name="Picture 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97" y="2165834"/>
            <a:ext cx="7525351" cy="357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803378"/>
            <a:ext cx="7772400" cy="56477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정렬 비교</a:t>
            </a:r>
            <a:endParaRPr lang="en-US" altLang="ko-KR" sz="2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2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1769" y="3861048"/>
            <a:ext cx="7334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http://59.23.113.171/30stair/selection1/selection1.php?pname=selection1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3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1769" y="3861048"/>
            <a:ext cx="7334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옛날목욕탕L" pitchFamily="18" charset="-127"/>
                <a:ea typeface="a옛날목욕탕L" pitchFamily="18" charset="-127"/>
              </a:rPr>
              <a:t>http://59.23.113.171/30stair/insertion/insertion.php?pname=insertion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7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종류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449139"/>
            <a:ext cx="728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a옛날목욕탕L" pitchFamily="18" charset="-127"/>
                <a:ea typeface="a옛날목욕탕L" pitchFamily="18" charset="-127"/>
              </a:rPr>
              <a:t>무방향</a:t>
            </a: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 그래프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(Undirected Graph)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간선에 방향성이 없는 경우를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무방향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그래프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라 한다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5776" y="33251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2564185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475656" y="4414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635896" y="4414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76" idx="1"/>
            <a:endCxn id="38" idx="5"/>
          </p:cNvCxnSpPr>
          <p:nvPr/>
        </p:nvCxnSpPr>
        <p:spPr>
          <a:xfrm flipH="1" flipV="1">
            <a:off x="2924552" y="3693968"/>
            <a:ext cx="774616" cy="78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75" idx="7"/>
          </p:cNvCxnSpPr>
          <p:nvPr/>
        </p:nvCxnSpPr>
        <p:spPr>
          <a:xfrm flipH="1">
            <a:off x="1844432" y="3693968"/>
            <a:ext cx="774616" cy="78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5" idx="5"/>
            <a:endCxn id="74" idx="1"/>
          </p:cNvCxnSpPr>
          <p:nvPr/>
        </p:nvCxnSpPr>
        <p:spPr>
          <a:xfrm>
            <a:off x="1844432" y="4783601"/>
            <a:ext cx="783025" cy="79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6" idx="3"/>
            <a:endCxn id="74" idx="7"/>
          </p:cNvCxnSpPr>
          <p:nvPr/>
        </p:nvCxnSpPr>
        <p:spPr>
          <a:xfrm flipH="1">
            <a:off x="2932961" y="4783601"/>
            <a:ext cx="766207" cy="79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5" idx="6"/>
            <a:endCxn id="76" idx="2"/>
          </p:cNvCxnSpPr>
          <p:nvPr/>
        </p:nvCxnSpPr>
        <p:spPr>
          <a:xfrm>
            <a:off x="1907704" y="463084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5811"/>
              </p:ext>
            </p:extLst>
          </p:nvPr>
        </p:nvGraphicFramePr>
        <p:xfrm>
          <a:off x="5636238" y="3720107"/>
          <a:ext cx="2192004" cy="208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1"/>
                <a:gridCol w="548001"/>
                <a:gridCol w="548001"/>
                <a:gridCol w="548001"/>
              </a:tblGrid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682046" y="3324636"/>
            <a:ext cx="21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    B     C     D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20072" y="3773939"/>
            <a:ext cx="349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</a:p>
          <a:p>
            <a:endParaRPr lang="en-US" altLang="ko-KR" dirty="0" smtClean="0"/>
          </a:p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종류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449139"/>
            <a:ext cx="728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방향 그래프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(Directed Graph)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간선에 방향성이 있는 경우를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방향 그래프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라 한다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5776" y="33251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2564185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475656" y="4414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635896" y="4414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97554"/>
              </p:ext>
            </p:extLst>
          </p:nvPr>
        </p:nvGraphicFramePr>
        <p:xfrm>
          <a:off x="5636238" y="3720107"/>
          <a:ext cx="2192004" cy="208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1"/>
                <a:gridCol w="548001"/>
                <a:gridCol w="548001"/>
                <a:gridCol w="548001"/>
              </a:tblGrid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7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682046" y="3324636"/>
            <a:ext cx="21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    B     C     D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20072" y="3773939"/>
            <a:ext cx="349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</a:p>
          <a:p>
            <a:endParaRPr lang="en-US" altLang="ko-KR" dirty="0" smtClean="0"/>
          </a:p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38" idx="3"/>
            <a:endCxn id="75" idx="7"/>
          </p:cNvCxnSpPr>
          <p:nvPr/>
        </p:nvCxnSpPr>
        <p:spPr>
          <a:xfrm flipH="1">
            <a:off x="1844432" y="3693968"/>
            <a:ext cx="774616" cy="7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8" idx="5"/>
            <a:endCxn id="76" idx="1"/>
          </p:cNvCxnSpPr>
          <p:nvPr/>
        </p:nvCxnSpPr>
        <p:spPr>
          <a:xfrm>
            <a:off x="2924552" y="3693968"/>
            <a:ext cx="774616" cy="7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5" idx="6"/>
            <a:endCxn id="76" idx="2"/>
          </p:cNvCxnSpPr>
          <p:nvPr/>
        </p:nvCxnSpPr>
        <p:spPr>
          <a:xfrm>
            <a:off x="1907704" y="4630849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5" idx="5"/>
            <a:endCxn id="74" idx="1"/>
          </p:cNvCxnSpPr>
          <p:nvPr/>
        </p:nvCxnSpPr>
        <p:spPr>
          <a:xfrm>
            <a:off x="1844432" y="4783601"/>
            <a:ext cx="783025" cy="7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4" idx="7"/>
            <a:endCxn id="76" idx="3"/>
          </p:cNvCxnSpPr>
          <p:nvPr/>
        </p:nvCxnSpPr>
        <p:spPr>
          <a:xfrm flipV="1">
            <a:off x="2932961" y="4783601"/>
            <a:ext cx="766207" cy="7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종류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449139"/>
            <a:ext cx="728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가중치 그래프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(Weighted Graph)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간선에 가중치가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있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는 경우를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가중치 그래프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라 한다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5776" y="35736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2006715" y="55902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574667" y="45004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653898" y="45004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652120" y="335066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   B     C     D    E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26484" y="377393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4609" y="2761183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ex) </a:t>
            </a:r>
            <a:r>
              <a:rPr lang="ko-KR" altLang="en-US" sz="1400" dirty="0" smtClean="0">
                <a:latin typeface="+mj-lt"/>
              </a:rPr>
              <a:t>길을 이동하는 데 걸리는 시간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비용</a:t>
            </a:r>
            <a:endParaRPr lang="ko-KR" altLang="en-US" dirty="0">
              <a:latin typeface="+mj-l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21850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8" idx="3"/>
            <a:endCxn id="75" idx="7"/>
          </p:cNvCxnSpPr>
          <p:nvPr/>
        </p:nvCxnSpPr>
        <p:spPr>
          <a:xfrm flipH="1">
            <a:off x="1943443" y="3942393"/>
            <a:ext cx="675605" cy="62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5" idx="4"/>
            <a:endCxn id="74" idx="1"/>
          </p:cNvCxnSpPr>
          <p:nvPr/>
        </p:nvCxnSpPr>
        <p:spPr>
          <a:xfrm>
            <a:off x="1790691" y="4932457"/>
            <a:ext cx="279296" cy="7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8" idx="4"/>
            <a:endCxn id="27" idx="0"/>
          </p:cNvCxnSpPr>
          <p:nvPr/>
        </p:nvCxnSpPr>
        <p:spPr>
          <a:xfrm>
            <a:off x="2771800" y="4005665"/>
            <a:ext cx="666074" cy="15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2"/>
            <a:endCxn id="74" idx="6"/>
          </p:cNvCxnSpPr>
          <p:nvPr/>
        </p:nvCxnSpPr>
        <p:spPr>
          <a:xfrm flipH="1">
            <a:off x="2438763" y="5805264"/>
            <a:ext cx="783087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8" idx="5"/>
            <a:endCxn id="76" idx="1"/>
          </p:cNvCxnSpPr>
          <p:nvPr/>
        </p:nvCxnSpPr>
        <p:spPr>
          <a:xfrm>
            <a:off x="2924552" y="3942393"/>
            <a:ext cx="792618" cy="62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4" idx="7"/>
            <a:endCxn id="76" idx="3"/>
          </p:cNvCxnSpPr>
          <p:nvPr/>
        </p:nvCxnSpPr>
        <p:spPr>
          <a:xfrm flipV="1">
            <a:off x="2375491" y="4869185"/>
            <a:ext cx="1341679" cy="78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7"/>
            <a:endCxn id="76" idx="4"/>
          </p:cNvCxnSpPr>
          <p:nvPr/>
        </p:nvCxnSpPr>
        <p:spPr>
          <a:xfrm flipV="1">
            <a:off x="3590626" y="4932457"/>
            <a:ext cx="279296" cy="7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21" y="4013865"/>
            <a:ext cx="7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67757" y="40102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82320" y="45126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0006" y="51798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2080" y="5142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98344" y="57525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74667" y="5142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0965"/>
              </p:ext>
            </p:extLst>
          </p:nvPr>
        </p:nvGraphicFramePr>
        <p:xfrm>
          <a:off x="5635103" y="3733407"/>
          <a:ext cx="2609305" cy="238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61"/>
                <a:gridCol w="521861"/>
                <a:gridCol w="521861"/>
                <a:gridCol w="521861"/>
                <a:gridCol w="521861"/>
              </a:tblGrid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235301" y="42530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30279" y="47251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20072" y="52199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37586" y="5661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490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종류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196752"/>
            <a:ext cx="72823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완전 그래프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(Complete Graph)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모든 정점과 정점 사이가 간선으로 연결되어 있는 경우를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완전 그래프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라 한다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5776" y="35736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2006715" y="55902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574667" y="45004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653898" y="45004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652120" y="335066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    B     C     D    E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226484" y="377393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A</a:t>
            </a:r>
          </a:p>
        </p:txBody>
      </p:sp>
      <p:sp>
        <p:nvSpPr>
          <p:cNvPr id="27" name="타원 26"/>
          <p:cNvSpPr/>
          <p:nvPr/>
        </p:nvSpPr>
        <p:spPr>
          <a:xfrm>
            <a:off x="3221850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38983"/>
              </p:ext>
            </p:extLst>
          </p:nvPr>
        </p:nvGraphicFramePr>
        <p:xfrm>
          <a:off x="5635103" y="3733407"/>
          <a:ext cx="2609305" cy="238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61"/>
                <a:gridCol w="521861"/>
                <a:gridCol w="521861"/>
                <a:gridCol w="521861"/>
                <a:gridCol w="521861"/>
              </a:tblGrid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235301" y="42530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30279" y="47251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20072" y="52199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37586" y="56612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dirty="0" smtClean="0"/>
              <a:t>E</a:t>
            </a:r>
          </a:p>
        </p:txBody>
      </p:sp>
      <p:cxnSp>
        <p:nvCxnSpPr>
          <p:cNvPr id="5" name="직선 연결선 4"/>
          <p:cNvCxnSpPr>
            <a:stCxn id="38" idx="3"/>
            <a:endCxn id="75" idx="7"/>
          </p:cNvCxnSpPr>
          <p:nvPr/>
        </p:nvCxnSpPr>
        <p:spPr>
          <a:xfrm flipH="1">
            <a:off x="1943443" y="3942393"/>
            <a:ext cx="675605" cy="6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75" idx="4"/>
            <a:endCxn id="74" idx="1"/>
          </p:cNvCxnSpPr>
          <p:nvPr/>
        </p:nvCxnSpPr>
        <p:spPr>
          <a:xfrm>
            <a:off x="1790691" y="4932457"/>
            <a:ext cx="279296" cy="7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4" idx="6"/>
            <a:endCxn id="27" idx="2"/>
          </p:cNvCxnSpPr>
          <p:nvPr/>
        </p:nvCxnSpPr>
        <p:spPr>
          <a:xfrm flipV="1">
            <a:off x="2438763" y="5805264"/>
            <a:ext cx="783087" cy="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7" idx="7"/>
            <a:endCxn id="76" idx="4"/>
          </p:cNvCxnSpPr>
          <p:nvPr/>
        </p:nvCxnSpPr>
        <p:spPr>
          <a:xfrm flipV="1">
            <a:off x="3590626" y="4932457"/>
            <a:ext cx="279296" cy="72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6" idx="1"/>
            <a:endCxn id="38" idx="5"/>
          </p:cNvCxnSpPr>
          <p:nvPr/>
        </p:nvCxnSpPr>
        <p:spPr>
          <a:xfrm flipH="1" flipV="1">
            <a:off x="2924552" y="3942393"/>
            <a:ext cx="792618" cy="6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4"/>
            <a:endCxn id="74" idx="0"/>
          </p:cNvCxnSpPr>
          <p:nvPr/>
        </p:nvCxnSpPr>
        <p:spPr>
          <a:xfrm flipH="1">
            <a:off x="2222739" y="4005665"/>
            <a:ext cx="549061" cy="158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8" idx="4"/>
            <a:endCxn id="27" idx="0"/>
          </p:cNvCxnSpPr>
          <p:nvPr/>
        </p:nvCxnSpPr>
        <p:spPr>
          <a:xfrm>
            <a:off x="2771800" y="4005665"/>
            <a:ext cx="666074" cy="158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6" idx="2"/>
            <a:endCxn id="75" idx="6"/>
          </p:cNvCxnSpPr>
          <p:nvPr/>
        </p:nvCxnSpPr>
        <p:spPr>
          <a:xfrm flipH="1">
            <a:off x="2006715" y="4716433"/>
            <a:ext cx="164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76" idx="3"/>
            <a:endCxn id="74" idx="7"/>
          </p:cNvCxnSpPr>
          <p:nvPr/>
        </p:nvCxnSpPr>
        <p:spPr>
          <a:xfrm flipH="1">
            <a:off x="2375491" y="4869185"/>
            <a:ext cx="1341679" cy="78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7" idx="1"/>
            <a:endCxn id="75" idx="5"/>
          </p:cNvCxnSpPr>
          <p:nvPr/>
        </p:nvCxnSpPr>
        <p:spPr>
          <a:xfrm flipH="1" flipV="1">
            <a:off x="1943443" y="4869185"/>
            <a:ext cx="1341679" cy="78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24609" y="2761183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간선의 수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 err="1" smtClean="0">
                <a:latin typeface="+mj-lt"/>
              </a:rPr>
              <a:t>무방향</a:t>
            </a:r>
            <a:r>
              <a:rPr lang="ko-KR" altLang="en-US" sz="1400" dirty="0" smtClean="0">
                <a:latin typeface="+mj-lt"/>
              </a:rPr>
              <a:t> 그래프 </a:t>
            </a:r>
            <a:r>
              <a:rPr lang="en-US" altLang="ko-KR" sz="1400" dirty="0" smtClean="0">
                <a:latin typeface="+mj-lt"/>
              </a:rPr>
              <a:t>: n(n-1)/2 , </a:t>
            </a:r>
            <a:r>
              <a:rPr lang="ko-KR" altLang="en-US" sz="1400" dirty="0" smtClean="0">
                <a:latin typeface="+mj-lt"/>
              </a:rPr>
              <a:t>방향 그래프 </a:t>
            </a:r>
            <a:r>
              <a:rPr lang="en-US" altLang="ko-KR" sz="1400" dirty="0" smtClean="0">
                <a:latin typeface="+mj-lt"/>
              </a:rPr>
              <a:t>: n(n-1)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9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특성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86304"/>
              </p:ext>
            </p:extLst>
          </p:nvPr>
        </p:nvGraphicFramePr>
        <p:xfrm>
          <a:off x="899592" y="2650244"/>
          <a:ext cx="4536504" cy="258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655"/>
                <a:gridCol w="2232248"/>
                <a:gridCol w="1536601"/>
              </a:tblGrid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용어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설명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비고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정점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그래프를 구성하는 점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정점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간선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두 정점을 잇는 선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인접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어느 두 정점 사이에 간선이 있을 때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B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와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D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는 인접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차수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정점에 연결된 간선의 수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</a:t>
                      </a:r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의 차수는 </a:t>
                      </a:r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경로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두 정점을 연결하는 길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ABCD, ABD, AD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사이클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itchFamily="18" charset="-127"/>
                          <a:ea typeface="a옛날목욕탕L" pitchFamily="18" charset="-127"/>
                        </a:rPr>
                        <a:t>시작점과 끝점이 같은 경로</a:t>
                      </a:r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30990" y="2208219"/>
            <a:ext cx="8261489" cy="3656075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948264" y="269322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956673" y="488526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868144" y="378286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028384" y="378286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6" idx="3"/>
            <a:endCxn id="50" idx="7"/>
          </p:cNvCxnSpPr>
          <p:nvPr/>
        </p:nvCxnSpPr>
        <p:spPr>
          <a:xfrm flipH="1">
            <a:off x="6236920" y="3062005"/>
            <a:ext cx="774616" cy="7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5"/>
            <a:endCxn id="51" idx="1"/>
          </p:cNvCxnSpPr>
          <p:nvPr/>
        </p:nvCxnSpPr>
        <p:spPr>
          <a:xfrm>
            <a:off x="7317040" y="3062005"/>
            <a:ext cx="774616" cy="7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6"/>
            <a:endCxn id="51" idx="2"/>
          </p:cNvCxnSpPr>
          <p:nvPr/>
        </p:nvCxnSpPr>
        <p:spPr>
          <a:xfrm>
            <a:off x="6300192" y="3998886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" idx="5"/>
            <a:endCxn id="49" idx="1"/>
          </p:cNvCxnSpPr>
          <p:nvPr/>
        </p:nvCxnSpPr>
        <p:spPr>
          <a:xfrm>
            <a:off x="6236920" y="4151638"/>
            <a:ext cx="783025" cy="7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7"/>
            <a:endCxn id="51" idx="3"/>
          </p:cNvCxnSpPr>
          <p:nvPr/>
        </p:nvCxnSpPr>
        <p:spPr>
          <a:xfrm flipV="1">
            <a:off x="7325449" y="4151638"/>
            <a:ext cx="766207" cy="7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91419" y="3909924"/>
            <a:ext cx="73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http://59.23.113.171/30stair/virus1/virus1.php?pname=virus1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0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28803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그래프의 순회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Graph</a:t>
            </a:r>
          </a:p>
        </p:txBody>
      </p:sp>
      <p:grpSp>
        <p:nvGrpSpPr>
          <p:cNvPr id="20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1" name="TextBox 20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47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71600" y="2708920"/>
            <a:ext cx="7589400" cy="367240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05683" y="1196752"/>
            <a:ext cx="7282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a옛날목욕탕L" pitchFamily="18" charset="-127"/>
                <a:ea typeface="a옛날목욕탕L" pitchFamily="18" charset="-127"/>
              </a:rPr>
              <a:t>깊이 우선 탐색</a:t>
            </a:r>
            <a:r>
              <a:rPr lang="en-US" altLang="ko-KR" sz="2400" b="1" dirty="0" smtClean="0">
                <a:latin typeface="a옛날목욕탕L" pitchFamily="18" charset="-127"/>
                <a:ea typeface="a옛날목욕탕L" pitchFamily="18" charset="-127"/>
              </a:rPr>
              <a:t>(DFS, Depth First Search)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시작 정점에서 한 방향으로 갈 수 있는 가장 먼 경로까지 깊이 탐색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,  </a:t>
            </a:r>
          </a:p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 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갈 곳이 없으면 가장 마지막 갈림길로 되돌아와 계속 탐색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 descr="http://postfiles3.naver.net/20120523_18/kiho0530_1337762967827dqn6s_JPEG/K-2.jp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79331"/>
            <a:ext cx="19431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8099" y="3169355"/>
            <a:ext cx="49936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현재 위치를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넣어 기억하고</a:t>
            </a:r>
            <a:endParaRPr lang="en-US" altLang="ko-KR" dirty="0" smtClean="0"/>
          </a:p>
          <a:p>
            <a:r>
              <a:rPr lang="ko-KR" altLang="en-US" dirty="0" smtClean="0"/>
              <a:t>  방문 하지 않은 인접 리스트를 계속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dfs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v 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visited[v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] = true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(“%d ”, v);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for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1;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&lt;= n;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++ )</a:t>
            </a: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if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 graph[v][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] == 1 &amp;&amp; !visited[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]) </a:t>
            </a: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dfs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1113</Words>
  <Application>Microsoft Office PowerPoint</Application>
  <PresentationFormat>On-screen Show (4:3)</PresentationFormat>
  <Paragraphs>586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굴림</vt:lpstr>
      <vt:lpstr>Arial</vt:lpstr>
      <vt:lpstr>나눔바른고딕</vt:lpstr>
      <vt:lpstr>맑은 고딕</vt:lpstr>
      <vt:lpstr>HY깊은샘물M</vt:lpstr>
      <vt:lpstr>a옛날목욕탕L</vt:lpstr>
      <vt:lpstr>Courier New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Administrator</cp:lastModifiedBy>
  <cp:revision>76</cp:revision>
  <dcterms:created xsi:type="dcterms:W3CDTF">2014-11-05T04:07:13Z</dcterms:created>
  <dcterms:modified xsi:type="dcterms:W3CDTF">2015-07-13T07:09:31Z</dcterms:modified>
</cp:coreProperties>
</file>