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57" r:id="rId4"/>
    <p:sldId id="332" r:id="rId5"/>
    <p:sldId id="366" r:id="rId6"/>
    <p:sldId id="335" r:id="rId7"/>
    <p:sldId id="334" r:id="rId8"/>
    <p:sldId id="365" r:id="rId9"/>
    <p:sldId id="333" r:id="rId10"/>
    <p:sldId id="300" r:id="rId11"/>
    <p:sldId id="296" r:id="rId12"/>
    <p:sldId id="305" r:id="rId13"/>
    <p:sldId id="337" r:id="rId14"/>
    <p:sldId id="336" r:id="rId15"/>
    <p:sldId id="352" r:id="rId16"/>
    <p:sldId id="353" r:id="rId17"/>
    <p:sldId id="357" r:id="rId18"/>
    <p:sldId id="354" r:id="rId19"/>
    <p:sldId id="355" r:id="rId20"/>
    <p:sldId id="356" r:id="rId21"/>
    <p:sldId id="358" r:id="rId22"/>
    <p:sldId id="343" r:id="rId23"/>
    <p:sldId id="359" r:id="rId24"/>
    <p:sldId id="344" r:id="rId25"/>
    <p:sldId id="360" r:id="rId26"/>
    <p:sldId id="361" r:id="rId27"/>
    <p:sldId id="362" r:id="rId28"/>
    <p:sldId id="364" r:id="rId29"/>
    <p:sldId id="363" r:id="rId30"/>
    <p:sldId id="351" r:id="rId31"/>
  </p:sldIdLst>
  <p:sldSz cx="9144000" cy="6858000" type="screen4x3"/>
  <p:notesSz cx="6858000" cy="9144000"/>
  <p:embeddedFontLst>
    <p:embeddedFont>
      <p:font typeface="나눔바른고딕" pitchFamily="50" charset="-127"/>
      <p:regular r:id="rId33"/>
      <p:bold r:id="rId34"/>
    </p:embeddedFont>
    <p:embeddedFont>
      <p:font typeface="HY깊은샘물M" charset="-127"/>
      <p:regular r:id="rId35"/>
    </p:embeddedFont>
    <p:embeddedFont>
      <p:font typeface="a옛날목욕탕L" pitchFamily="18" charset="-127"/>
      <p:regular r:id="rId36"/>
    </p:embeddedFont>
    <p:embeddedFont>
      <p:font typeface="맑은 고딕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1F8"/>
    <a:srgbClr val="303C18"/>
    <a:srgbClr val="0C2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867" autoAdjust="0"/>
    <p:restoredTop sz="78612" autoAdjust="0"/>
  </p:normalViewPr>
  <p:slideViewPr>
    <p:cSldViewPr>
      <p:cViewPr>
        <p:scale>
          <a:sx n="63" d="100"/>
          <a:sy n="63" d="100"/>
        </p:scale>
        <p:origin x="-3024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7B31-D6B9-42D0-B84B-29D96FD5819D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7461B-01BF-4D3A-8F11-F414C624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5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58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71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2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7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90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6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13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9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26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31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4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46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61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34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74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4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47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59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14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83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20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8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4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6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77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9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9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87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7461B-01BF-4D3A-8F11-F414C6240E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5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4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3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8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7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9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1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0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506C-38A8-4641-AF14-C428C98B2AB2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5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58514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재</a:t>
            </a:r>
            <a:r>
              <a:rPr lang="ko-KR" altLang="en-US" sz="6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귀</a:t>
            </a:r>
            <a:r>
              <a:rPr lang="ko-KR" altLang="en-US" sz="6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( Recursion )</a:t>
            </a:r>
            <a:endParaRPr lang="ko-KR" altLang="en-US" sz="11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2646" y="2439938"/>
            <a:ext cx="4269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38811" y="1964459"/>
            <a:ext cx="0" cy="816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5400000">
            <a:off x="913980" y="1941663"/>
            <a:ext cx="36004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705503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5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58514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트</a:t>
            </a:r>
            <a:r>
              <a:rPr lang="ko-KR" altLang="en-US" sz="8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리</a:t>
            </a:r>
            <a:r>
              <a:rPr lang="ko-KR" altLang="en-US" sz="8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8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( Tree )</a:t>
            </a:r>
            <a:endParaRPr lang="ko-KR" altLang="en-US" sz="16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34694" y="2439938"/>
            <a:ext cx="4269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370859" y="1964459"/>
            <a:ext cx="0" cy="816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5400000">
            <a:off x="1346028" y="1941663"/>
            <a:ext cx="36004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1137551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7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11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05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Pointer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33986" y="535327"/>
            <a:ext cx="511427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트</a:t>
            </a:r>
            <a:r>
              <a:rPr lang="ko-KR" altLang="en-US" sz="6000" b="1" spc="-150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리</a:t>
            </a:r>
            <a:r>
              <a:rPr lang="ko-KR" altLang="en-US" sz="60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60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(Tree)</a:t>
            </a:r>
            <a:endParaRPr lang="en-US" altLang="ko-KR" sz="54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605" y="5301208"/>
            <a:ext cx="6831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계층적인 </a:t>
            </a:r>
            <a:r>
              <a:rPr lang="ko-KR" altLang="en-US" sz="2400" dirty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자료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를 표현하는 데 이용되는 자료구조이다 </a:t>
            </a: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트리 구조는 부모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-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자식 관계의 </a:t>
            </a:r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노드들로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구성되어진다</a:t>
            </a: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응용분야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계층적인 조직표현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파일시스템</a:t>
            </a: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85" y="1916832"/>
            <a:ext cx="2520280" cy="324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99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12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8065" y="260648"/>
            <a:ext cx="30243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트리의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개념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86680" y="1414283"/>
            <a:ext cx="8305800" cy="20867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특징</a:t>
            </a:r>
          </a:p>
          <a:p>
            <a:pPr lvl="1"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8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정점과 선분으로 형성된 사이클이 없는 그래프의 특수한 형태이다</a:t>
            </a:r>
            <a:r>
              <a:rPr lang="en-US" altLang="ko-KR" sz="18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pPr lvl="1"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800" b="1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비선형 자료구조</a:t>
            </a:r>
            <a:r>
              <a:rPr lang="ko-KR" altLang="en-US" sz="18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이며 계층적 구조를 표현하기에 적합하다</a:t>
            </a:r>
            <a:r>
              <a:rPr lang="en-US" altLang="ko-KR" sz="18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pPr lvl="1"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800" b="1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트리를</a:t>
            </a:r>
            <a:r>
              <a:rPr lang="ko-KR" altLang="en-US" sz="18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구성하는 다수의 </a:t>
            </a:r>
            <a:r>
              <a:rPr lang="ko-KR" altLang="en-US" sz="1800" b="1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노드로</a:t>
            </a:r>
            <a:r>
              <a:rPr lang="ko-KR" altLang="en-US" sz="18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구성되어 있으며</a:t>
            </a:r>
            <a:r>
              <a:rPr lang="en-US" altLang="ko-KR" sz="18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재귀적 성질을 가진다</a:t>
            </a:r>
            <a:r>
              <a:rPr lang="en-US" altLang="ko-KR" sz="18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pPr lvl="1" algn="l">
              <a:lnSpc>
                <a:spcPct val="120000"/>
              </a:lnSpc>
            </a:pPr>
            <a:endParaRPr lang="ko-KR" altLang="en-US" sz="18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7" name="Picture 2" descr="http://korflab.ucdavis.edu/Unix_and_Perl/directory_t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84983"/>
            <a:ext cx="3672408" cy="294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579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2120279" y="4509119"/>
            <a:ext cx="2762613" cy="1296143"/>
          </a:xfrm>
          <a:prstGeom prst="triangle">
            <a:avLst>
              <a:gd name="adj" fmla="val 365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13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6097" y="260648"/>
            <a:ext cx="2736304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트리의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재귀적 성질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2775248" y="3818013"/>
            <a:ext cx="473142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A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Oval 18"/>
          <p:cNvSpPr>
            <a:spLocks noChangeArrowheads="1"/>
          </p:cNvSpPr>
          <p:nvPr/>
        </p:nvSpPr>
        <p:spPr bwMode="auto">
          <a:xfrm>
            <a:off x="1860848" y="4656213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B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Oval 19"/>
          <p:cNvSpPr>
            <a:spLocks noChangeArrowheads="1"/>
          </p:cNvSpPr>
          <p:nvPr/>
        </p:nvSpPr>
        <p:spPr bwMode="auto">
          <a:xfrm>
            <a:off x="2927648" y="4656213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C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1403648" y="5342013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E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Oval 21"/>
          <p:cNvSpPr>
            <a:spLocks noChangeArrowheads="1"/>
          </p:cNvSpPr>
          <p:nvPr/>
        </p:nvSpPr>
        <p:spPr bwMode="auto">
          <a:xfrm>
            <a:off x="2318048" y="5342013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F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Oval 22"/>
          <p:cNvSpPr>
            <a:spLocks noChangeArrowheads="1"/>
          </p:cNvSpPr>
          <p:nvPr/>
        </p:nvSpPr>
        <p:spPr bwMode="auto">
          <a:xfrm>
            <a:off x="3232448" y="5342013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G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Oval 23"/>
          <p:cNvSpPr>
            <a:spLocks noChangeArrowheads="1"/>
          </p:cNvSpPr>
          <p:nvPr/>
        </p:nvSpPr>
        <p:spPr bwMode="auto">
          <a:xfrm>
            <a:off x="4146848" y="5342013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H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6" name="AutoShape 24"/>
          <p:cNvCxnSpPr>
            <a:cxnSpLocks noChangeShapeType="1"/>
            <a:stCxn id="10" idx="4"/>
            <a:endCxn id="12" idx="0"/>
          </p:cNvCxnSpPr>
          <p:nvPr/>
        </p:nvCxnSpPr>
        <p:spPr bwMode="auto">
          <a:xfrm flipH="1">
            <a:off x="1617359" y="5037213"/>
            <a:ext cx="50292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25"/>
          <p:cNvCxnSpPr>
            <a:cxnSpLocks noChangeShapeType="1"/>
            <a:stCxn id="11" idx="4"/>
            <a:endCxn id="13" idx="0"/>
          </p:cNvCxnSpPr>
          <p:nvPr/>
        </p:nvCxnSpPr>
        <p:spPr bwMode="auto">
          <a:xfrm flipH="1">
            <a:off x="2524139" y="5037213"/>
            <a:ext cx="67056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26"/>
          <p:cNvCxnSpPr>
            <a:cxnSpLocks noChangeShapeType="1"/>
            <a:stCxn id="11" idx="4"/>
            <a:endCxn id="14" idx="0"/>
          </p:cNvCxnSpPr>
          <p:nvPr/>
        </p:nvCxnSpPr>
        <p:spPr bwMode="auto">
          <a:xfrm>
            <a:off x="3148979" y="5037213"/>
            <a:ext cx="33528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7"/>
          <p:cNvCxnSpPr>
            <a:cxnSpLocks noChangeShapeType="1"/>
            <a:stCxn id="11" idx="4"/>
            <a:endCxn id="15" idx="0"/>
          </p:cNvCxnSpPr>
          <p:nvPr/>
        </p:nvCxnSpPr>
        <p:spPr bwMode="auto">
          <a:xfrm>
            <a:off x="3103259" y="5037213"/>
            <a:ext cx="134112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8"/>
          <p:cNvCxnSpPr>
            <a:cxnSpLocks noChangeShapeType="1"/>
            <a:stCxn id="9" idx="4"/>
            <a:endCxn id="11" idx="0"/>
          </p:cNvCxnSpPr>
          <p:nvPr/>
        </p:nvCxnSpPr>
        <p:spPr bwMode="auto">
          <a:xfrm>
            <a:off x="3004199" y="4199013"/>
            <a:ext cx="167640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9"/>
          <p:cNvCxnSpPr>
            <a:cxnSpLocks noChangeShapeType="1"/>
            <a:stCxn id="9" idx="4"/>
            <a:endCxn id="10" idx="0"/>
          </p:cNvCxnSpPr>
          <p:nvPr/>
        </p:nvCxnSpPr>
        <p:spPr bwMode="auto">
          <a:xfrm flipH="1">
            <a:off x="2051699" y="4199013"/>
            <a:ext cx="1005840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3918248" y="4656213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D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4" name="AutoShape 31"/>
          <p:cNvCxnSpPr>
            <a:cxnSpLocks noChangeShapeType="1"/>
            <a:stCxn id="9" idx="4"/>
            <a:endCxn id="23" idx="0"/>
          </p:cNvCxnSpPr>
          <p:nvPr/>
        </p:nvCxnSpPr>
        <p:spPr bwMode="auto">
          <a:xfrm>
            <a:off x="2954669" y="4199013"/>
            <a:ext cx="1257300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2267744" y="3356992"/>
            <a:ext cx="15071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b="1" dirty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Root node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71600" y="2420888"/>
            <a:ext cx="7589400" cy="3816424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57489" y="1377223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트리 안에 </a:t>
            </a:r>
            <a:r>
              <a:rPr lang="ko-KR" altLang="en-US" sz="2400" dirty="0" err="1" smtClean="0">
                <a:latin typeface="a옛날목욕탕L" pitchFamily="18" charset="-127"/>
                <a:ea typeface="a옛날목욕탕L" pitchFamily="18" charset="-127"/>
              </a:rPr>
              <a:t>트리가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 포함 될 수 있다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     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2400" dirty="0" err="1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트리는</a:t>
            </a:r>
            <a:r>
              <a:rPr lang="ko-KR" altLang="en-US" sz="24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트리들로</a:t>
            </a:r>
            <a:r>
              <a:rPr lang="ko-KR" altLang="en-US" sz="24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이루어진 자료구조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이다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6052202" y="3068960"/>
            <a:ext cx="473142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C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9" name="Oval 18"/>
          <p:cNvSpPr>
            <a:spLocks noChangeArrowheads="1"/>
          </p:cNvSpPr>
          <p:nvPr/>
        </p:nvSpPr>
        <p:spPr bwMode="auto">
          <a:xfrm>
            <a:off x="5137802" y="3907160"/>
            <a:ext cx="473142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F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6204602" y="3907160"/>
            <a:ext cx="473142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G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31" name="AutoShape 28"/>
          <p:cNvCxnSpPr>
            <a:cxnSpLocks noChangeShapeType="1"/>
            <a:stCxn id="28" idx="4"/>
            <a:endCxn id="30" idx="0"/>
          </p:cNvCxnSpPr>
          <p:nvPr/>
        </p:nvCxnSpPr>
        <p:spPr bwMode="auto">
          <a:xfrm>
            <a:off x="6281153" y="3449960"/>
            <a:ext cx="167640" cy="457200"/>
          </a:xfrm>
          <a:prstGeom prst="straightConnector1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9"/>
          <p:cNvCxnSpPr>
            <a:cxnSpLocks noChangeShapeType="1"/>
            <a:stCxn id="28" idx="4"/>
            <a:endCxn id="29" idx="0"/>
          </p:cNvCxnSpPr>
          <p:nvPr/>
        </p:nvCxnSpPr>
        <p:spPr bwMode="auto">
          <a:xfrm flipH="1">
            <a:off x="5328653" y="3449960"/>
            <a:ext cx="1005840" cy="457200"/>
          </a:xfrm>
          <a:prstGeom prst="straightConnector1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195202" y="3907160"/>
            <a:ext cx="473142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H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34" name="AutoShape 31"/>
          <p:cNvCxnSpPr>
            <a:cxnSpLocks noChangeShapeType="1"/>
            <a:stCxn id="28" idx="4"/>
            <a:endCxn id="33" idx="0"/>
          </p:cNvCxnSpPr>
          <p:nvPr/>
        </p:nvCxnSpPr>
        <p:spPr bwMode="auto">
          <a:xfrm>
            <a:off x="6231623" y="3449960"/>
            <a:ext cx="1257300" cy="457200"/>
          </a:xfrm>
          <a:prstGeom prst="straightConnector1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5585136" y="2689443"/>
            <a:ext cx="15071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Root node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3316619" y="3058775"/>
            <a:ext cx="2210962" cy="1680115"/>
          </a:xfrm>
          <a:prstGeom prst="straightConnector1">
            <a:avLst/>
          </a:prstGeom>
          <a:ln w="57150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94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146675" y="1488821"/>
            <a:ext cx="4560201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14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0113" y="260648"/>
            <a:ext cx="25922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트리의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구조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92088" y="1484784"/>
            <a:ext cx="7812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a옛날목욕탕L" pitchFamily="18" charset="-127"/>
                <a:ea typeface="a옛날목욕탕L" pitchFamily="18" charset="-127"/>
              </a:rPr>
              <a:t>트리 구조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는 </a:t>
            </a:r>
            <a:r>
              <a:rPr lang="ko-KR" altLang="en-US" sz="24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루트</a:t>
            </a:r>
            <a:r>
              <a:rPr lang="en-US" altLang="ko-KR" sz="24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4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자식</a:t>
            </a:r>
            <a:r>
              <a:rPr lang="en-US" altLang="ko-KR" sz="24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4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부모</a:t>
            </a:r>
            <a:r>
              <a:rPr lang="en-US" altLang="ko-KR" sz="24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4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말단 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등으로 이루어져 있다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70382"/>
              </p:ext>
            </p:extLst>
          </p:nvPr>
        </p:nvGraphicFramePr>
        <p:xfrm>
          <a:off x="852017" y="2565657"/>
          <a:ext cx="4536504" cy="3105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286"/>
                <a:gridCol w="2138018"/>
                <a:gridCol w="1800200"/>
              </a:tblGrid>
              <a:tr h="3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용어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설명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비고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루트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트리의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 최상위 </a:t>
                      </a:r>
                      <a:r>
                        <a:rPr lang="ko-KR" altLang="en-US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노드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노드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A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자식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한 </a:t>
                      </a:r>
                      <a:r>
                        <a:rPr lang="ko-KR" altLang="en-US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노드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 아래의 </a:t>
                      </a:r>
                      <a:r>
                        <a:rPr lang="ko-KR" altLang="en-US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노드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B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는 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A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의 자식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부모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한 </a:t>
                      </a:r>
                      <a:r>
                        <a:rPr lang="ko-KR" altLang="en-US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노드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 위의 </a:t>
                      </a:r>
                      <a:r>
                        <a:rPr lang="ko-KR" altLang="en-US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노드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B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는 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E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의 부모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형제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같은 수준의 </a:t>
                      </a:r>
                      <a:r>
                        <a:rPr lang="ko-KR" altLang="en-US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노드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C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는 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B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의 형제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차수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한 </a:t>
                      </a:r>
                      <a:r>
                        <a:rPr lang="ko-KR" altLang="en-US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노드가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가지는 서브 </a:t>
                      </a:r>
                      <a:r>
                        <a:rPr lang="ko-KR" altLang="en-US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트리의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 수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A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의 차수는 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B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의 차수는 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높이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루트에서 해당 </a:t>
                      </a:r>
                      <a:r>
                        <a:rPr lang="ko-KR" altLang="en-US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노드까지의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 간선 수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B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는 높이 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F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는 높이 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서브</a:t>
                      </a:r>
                      <a:endParaRPr lang="en-US" altLang="ko-KR" sz="1400" dirty="0" smtClean="0">
                        <a:latin typeface="a옛날목욕탕L" pitchFamily="18" charset="-127"/>
                        <a:ea typeface="a옛날목욕탕L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트리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다른 트리</a:t>
                      </a:r>
                      <a:r>
                        <a:rPr lang="ko-KR" altLang="en-US" sz="1400" baseline="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 안에 포함된 트리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B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는 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A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의 서브 </a:t>
                      </a:r>
                      <a:r>
                        <a:rPr lang="ko-KR" altLang="en-US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트리의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 루트이다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630990" y="2208219"/>
            <a:ext cx="8261489" cy="3656075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17"/>
          <p:cNvSpPr>
            <a:spLocks noChangeArrowheads="1"/>
          </p:cNvSpPr>
          <p:nvPr/>
        </p:nvSpPr>
        <p:spPr bwMode="auto">
          <a:xfrm>
            <a:off x="6951712" y="3169941"/>
            <a:ext cx="473142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A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4" name="Oval 18"/>
          <p:cNvSpPr>
            <a:spLocks noChangeArrowheads="1"/>
          </p:cNvSpPr>
          <p:nvPr/>
        </p:nvSpPr>
        <p:spPr bwMode="auto">
          <a:xfrm>
            <a:off x="6037312" y="4008141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B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5" name="Oval 19"/>
          <p:cNvSpPr>
            <a:spLocks noChangeArrowheads="1"/>
          </p:cNvSpPr>
          <p:nvPr/>
        </p:nvSpPr>
        <p:spPr bwMode="auto">
          <a:xfrm>
            <a:off x="7104112" y="4008141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C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6" name="Oval 20"/>
          <p:cNvSpPr>
            <a:spLocks noChangeArrowheads="1"/>
          </p:cNvSpPr>
          <p:nvPr/>
        </p:nvSpPr>
        <p:spPr bwMode="auto">
          <a:xfrm>
            <a:off x="5580112" y="4693941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E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" name="Oval 21"/>
          <p:cNvSpPr>
            <a:spLocks noChangeArrowheads="1"/>
          </p:cNvSpPr>
          <p:nvPr/>
        </p:nvSpPr>
        <p:spPr bwMode="auto">
          <a:xfrm>
            <a:off x="6494512" y="4693941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F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Oval 22"/>
          <p:cNvSpPr>
            <a:spLocks noChangeArrowheads="1"/>
          </p:cNvSpPr>
          <p:nvPr/>
        </p:nvSpPr>
        <p:spPr bwMode="auto">
          <a:xfrm>
            <a:off x="7408912" y="4693941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G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9" name="Oval 23"/>
          <p:cNvSpPr>
            <a:spLocks noChangeArrowheads="1"/>
          </p:cNvSpPr>
          <p:nvPr/>
        </p:nvSpPr>
        <p:spPr bwMode="auto">
          <a:xfrm>
            <a:off x="8323312" y="4693941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H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0" name="AutoShape 24"/>
          <p:cNvCxnSpPr>
            <a:cxnSpLocks noChangeShapeType="1"/>
            <a:stCxn id="34" idx="4"/>
            <a:endCxn id="36" idx="0"/>
          </p:cNvCxnSpPr>
          <p:nvPr/>
        </p:nvCxnSpPr>
        <p:spPr bwMode="auto">
          <a:xfrm flipH="1">
            <a:off x="5793823" y="4389141"/>
            <a:ext cx="50292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25"/>
          <p:cNvCxnSpPr>
            <a:cxnSpLocks noChangeShapeType="1"/>
            <a:stCxn id="35" idx="4"/>
            <a:endCxn id="37" idx="0"/>
          </p:cNvCxnSpPr>
          <p:nvPr/>
        </p:nvCxnSpPr>
        <p:spPr bwMode="auto">
          <a:xfrm flipH="1">
            <a:off x="6700603" y="4389141"/>
            <a:ext cx="67056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6"/>
          <p:cNvCxnSpPr>
            <a:cxnSpLocks noChangeShapeType="1"/>
            <a:stCxn id="35" idx="4"/>
            <a:endCxn id="38" idx="0"/>
          </p:cNvCxnSpPr>
          <p:nvPr/>
        </p:nvCxnSpPr>
        <p:spPr bwMode="auto">
          <a:xfrm>
            <a:off x="7325443" y="4389141"/>
            <a:ext cx="33528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7"/>
          <p:cNvCxnSpPr>
            <a:cxnSpLocks noChangeShapeType="1"/>
            <a:stCxn id="35" idx="4"/>
            <a:endCxn id="39" idx="0"/>
          </p:cNvCxnSpPr>
          <p:nvPr/>
        </p:nvCxnSpPr>
        <p:spPr bwMode="auto">
          <a:xfrm>
            <a:off x="7279723" y="4389141"/>
            <a:ext cx="134112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28"/>
          <p:cNvCxnSpPr>
            <a:cxnSpLocks noChangeShapeType="1"/>
            <a:stCxn id="33" idx="4"/>
            <a:endCxn id="35" idx="0"/>
          </p:cNvCxnSpPr>
          <p:nvPr/>
        </p:nvCxnSpPr>
        <p:spPr bwMode="auto">
          <a:xfrm>
            <a:off x="7180663" y="3550941"/>
            <a:ext cx="167640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29"/>
          <p:cNvCxnSpPr>
            <a:cxnSpLocks noChangeShapeType="1"/>
            <a:stCxn id="33" idx="4"/>
            <a:endCxn id="34" idx="0"/>
          </p:cNvCxnSpPr>
          <p:nvPr/>
        </p:nvCxnSpPr>
        <p:spPr bwMode="auto">
          <a:xfrm flipH="1">
            <a:off x="6228163" y="3550941"/>
            <a:ext cx="1005840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8094712" y="4008141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D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7" name="AutoShape 31"/>
          <p:cNvCxnSpPr>
            <a:cxnSpLocks noChangeShapeType="1"/>
            <a:stCxn id="33" idx="4"/>
            <a:endCxn id="46" idx="0"/>
          </p:cNvCxnSpPr>
          <p:nvPr/>
        </p:nvCxnSpPr>
        <p:spPr bwMode="auto">
          <a:xfrm>
            <a:off x="7131133" y="3550941"/>
            <a:ext cx="1257300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6444208" y="2708920"/>
            <a:ext cx="15071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b="1" dirty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Root node</a:t>
            </a:r>
          </a:p>
        </p:txBody>
      </p:sp>
    </p:spTree>
    <p:extLst>
      <p:ext uri="{BB962C8B-B14F-4D97-AF65-F5344CB8AC3E}">
        <p14:creationId xmlns:p14="http://schemas.microsoft.com/office/powerpoint/2010/main" val="1111494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타원 65"/>
          <p:cNvSpPr/>
          <p:nvPr/>
        </p:nvSpPr>
        <p:spPr>
          <a:xfrm>
            <a:off x="3478147" y="3712629"/>
            <a:ext cx="960110" cy="684896"/>
          </a:xfrm>
          <a:prstGeom prst="ellipse">
            <a:avLst/>
          </a:prstGeom>
          <a:solidFill>
            <a:srgbClr val="EC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4932040" y="3140968"/>
            <a:ext cx="3384376" cy="2376264"/>
          </a:xfrm>
          <a:prstGeom prst="triangle">
            <a:avLst/>
          </a:prstGeom>
          <a:solidFill>
            <a:srgbClr val="EC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554619" y="1484784"/>
            <a:ext cx="2414130" cy="416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15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2121" y="260648"/>
            <a:ext cx="2520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이진 트리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2708920"/>
            <a:ext cx="7589400" cy="367240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Oval 17"/>
          <p:cNvSpPr>
            <a:spLocks noChangeArrowheads="1"/>
          </p:cNvSpPr>
          <p:nvPr/>
        </p:nvSpPr>
        <p:spPr bwMode="auto">
          <a:xfrm>
            <a:off x="2775248" y="3025925"/>
            <a:ext cx="473142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1860848" y="3864125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0" name="Oval 20"/>
          <p:cNvSpPr>
            <a:spLocks noChangeArrowheads="1"/>
          </p:cNvSpPr>
          <p:nvPr/>
        </p:nvSpPr>
        <p:spPr bwMode="auto">
          <a:xfrm>
            <a:off x="1403648" y="4549925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2318048" y="4549925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2" name="Oval 22"/>
          <p:cNvSpPr>
            <a:spLocks noChangeArrowheads="1"/>
          </p:cNvSpPr>
          <p:nvPr/>
        </p:nvSpPr>
        <p:spPr bwMode="auto">
          <a:xfrm>
            <a:off x="3232448" y="4549925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3" name="Oval 23"/>
          <p:cNvSpPr>
            <a:spLocks noChangeArrowheads="1"/>
          </p:cNvSpPr>
          <p:nvPr/>
        </p:nvSpPr>
        <p:spPr bwMode="auto">
          <a:xfrm>
            <a:off x="4146848" y="4549925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4" name="AutoShape 24"/>
          <p:cNvCxnSpPr>
            <a:cxnSpLocks noChangeShapeType="1"/>
            <a:stCxn id="38" idx="4"/>
            <a:endCxn id="40" idx="0"/>
          </p:cNvCxnSpPr>
          <p:nvPr/>
        </p:nvCxnSpPr>
        <p:spPr bwMode="auto">
          <a:xfrm flipH="1">
            <a:off x="1617359" y="4245125"/>
            <a:ext cx="50292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25"/>
          <p:cNvCxnSpPr>
            <a:cxnSpLocks noChangeShapeType="1"/>
            <a:stCxn id="38" idx="4"/>
            <a:endCxn id="41" idx="0"/>
          </p:cNvCxnSpPr>
          <p:nvPr/>
        </p:nvCxnSpPr>
        <p:spPr bwMode="auto">
          <a:xfrm>
            <a:off x="2097419" y="4245125"/>
            <a:ext cx="45720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26"/>
          <p:cNvCxnSpPr>
            <a:cxnSpLocks noChangeShapeType="1"/>
            <a:stCxn id="50" idx="4"/>
            <a:endCxn id="42" idx="0"/>
          </p:cNvCxnSpPr>
          <p:nvPr/>
        </p:nvCxnSpPr>
        <p:spPr bwMode="auto">
          <a:xfrm flipH="1">
            <a:off x="3469019" y="4245125"/>
            <a:ext cx="475456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27"/>
          <p:cNvCxnSpPr>
            <a:cxnSpLocks noChangeShapeType="1"/>
            <a:stCxn id="50" idx="4"/>
            <a:endCxn id="43" idx="0"/>
          </p:cNvCxnSpPr>
          <p:nvPr/>
        </p:nvCxnSpPr>
        <p:spPr bwMode="auto">
          <a:xfrm>
            <a:off x="3944475" y="4245125"/>
            <a:ext cx="438944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29"/>
          <p:cNvCxnSpPr>
            <a:cxnSpLocks noChangeShapeType="1"/>
            <a:stCxn id="37" idx="4"/>
            <a:endCxn id="38" idx="0"/>
          </p:cNvCxnSpPr>
          <p:nvPr/>
        </p:nvCxnSpPr>
        <p:spPr bwMode="auto">
          <a:xfrm flipH="1">
            <a:off x="2051699" y="3406925"/>
            <a:ext cx="1005840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3707904" y="3864125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1" name="AutoShape 31"/>
          <p:cNvCxnSpPr>
            <a:cxnSpLocks noChangeShapeType="1"/>
            <a:stCxn id="37" idx="4"/>
            <a:endCxn id="50" idx="0"/>
          </p:cNvCxnSpPr>
          <p:nvPr/>
        </p:nvCxnSpPr>
        <p:spPr bwMode="auto">
          <a:xfrm>
            <a:off x="3011819" y="3406925"/>
            <a:ext cx="932656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268944" y="5229200"/>
            <a:ext cx="1662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b="1" dirty="0" smtClean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Binary Tree</a:t>
            </a:r>
            <a:endParaRPr lang="en-US" altLang="ko-KR" b="1" dirty="0">
              <a:solidFill>
                <a:srgbClr val="00B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7" name="Oval 23"/>
          <p:cNvSpPr>
            <a:spLocks noChangeArrowheads="1"/>
          </p:cNvSpPr>
          <p:nvPr/>
        </p:nvSpPr>
        <p:spPr bwMode="auto">
          <a:xfrm>
            <a:off x="5984935" y="4361913"/>
            <a:ext cx="1226049" cy="69637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Node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8" name="AutoShape 11"/>
          <p:cNvCxnSpPr>
            <a:cxnSpLocks noChangeShapeType="1"/>
          </p:cNvCxnSpPr>
          <p:nvPr/>
        </p:nvCxnSpPr>
        <p:spPr bwMode="auto">
          <a:xfrm flipH="1">
            <a:off x="5554023" y="4891075"/>
            <a:ext cx="502920" cy="247650"/>
          </a:xfrm>
          <a:prstGeom prst="straightConnector1">
            <a:avLst/>
          </a:prstGeom>
          <a:noFill/>
          <a:ln w="508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2"/>
          <p:cNvCxnSpPr>
            <a:cxnSpLocks noChangeShapeType="1"/>
          </p:cNvCxnSpPr>
          <p:nvPr/>
        </p:nvCxnSpPr>
        <p:spPr bwMode="auto">
          <a:xfrm>
            <a:off x="7103540" y="4891075"/>
            <a:ext cx="502920" cy="247650"/>
          </a:xfrm>
          <a:prstGeom prst="straightConnector1">
            <a:avLst/>
          </a:prstGeom>
          <a:noFill/>
          <a:ln w="508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2"/>
          <p:cNvCxnSpPr>
            <a:cxnSpLocks noChangeShapeType="1"/>
          </p:cNvCxnSpPr>
          <p:nvPr/>
        </p:nvCxnSpPr>
        <p:spPr bwMode="auto">
          <a:xfrm flipV="1">
            <a:off x="6594181" y="3828281"/>
            <a:ext cx="0" cy="544438"/>
          </a:xfrm>
          <a:prstGeom prst="straightConnector1">
            <a:avLst/>
          </a:prstGeom>
          <a:noFill/>
          <a:ln w="508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6145123" y="3533935"/>
            <a:ext cx="9582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err="1" smtClean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Parrent</a:t>
            </a:r>
            <a:endParaRPr lang="en-US" altLang="ko-KR" sz="1400" b="1" dirty="0">
              <a:solidFill>
                <a:srgbClr val="00B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5192847" y="5201152"/>
            <a:ext cx="11553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Left child</a:t>
            </a:r>
            <a:endParaRPr lang="en-US" altLang="ko-KR" sz="1400" b="1" dirty="0">
              <a:solidFill>
                <a:srgbClr val="00B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3" name="Text Box 19"/>
          <p:cNvSpPr txBox="1">
            <a:spLocks noChangeArrowheads="1"/>
          </p:cNvSpPr>
          <p:nvPr/>
        </p:nvSpPr>
        <p:spPr bwMode="auto">
          <a:xfrm>
            <a:off x="6950998" y="5201152"/>
            <a:ext cx="12586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Right child</a:t>
            </a:r>
            <a:endParaRPr lang="en-US" altLang="ko-KR" sz="1400" b="1" dirty="0">
              <a:solidFill>
                <a:srgbClr val="00B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3" name="직선 연결선 52"/>
          <p:cNvCxnSpPr>
            <a:stCxn id="50" idx="4"/>
            <a:endCxn id="7" idx="2"/>
          </p:cNvCxnSpPr>
          <p:nvPr/>
        </p:nvCxnSpPr>
        <p:spPr>
          <a:xfrm>
            <a:off x="3944475" y="4245125"/>
            <a:ext cx="987565" cy="1272107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0" idx="7"/>
            <a:endCxn id="7" idx="0"/>
          </p:cNvCxnSpPr>
          <p:nvPr/>
        </p:nvCxnSpPr>
        <p:spPr>
          <a:xfrm flipV="1">
            <a:off x="4111756" y="3140968"/>
            <a:ext cx="2512472" cy="778953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05683" y="1449139"/>
            <a:ext cx="72823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latin typeface="a옛날목욕탕L" pitchFamily="18" charset="-127"/>
                <a:ea typeface="a옛날목욕탕L" pitchFamily="18" charset="-127"/>
              </a:rPr>
              <a:t>이진트리</a:t>
            </a:r>
            <a:r>
              <a:rPr lang="ko-KR" altLang="en-US" sz="2400" dirty="0" err="1" smtClean="0">
                <a:latin typeface="a옛날목욕탕L" pitchFamily="18" charset="-127"/>
                <a:ea typeface="a옛날목욕탕L" pitchFamily="18" charset="-127"/>
              </a:rPr>
              <a:t>는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 자식을 </a:t>
            </a:r>
            <a:r>
              <a:rPr lang="ko-KR" altLang="en-US" sz="2400" dirty="0" err="1" smtClean="0">
                <a:latin typeface="a옛날목욕탕L" pitchFamily="18" charset="-127"/>
                <a:ea typeface="a옛날목욕탕L" pitchFamily="18" charset="-127"/>
              </a:rPr>
              <a:t>두개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 까지만 가질 수 있는 트리</a:t>
            </a:r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   </a:t>
            </a: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이진트리는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이진트리들로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구성된 자료구조이다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900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16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3930" y="260648"/>
            <a:ext cx="371847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이진 </a:t>
            </a:r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트리구현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r"/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배열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871032" y="1557243"/>
            <a:ext cx="7589400" cy="5040109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57147" y="1739135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ex) 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이진 </a:t>
            </a:r>
            <a:r>
              <a:rPr lang="ko-KR" altLang="en-US" dirty="0" err="1">
                <a:latin typeface="a옛날목욕탕L" pitchFamily="18" charset="-127"/>
                <a:ea typeface="a옛날목욕탕L" pitchFamily="18" charset="-127"/>
              </a:rPr>
              <a:t>트리의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err="1">
                <a:latin typeface="a옛날목욕탕L" pitchFamily="18" charset="-127"/>
                <a:ea typeface="a옛날목욕탕L" pitchFamily="18" charset="-127"/>
              </a:rPr>
              <a:t>노드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 번호를 배열의 인덱스로 이용한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구현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" name="Oval 17"/>
          <p:cNvSpPr>
            <a:spLocks noChangeArrowheads="1"/>
          </p:cNvSpPr>
          <p:nvPr/>
        </p:nvSpPr>
        <p:spPr bwMode="auto">
          <a:xfrm>
            <a:off x="2609188" y="2348880"/>
            <a:ext cx="473142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1(A)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1694788" y="3187080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2(B)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0" name="Oval 20"/>
          <p:cNvSpPr>
            <a:spLocks noChangeArrowheads="1"/>
          </p:cNvSpPr>
          <p:nvPr/>
        </p:nvSpPr>
        <p:spPr bwMode="auto">
          <a:xfrm>
            <a:off x="1237588" y="3872880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4(D)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2151988" y="3872880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5(E)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2" name="Oval 22"/>
          <p:cNvSpPr>
            <a:spLocks noChangeArrowheads="1"/>
          </p:cNvSpPr>
          <p:nvPr/>
        </p:nvSpPr>
        <p:spPr bwMode="auto">
          <a:xfrm>
            <a:off x="3066388" y="3872880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6(F)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3" name="Oval 23"/>
          <p:cNvSpPr>
            <a:spLocks noChangeArrowheads="1"/>
          </p:cNvSpPr>
          <p:nvPr/>
        </p:nvSpPr>
        <p:spPr bwMode="auto">
          <a:xfrm>
            <a:off x="3980788" y="3872880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7(G)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4" name="AutoShape 24"/>
          <p:cNvCxnSpPr>
            <a:cxnSpLocks noChangeShapeType="1"/>
          </p:cNvCxnSpPr>
          <p:nvPr/>
        </p:nvCxnSpPr>
        <p:spPr bwMode="auto">
          <a:xfrm flipH="1">
            <a:off x="1474159" y="3568080"/>
            <a:ext cx="45720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25"/>
          <p:cNvCxnSpPr>
            <a:cxnSpLocks noChangeShapeType="1"/>
          </p:cNvCxnSpPr>
          <p:nvPr/>
        </p:nvCxnSpPr>
        <p:spPr bwMode="auto">
          <a:xfrm>
            <a:off x="1931359" y="3568080"/>
            <a:ext cx="45720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26"/>
          <p:cNvCxnSpPr>
            <a:cxnSpLocks noChangeShapeType="1"/>
          </p:cNvCxnSpPr>
          <p:nvPr/>
        </p:nvCxnSpPr>
        <p:spPr bwMode="auto">
          <a:xfrm flipH="1">
            <a:off x="3302959" y="3568080"/>
            <a:ext cx="475456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27"/>
          <p:cNvCxnSpPr>
            <a:cxnSpLocks noChangeShapeType="1"/>
          </p:cNvCxnSpPr>
          <p:nvPr/>
        </p:nvCxnSpPr>
        <p:spPr bwMode="auto">
          <a:xfrm>
            <a:off x="3778415" y="3568080"/>
            <a:ext cx="438944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29"/>
          <p:cNvCxnSpPr>
            <a:cxnSpLocks noChangeShapeType="1"/>
          </p:cNvCxnSpPr>
          <p:nvPr/>
        </p:nvCxnSpPr>
        <p:spPr bwMode="auto">
          <a:xfrm flipH="1">
            <a:off x="1931359" y="2729880"/>
            <a:ext cx="914400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3541844" y="3187080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3(C)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1" name="AutoShape 31"/>
          <p:cNvCxnSpPr>
            <a:cxnSpLocks noChangeShapeType="1"/>
          </p:cNvCxnSpPr>
          <p:nvPr/>
        </p:nvCxnSpPr>
        <p:spPr bwMode="auto">
          <a:xfrm>
            <a:off x="2845759" y="2729880"/>
            <a:ext cx="932656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102884" y="4365104"/>
            <a:ext cx="1662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b="1" dirty="0" smtClean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Binary Tree</a:t>
            </a:r>
            <a:endParaRPr lang="en-US" altLang="ko-KR" b="1" dirty="0">
              <a:solidFill>
                <a:srgbClr val="00B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4572000" y="3203150"/>
            <a:ext cx="864096" cy="4849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06754"/>
              </p:ext>
            </p:extLst>
          </p:nvPr>
        </p:nvGraphicFramePr>
        <p:xfrm>
          <a:off x="5631868" y="3140968"/>
          <a:ext cx="2542056" cy="672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57"/>
                <a:gridCol w="317757"/>
                <a:gridCol w="317757"/>
                <a:gridCol w="317757"/>
                <a:gridCol w="317757"/>
                <a:gridCol w="317757"/>
                <a:gridCol w="317757"/>
                <a:gridCol w="317757"/>
              </a:tblGrid>
              <a:tr h="3066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[0]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[1]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[2]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[3]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[4]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[5]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[6]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[7]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66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-</a:t>
                      </a:r>
                      <a:endParaRPr lang="ko-KR" altLang="en-US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A</a:t>
                      </a:r>
                      <a:endParaRPr lang="ko-KR" altLang="en-US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B</a:t>
                      </a:r>
                      <a:endParaRPr lang="ko-KR" altLang="en-US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C</a:t>
                      </a:r>
                      <a:endParaRPr lang="ko-KR" altLang="en-US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D</a:t>
                      </a:r>
                      <a:endParaRPr lang="ko-KR" altLang="en-US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E</a:t>
                      </a:r>
                      <a:endParaRPr lang="ko-KR" altLang="en-US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F</a:t>
                      </a:r>
                      <a:endParaRPr lang="ko-KR" altLang="en-US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G</a:t>
                      </a:r>
                      <a:endParaRPr lang="ko-KR" altLang="en-US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03489"/>
              </p:ext>
            </p:extLst>
          </p:nvPr>
        </p:nvGraphicFramePr>
        <p:xfrm>
          <a:off x="1904321" y="4869160"/>
          <a:ext cx="482791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172"/>
                <a:gridCol w="1549943"/>
                <a:gridCol w="1602803"/>
              </a:tblGrid>
              <a:tr h="27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노드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배열 인덱스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조건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루트 </a:t>
                      </a:r>
                      <a:r>
                        <a:rPr lang="ko-KR" altLang="en-US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노드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노드</a:t>
                      </a:r>
                      <a:r>
                        <a:rPr lang="en-US" altLang="ko-KR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i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의 부모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i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 / 2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i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 &gt; 1</a:t>
                      </a:r>
                      <a:endParaRPr lang="ko-KR" altLang="en-US" sz="1400" kern="1200" dirty="0" smtClean="0">
                        <a:solidFill>
                          <a:schemeClr val="dk1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노드</a:t>
                      </a:r>
                      <a:r>
                        <a:rPr lang="en-US" altLang="ko-KR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i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의 왼쪽 자식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2 *</a:t>
                      </a:r>
                      <a:r>
                        <a:rPr lang="en-US" altLang="ko-KR" sz="1400" baseline="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 I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2 * </a:t>
                      </a:r>
                      <a:r>
                        <a:rPr lang="en-US" altLang="ko-KR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i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≤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n</a:t>
                      </a:r>
                      <a:endParaRPr lang="ko-KR" altLang="en-US" sz="1400" kern="1200" dirty="0" smtClean="0">
                        <a:solidFill>
                          <a:schemeClr val="dk1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노드</a:t>
                      </a:r>
                      <a:r>
                        <a:rPr lang="en-US" altLang="ko-KR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i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의 오른쪽 자식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2 * </a:t>
                      </a:r>
                      <a:r>
                        <a:rPr lang="en-US" altLang="ko-KR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i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 + 1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(2 * </a:t>
                      </a:r>
                      <a:r>
                        <a:rPr lang="en-US" altLang="ko-KR" sz="1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i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 + 1)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≤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  <a:cs typeface="+mn-cs"/>
                        </a:rPr>
                        <a:t>n</a:t>
                      </a:r>
                      <a:endParaRPr lang="ko-KR" altLang="en-US" sz="1400" kern="1200" dirty="0" smtClean="0">
                        <a:solidFill>
                          <a:schemeClr val="dk1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63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17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0238" y="260648"/>
            <a:ext cx="309216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이진 </a:t>
            </a:r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트리구현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r"/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연결리스트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871032" y="1557243"/>
            <a:ext cx="7589400" cy="5040109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57147" y="1739135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ex) 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연결리스트를 이용하여 </a:t>
            </a:r>
            <a:r>
              <a:rPr lang="ko-KR" altLang="en-US" dirty="0" err="1">
                <a:latin typeface="a옛날목욕탕L" pitchFamily="18" charset="-127"/>
                <a:ea typeface="a옛날목욕탕L" pitchFamily="18" charset="-127"/>
              </a:rPr>
              <a:t>이진트리를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 구현 하는 방법</a:t>
            </a:r>
          </a:p>
        </p:txBody>
      </p:sp>
      <p:sp>
        <p:nvSpPr>
          <p:cNvPr id="37" name="Oval 17"/>
          <p:cNvSpPr>
            <a:spLocks noChangeArrowheads="1"/>
          </p:cNvSpPr>
          <p:nvPr/>
        </p:nvSpPr>
        <p:spPr bwMode="auto">
          <a:xfrm>
            <a:off x="2609188" y="2348880"/>
            <a:ext cx="473142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1(A)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1694788" y="3187080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2(B)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0" name="Oval 20"/>
          <p:cNvSpPr>
            <a:spLocks noChangeArrowheads="1"/>
          </p:cNvSpPr>
          <p:nvPr/>
        </p:nvSpPr>
        <p:spPr bwMode="auto">
          <a:xfrm>
            <a:off x="1237588" y="3872880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4(D)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2151988" y="3872880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5(E)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2" name="Oval 22"/>
          <p:cNvSpPr>
            <a:spLocks noChangeArrowheads="1"/>
          </p:cNvSpPr>
          <p:nvPr/>
        </p:nvSpPr>
        <p:spPr bwMode="auto">
          <a:xfrm>
            <a:off x="3066388" y="3872880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6(F)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3" name="Oval 23"/>
          <p:cNvSpPr>
            <a:spLocks noChangeArrowheads="1"/>
          </p:cNvSpPr>
          <p:nvPr/>
        </p:nvSpPr>
        <p:spPr bwMode="auto">
          <a:xfrm>
            <a:off x="3980788" y="3872880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7(G)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4" name="AutoShape 24"/>
          <p:cNvCxnSpPr>
            <a:cxnSpLocks noChangeShapeType="1"/>
          </p:cNvCxnSpPr>
          <p:nvPr/>
        </p:nvCxnSpPr>
        <p:spPr bwMode="auto">
          <a:xfrm flipH="1">
            <a:off x="1474159" y="3568080"/>
            <a:ext cx="45720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25"/>
          <p:cNvCxnSpPr>
            <a:cxnSpLocks noChangeShapeType="1"/>
          </p:cNvCxnSpPr>
          <p:nvPr/>
        </p:nvCxnSpPr>
        <p:spPr bwMode="auto">
          <a:xfrm>
            <a:off x="1931359" y="3568080"/>
            <a:ext cx="45720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26"/>
          <p:cNvCxnSpPr>
            <a:cxnSpLocks noChangeShapeType="1"/>
          </p:cNvCxnSpPr>
          <p:nvPr/>
        </p:nvCxnSpPr>
        <p:spPr bwMode="auto">
          <a:xfrm flipH="1">
            <a:off x="3302959" y="3568080"/>
            <a:ext cx="475456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27"/>
          <p:cNvCxnSpPr>
            <a:cxnSpLocks noChangeShapeType="1"/>
          </p:cNvCxnSpPr>
          <p:nvPr/>
        </p:nvCxnSpPr>
        <p:spPr bwMode="auto">
          <a:xfrm>
            <a:off x="3778415" y="3568080"/>
            <a:ext cx="438944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29"/>
          <p:cNvCxnSpPr>
            <a:cxnSpLocks noChangeShapeType="1"/>
          </p:cNvCxnSpPr>
          <p:nvPr/>
        </p:nvCxnSpPr>
        <p:spPr bwMode="auto">
          <a:xfrm flipH="1">
            <a:off x="1931359" y="2729880"/>
            <a:ext cx="914400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3541844" y="3187080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3(C)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1" name="AutoShape 31"/>
          <p:cNvCxnSpPr>
            <a:cxnSpLocks noChangeShapeType="1"/>
          </p:cNvCxnSpPr>
          <p:nvPr/>
        </p:nvCxnSpPr>
        <p:spPr bwMode="auto">
          <a:xfrm>
            <a:off x="2845759" y="2729880"/>
            <a:ext cx="932656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102884" y="4365104"/>
            <a:ext cx="1662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b="1" dirty="0" smtClean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Binary Tree</a:t>
            </a:r>
            <a:endParaRPr lang="en-US" altLang="ko-KR" b="1" dirty="0">
              <a:solidFill>
                <a:srgbClr val="00B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4693972" y="3203150"/>
            <a:ext cx="864096" cy="4849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87523"/>
              </p:ext>
            </p:extLst>
          </p:nvPr>
        </p:nvGraphicFramePr>
        <p:xfrm>
          <a:off x="5763119" y="3634224"/>
          <a:ext cx="14665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43"/>
                <a:gridCol w="488843"/>
                <a:gridCol w="48884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70055"/>
              </p:ext>
            </p:extLst>
          </p:nvPr>
        </p:nvGraphicFramePr>
        <p:xfrm>
          <a:off x="4833663" y="4509120"/>
          <a:ext cx="14665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43"/>
                <a:gridCol w="488843"/>
                <a:gridCol w="48884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9154"/>
              </p:ext>
            </p:extLst>
          </p:nvPr>
        </p:nvGraphicFramePr>
        <p:xfrm>
          <a:off x="6679502" y="4509120"/>
          <a:ext cx="14665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43"/>
                <a:gridCol w="488843"/>
                <a:gridCol w="48884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87458"/>
              </p:ext>
            </p:extLst>
          </p:nvPr>
        </p:nvGraphicFramePr>
        <p:xfrm>
          <a:off x="7524328" y="5783664"/>
          <a:ext cx="14665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43"/>
                <a:gridCol w="488843"/>
                <a:gridCol w="4888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67204"/>
              </p:ext>
            </p:extLst>
          </p:nvPr>
        </p:nvGraphicFramePr>
        <p:xfrm>
          <a:off x="5913783" y="5794464"/>
          <a:ext cx="14665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43"/>
                <a:gridCol w="488843"/>
                <a:gridCol w="4888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813694"/>
              </p:ext>
            </p:extLst>
          </p:nvPr>
        </p:nvGraphicFramePr>
        <p:xfrm>
          <a:off x="4067944" y="5229200"/>
          <a:ext cx="14665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43"/>
                <a:gridCol w="488843"/>
                <a:gridCol w="4888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23181"/>
              </p:ext>
            </p:extLst>
          </p:nvPr>
        </p:nvGraphicFramePr>
        <p:xfrm>
          <a:off x="5652120" y="5229200"/>
          <a:ext cx="14665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43"/>
                <a:gridCol w="488843"/>
                <a:gridCol w="4888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1" name="AutoShape 16"/>
          <p:cNvCxnSpPr>
            <a:cxnSpLocks noChangeShapeType="1"/>
            <a:endCxn id="55" idx="0"/>
          </p:cNvCxnSpPr>
          <p:nvPr/>
        </p:nvCxnSpPr>
        <p:spPr bwMode="auto">
          <a:xfrm flipH="1">
            <a:off x="5566927" y="3801740"/>
            <a:ext cx="436229" cy="707380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6"/>
          <p:cNvCxnSpPr>
            <a:cxnSpLocks noChangeShapeType="1"/>
          </p:cNvCxnSpPr>
          <p:nvPr/>
        </p:nvCxnSpPr>
        <p:spPr bwMode="auto">
          <a:xfrm>
            <a:off x="6986365" y="3822948"/>
            <a:ext cx="451801" cy="660772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6"/>
          <p:cNvCxnSpPr>
            <a:cxnSpLocks noChangeShapeType="1"/>
            <a:endCxn id="69" idx="0"/>
          </p:cNvCxnSpPr>
          <p:nvPr/>
        </p:nvCxnSpPr>
        <p:spPr bwMode="auto">
          <a:xfrm flipH="1">
            <a:off x="4801208" y="4687044"/>
            <a:ext cx="279030" cy="542156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6"/>
          <p:cNvCxnSpPr>
            <a:cxnSpLocks noChangeShapeType="1"/>
          </p:cNvCxnSpPr>
          <p:nvPr/>
        </p:nvCxnSpPr>
        <p:spPr bwMode="auto">
          <a:xfrm flipH="1">
            <a:off x="6600924" y="4665836"/>
            <a:ext cx="279030" cy="1114276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6"/>
          <p:cNvCxnSpPr>
            <a:cxnSpLocks noChangeShapeType="1"/>
            <a:endCxn id="67" idx="0"/>
          </p:cNvCxnSpPr>
          <p:nvPr/>
        </p:nvCxnSpPr>
        <p:spPr bwMode="auto">
          <a:xfrm>
            <a:off x="7875860" y="4703936"/>
            <a:ext cx="381732" cy="1079728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6"/>
          <p:cNvCxnSpPr>
            <a:cxnSpLocks noChangeShapeType="1"/>
            <a:endCxn id="70" idx="0"/>
          </p:cNvCxnSpPr>
          <p:nvPr/>
        </p:nvCxnSpPr>
        <p:spPr bwMode="auto">
          <a:xfrm>
            <a:off x="6051715" y="4699744"/>
            <a:ext cx="333669" cy="529456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6"/>
          <p:cNvCxnSpPr>
            <a:cxnSpLocks noChangeShapeType="1"/>
          </p:cNvCxnSpPr>
          <p:nvPr/>
        </p:nvCxnSpPr>
        <p:spPr bwMode="auto">
          <a:xfrm>
            <a:off x="6503516" y="3132460"/>
            <a:ext cx="0" cy="432048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 Box 33"/>
          <p:cNvSpPr txBox="1">
            <a:spLocks noChangeArrowheads="1"/>
          </p:cNvSpPr>
          <p:nvPr/>
        </p:nvSpPr>
        <p:spPr bwMode="auto">
          <a:xfrm>
            <a:off x="5763138" y="2780928"/>
            <a:ext cx="16171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600" b="1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Tree Pointer</a:t>
            </a:r>
            <a:endParaRPr lang="en-US" altLang="ko-KR" sz="1600" b="1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546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3525887" y="3587242"/>
            <a:ext cx="643306" cy="2845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220072" y="3852629"/>
            <a:ext cx="643306" cy="2845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24603" y="3852629"/>
            <a:ext cx="707637" cy="2845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18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2040" y="260648"/>
            <a:ext cx="324036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이진 </a:t>
            </a:r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트리구현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r"/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연결리스트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871032" y="1845275"/>
            <a:ext cx="7589400" cy="4464045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57147" y="2027167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ex) 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연결리스트를 이용하여 </a:t>
            </a:r>
            <a:r>
              <a:rPr lang="ko-KR" altLang="en-US" dirty="0" err="1">
                <a:latin typeface="a옛날목욕탕L" pitchFamily="18" charset="-127"/>
                <a:ea typeface="a옛날목욕탕L" pitchFamily="18" charset="-127"/>
              </a:rPr>
              <a:t>이진트리를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 구현 하는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방법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     -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노드는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구조체로 표현</a:t>
            </a: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     -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링크는 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포인터로 표현</a:t>
            </a: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16176"/>
              </p:ext>
            </p:extLst>
          </p:nvPr>
        </p:nvGraphicFramePr>
        <p:xfrm>
          <a:off x="3857126" y="5634367"/>
          <a:ext cx="14665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43"/>
                <a:gridCol w="488843"/>
                <a:gridCol w="48884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7" name="AutoShape 16"/>
          <p:cNvCxnSpPr>
            <a:cxnSpLocks noChangeShapeType="1"/>
            <a:stCxn id="78" idx="3"/>
            <a:endCxn id="54" idx="1"/>
          </p:cNvCxnSpPr>
          <p:nvPr/>
        </p:nvCxnSpPr>
        <p:spPr bwMode="auto">
          <a:xfrm>
            <a:off x="3178116" y="5818899"/>
            <a:ext cx="679010" cy="888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 Box 33"/>
          <p:cNvSpPr txBox="1">
            <a:spLocks noChangeArrowheads="1"/>
          </p:cNvSpPr>
          <p:nvPr/>
        </p:nvSpPr>
        <p:spPr bwMode="auto">
          <a:xfrm>
            <a:off x="1907704" y="5649622"/>
            <a:ext cx="12704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600" b="1" dirty="0" err="1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TreeNode</a:t>
            </a:r>
            <a:endParaRPr lang="en-US" altLang="ko-KR" sz="1600" b="1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8" name="직사각형 3"/>
          <p:cNvSpPr>
            <a:spLocks noChangeArrowheads="1"/>
          </p:cNvSpPr>
          <p:nvPr/>
        </p:nvSpPr>
        <p:spPr bwMode="auto">
          <a:xfrm>
            <a:off x="2123728" y="3252465"/>
            <a:ext cx="5616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typedef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struct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{</a:t>
            </a:r>
          </a:p>
          <a:p>
            <a:pPr eaLnBrk="1" hangingPunct="1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data;</a:t>
            </a:r>
          </a:p>
          <a:p>
            <a:pPr eaLnBrk="1" hangingPunct="1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struct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*left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, *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right;</a:t>
            </a:r>
          </a:p>
          <a:p>
            <a:pPr eaLnBrk="1" hangingPunct="1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} </a:t>
            </a:r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;</a:t>
            </a:r>
          </a:p>
        </p:txBody>
      </p:sp>
      <p:cxnSp>
        <p:nvCxnSpPr>
          <p:cNvPr id="7" name="직선 화살표 연결선 6"/>
          <p:cNvCxnSpPr>
            <a:endCxn id="54" idx="0"/>
          </p:cNvCxnSpPr>
          <p:nvPr/>
        </p:nvCxnSpPr>
        <p:spPr>
          <a:xfrm>
            <a:off x="3857126" y="3852629"/>
            <a:ext cx="733264" cy="178173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105519" y="4137155"/>
            <a:ext cx="1436206" cy="149721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5076056" y="4137155"/>
            <a:ext cx="1302365" cy="149721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767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19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이진 </a:t>
            </a:r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트리구현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r"/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연결리스트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395536" y="1484785"/>
            <a:ext cx="8064896" cy="4824536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23528" y="1556792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ex)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연결리스트를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구현해보자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27584" y="2184246"/>
            <a:ext cx="8352928" cy="378565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#include &lt;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stdio.h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&gt;</a:t>
            </a: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#include &lt;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stdlib.h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&gt;</a:t>
            </a: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#include &lt;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memory.h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&gt;</a:t>
            </a:r>
          </a:p>
          <a:p>
            <a:pPr eaLnBrk="1" hangingPunct="1"/>
            <a:endParaRPr lang="en-US" altLang="ko-KR" sz="1200" dirty="0">
              <a:latin typeface="a옛날목욕탕L" pitchFamily="18" charset="-127"/>
              <a:ea typeface="a옛날목욕탕L" pitchFamily="18" charset="-127"/>
            </a:endParaRPr>
          </a:p>
          <a:p>
            <a:pPr eaLnBrk="1" hangingPunct="1"/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typedef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struct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{</a:t>
            </a: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data;</a:t>
            </a: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struct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*left, *right;</a:t>
            </a: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} 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;</a:t>
            </a:r>
          </a:p>
          <a:p>
            <a:pPr eaLnBrk="1" hangingPunct="1"/>
            <a:endParaRPr lang="en-US" altLang="ko-KR" sz="1200" dirty="0">
              <a:latin typeface="a옛날목욕탕L" pitchFamily="18" charset="-127"/>
              <a:ea typeface="a옛날목욕탕L" pitchFamily="18" charset="-127"/>
            </a:endParaRP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//      n1</a:t>
            </a: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//     /  |</a:t>
            </a: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//  n2   n3</a:t>
            </a:r>
          </a:p>
          <a:p>
            <a:pPr eaLnBrk="1" hangingPunct="1"/>
            <a:endParaRPr lang="en-US" altLang="ko-KR" sz="1200" dirty="0">
              <a:latin typeface="a옛날목욕탕L" pitchFamily="18" charset="-127"/>
              <a:ea typeface="a옛날목욕탕L" pitchFamily="18" charset="-127"/>
            </a:endParaRP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void  main()</a:t>
            </a: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{</a:t>
            </a: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*n1, *n2, *n3;</a:t>
            </a:r>
          </a:p>
          <a:p>
            <a:pPr eaLnBrk="1" hangingPunct="1"/>
            <a:endParaRPr lang="en-US" altLang="ko-KR" sz="1200" dirty="0">
              <a:latin typeface="a옛날목욕탕L" pitchFamily="18" charset="-127"/>
              <a:ea typeface="a옛날목욕탕L" pitchFamily="18" charset="-127"/>
            </a:endParaRP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 n1= (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*)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malloc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sizeof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));</a:t>
            </a: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 n2= (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*)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malloc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sizeof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));</a:t>
            </a: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 n3= (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*)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malloc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sizeof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12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));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292080" y="2657236"/>
            <a:ext cx="4437063" cy="249299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 n1-&gt;data = 10;     </a:t>
            </a:r>
            <a:endParaRPr lang="en-US" altLang="ko-KR" sz="1200" dirty="0" smtClean="0">
              <a:latin typeface="a옛날목욕탕L" pitchFamily="18" charset="-127"/>
              <a:ea typeface="a옛날목욕탕L" pitchFamily="18" charset="-127"/>
            </a:endParaRPr>
          </a:p>
          <a:p>
            <a:pPr eaLnBrk="1" hangingPunct="1"/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// </a:t>
            </a:r>
            <a:r>
              <a:rPr lang="ko-KR" altLang="en-US" sz="1200" dirty="0" err="1">
                <a:latin typeface="a옛날목욕탕L" pitchFamily="18" charset="-127"/>
                <a:ea typeface="a옛날목욕탕L" pitchFamily="18" charset="-127"/>
              </a:rPr>
              <a:t>첫번째</a:t>
            </a:r>
            <a:r>
              <a:rPr lang="ko-KR" altLang="en-US" sz="12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200" dirty="0" err="1">
                <a:latin typeface="a옛날목욕탕L" pitchFamily="18" charset="-127"/>
                <a:ea typeface="a옛날목욕탕L" pitchFamily="18" charset="-127"/>
              </a:rPr>
              <a:t>노드를</a:t>
            </a:r>
            <a:r>
              <a:rPr lang="ko-KR" altLang="en-US" sz="1200" dirty="0">
                <a:latin typeface="a옛날목욕탕L" pitchFamily="18" charset="-127"/>
                <a:ea typeface="a옛날목욕탕L" pitchFamily="18" charset="-127"/>
              </a:rPr>
              <a:t> 설정한다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. </a:t>
            </a: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 n1-&gt;left = n2;</a:t>
            </a: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 n1-&gt;right = n3;</a:t>
            </a:r>
          </a:p>
          <a:p>
            <a:pPr eaLnBrk="1" hangingPunct="1"/>
            <a:endParaRPr lang="en-US" altLang="ko-KR" sz="1200" dirty="0">
              <a:latin typeface="a옛날목욕탕L" pitchFamily="18" charset="-127"/>
              <a:ea typeface="a옛날목욕탕L" pitchFamily="18" charset="-127"/>
            </a:endParaRP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 n2-&gt;data = 20;     </a:t>
            </a:r>
            <a:endParaRPr lang="en-US" altLang="ko-KR" sz="1200" dirty="0" smtClean="0">
              <a:latin typeface="a옛날목욕탕L" pitchFamily="18" charset="-127"/>
              <a:ea typeface="a옛날목욕탕L" pitchFamily="18" charset="-127"/>
            </a:endParaRPr>
          </a:p>
          <a:p>
            <a:pPr eaLnBrk="1" hangingPunct="1"/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// </a:t>
            </a:r>
            <a:r>
              <a:rPr lang="ko-KR" altLang="en-US" sz="1200" dirty="0" err="1">
                <a:latin typeface="a옛날목욕탕L" pitchFamily="18" charset="-127"/>
                <a:ea typeface="a옛날목욕탕L" pitchFamily="18" charset="-127"/>
              </a:rPr>
              <a:t>두번째</a:t>
            </a:r>
            <a:r>
              <a:rPr lang="ko-KR" altLang="en-US" sz="12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200" dirty="0" err="1">
                <a:latin typeface="a옛날목욕탕L" pitchFamily="18" charset="-127"/>
                <a:ea typeface="a옛날목욕탕L" pitchFamily="18" charset="-127"/>
              </a:rPr>
              <a:t>노드를</a:t>
            </a:r>
            <a:r>
              <a:rPr lang="ko-KR" altLang="en-US" sz="1200" dirty="0">
                <a:latin typeface="a옛날목욕탕L" pitchFamily="18" charset="-127"/>
                <a:ea typeface="a옛날목욕탕L" pitchFamily="18" charset="-127"/>
              </a:rPr>
              <a:t> 설정한다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. </a:t>
            </a: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 n2-&gt;left = n2-&gt;right = NULL;</a:t>
            </a:r>
          </a:p>
          <a:p>
            <a:pPr eaLnBrk="1" hangingPunct="1"/>
            <a:endParaRPr lang="en-US" altLang="ko-KR" sz="1200" dirty="0">
              <a:latin typeface="a옛날목욕탕L" pitchFamily="18" charset="-127"/>
              <a:ea typeface="a옛날목욕탕L" pitchFamily="18" charset="-127"/>
            </a:endParaRP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 n3-&gt;data = 30;     </a:t>
            </a:r>
            <a:endParaRPr lang="en-US" altLang="ko-KR" sz="1200" dirty="0" smtClean="0">
              <a:latin typeface="a옛날목욕탕L" pitchFamily="18" charset="-127"/>
              <a:ea typeface="a옛날목욕탕L" pitchFamily="18" charset="-127"/>
            </a:endParaRPr>
          </a:p>
          <a:p>
            <a:pPr eaLnBrk="1" hangingPunct="1"/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// </a:t>
            </a:r>
            <a:r>
              <a:rPr lang="ko-KR" altLang="en-US" sz="1200" dirty="0" err="1">
                <a:latin typeface="a옛날목욕탕L" pitchFamily="18" charset="-127"/>
                <a:ea typeface="a옛날목욕탕L" pitchFamily="18" charset="-127"/>
              </a:rPr>
              <a:t>세번째</a:t>
            </a:r>
            <a:r>
              <a:rPr lang="ko-KR" altLang="en-US" sz="12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200" dirty="0" err="1">
                <a:latin typeface="a옛날목욕탕L" pitchFamily="18" charset="-127"/>
                <a:ea typeface="a옛날목욕탕L" pitchFamily="18" charset="-127"/>
              </a:rPr>
              <a:t>노드를</a:t>
            </a:r>
            <a:r>
              <a:rPr lang="ko-KR" altLang="en-US" sz="1200" dirty="0">
                <a:latin typeface="a옛날목욕탕L" pitchFamily="18" charset="-127"/>
                <a:ea typeface="a옛날목욕탕L" pitchFamily="18" charset="-127"/>
              </a:rPr>
              <a:t> 설정한다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. </a:t>
            </a: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  n3-&gt;left = n3-&gt;right = NULL;</a:t>
            </a:r>
          </a:p>
          <a:p>
            <a:pPr eaLnBrk="1" hangingPunct="1"/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}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004048" y="1988840"/>
            <a:ext cx="0" cy="41764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03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548680"/>
            <a:ext cx="547431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재</a:t>
            </a:r>
            <a:r>
              <a:rPr lang="ko-KR" altLang="en-US" sz="5000" b="1" spc="-150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귀</a:t>
            </a:r>
            <a:r>
              <a:rPr lang="ko-KR" altLang="en-US" sz="50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50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(Recursion)</a:t>
            </a:r>
            <a:endParaRPr lang="en-US" altLang="ko-KR" sz="50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Recursion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4" name="내용 개체 틀 2"/>
          <p:cNvSpPr>
            <a:spLocks noGrp="1"/>
          </p:cNvSpPr>
          <p:nvPr>
            <p:ph idx="1"/>
          </p:nvPr>
        </p:nvSpPr>
        <p:spPr>
          <a:xfrm>
            <a:off x="1754016" y="5389240"/>
            <a:ext cx="7138464" cy="146876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수학이나 컴퓨터 과학 등에서 자신을 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정의할 때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</a:br>
            <a:r>
              <a:rPr lang="ko-KR" altLang="en-US" sz="24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자기 </a:t>
            </a:r>
            <a:r>
              <a:rPr lang="ko-KR" altLang="en-US" sz="2400" dirty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자신을 </a:t>
            </a:r>
            <a:r>
              <a:rPr lang="ko-KR" altLang="en-US" sz="2400" dirty="0" err="1">
                <a:solidFill>
                  <a:schemeClr val="accent1"/>
                </a:solidFill>
                <a:latin typeface="a옛날목욕탕L" pitchFamily="18" charset="-127"/>
                <a:ea typeface="a옛날목욕탕L" pitchFamily="18" charset="-127"/>
              </a:rPr>
              <a:t>재참조</a:t>
            </a:r>
            <a:r>
              <a:rPr lang="ko-KR" altLang="en-US" sz="2400" dirty="0" err="1">
                <a:latin typeface="a옛날목욕탕L" pitchFamily="18" charset="-127"/>
                <a:ea typeface="a옛날목욕탕L" pitchFamily="18" charset="-127"/>
              </a:rPr>
              <a:t>하는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 방법을 뜻한다</a:t>
            </a:r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44824"/>
            <a:ext cx="4127858" cy="330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28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타원 65"/>
          <p:cNvSpPr/>
          <p:nvPr/>
        </p:nvSpPr>
        <p:spPr>
          <a:xfrm>
            <a:off x="3622163" y="3631478"/>
            <a:ext cx="960110" cy="684896"/>
          </a:xfrm>
          <a:prstGeom prst="ellipse">
            <a:avLst/>
          </a:prstGeom>
          <a:solidFill>
            <a:srgbClr val="EC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5612457" y="2780928"/>
            <a:ext cx="2311575" cy="1623021"/>
          </a:xfrm>
          <a:prstGeom prst="triangle">
            <a:avLst/>
          </a:prstGeom>
          <a:solidFill>
            <a:srgbClr val="EC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20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4048" y="260648"/>
            <a:ext cx="316835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이진 트리 순회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2564904"/>
            <a:ext cx="7589400" cy="403244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Oval 17"/>
          <p:cNvSpPr>
            <a:spLocks noChangeArrowheads="1"/>
          </p:cNvSpPr>
          <p:nvPr/>
        </p:nvSpPr>
        <p:spPr bwMode="auto">
          <a:xfrm>
            <a:off x="2919264" y="2944774"/>
            <a:ext cx="473142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D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2004864" y="3782974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L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0" name="Oval 20"/>
          <p:cNvSpPr>
            <a:spLocks noChangeArrowheads="1"/>
          </p:cNvSpPr>
          <p:nvPr/>
        </p:nvSpPr>
        <p:spPr bwMode="auto">
          <a:xfrm>
            <a:off x="1547664" y="4468774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2462064" y="4468774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2" name="Oval 22"/>
          <p:cNvSpPr>
            <a:spLocks noChangeArrowheads="1"/>
          </p:cNvSpPr>
          <p:nvPr/>
        </p:nvSpPr>
        <p:spPr bwMode="auto">
          <a:xfrm>
            <a:off x="3376464" y="4468774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3" name="Oval 23"/>
          <p:cNvSpPr>
            <a:spLocks noChangeArrowheads="1"/>
          </p:cNvSpPr>
          <p:nvPr/>
        </p:nvSpPr>
        <p:spPr bwMode="auto">
          <a:xfrm>
            <a:off x="4290864" y="4468774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4" name="AutoShape 24"/>
          <p:cNvCxnSpPr>
            <a:cxnSpLocks noChangeShapeType="1"/>
            <a:stCxn id="38" idx="4"/>
            <a:endCxn id="40" idx="0"/>
          </p:cNvCxnSpPr>
          <p:nvPr/>
        </p:nvCxnSpPr>
        <p:spPr bwMode="auto">
          <a:xfrm flipH="1">
            <a:off x="1761375" y="4163974"/>
            <a:ext cx="50292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25"/>
          <p:cNvCxnSpPr>
            <a:cxnSpLocks noChangeShapeType="1"/>
            <a:stCxn id="38" idx="4"/>
            <a:endCxn id="41" idx="0"/>
          </p:cNvCxnSpPr>
          <p:nvPr/>
        </p:nvCxnSpPr>
        <p:spPr bwMode="auto">
          <a:xfrm>
            <a:off x="2241435" y="4163974"/>
            <a:ext cx="45720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26"/>
          <p:cNvCxnSpPr>
            <a:cxnSpLocks noChangeShapeType="1"/>
            <a:stCxn id="50" idx="4"/>
            <a:endCxn id="42" idx="0"/>
          </p:cNvCxnSpPr>
          <p:nvPr/>
        </p:nvCxnSpPr>
        <p:spPr bwMode="auto">
          <a:xfrm flipH="1">
            <a:off x="3613035" y="4163974"/>
            <a:ext cx="475456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27"/>
          <p:cNvCxnSpPr>
            <a:cxnSpLocks noChangeShapeType="1"/>
            <a:stCxn id="50" idx="4"/>
            <a:endCxn id="43" idx="0"/>
          </p:cNvCxnSpPr>
          <p:nvPr/>
        </p:nvCxnSpPr>
        <p:spPr bwMode="auto">
          <a:xfrm>
            <a:off x="4088491" y="4163974"/>
            <a:ext cx="438944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29"/>
          <p:cNvCxnSpPr>
            <a:cxnSpLocks noChangeShapeType="1"/>
            <a:stCxn id="37" idx="4"/>
            <a:endCxn id="38" idx="0"/>
          </p:cNvCxnSpPr>
          <p:nvPr/>
        </p:nvCxnSpPr>
        <p:spPr bwMode="auto">
          <a:xfrm flipH="1">
            <a:off x="2195715" y="3325774"/>
            <a:ext cx="1005840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3851920" y="3782974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R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1" name="AutoShape 31"/>
          <p:cNvCxnSpPr>
            <a:cxnSpLocks noChangeShapeType="1"/>
            <a:stCxn id="37" idx="4"/>
            <a:endCxn id="50" idx="0"/>
          </p:cNvCxnSpPr>
          <p:nvPr/>
        </p:nvCxnSpPr>
        <p:spPr bwMode="auto">
          <a:xfrm>
            <a:off x="3155835" y="3325774"/>
            <a:ext cx="932656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직선 연결선 52"/>
          <p:cNvCxnSpPr>
            <a:stCxn id="50" idx="4"/>
            <a:endCxn id="7" idx="2"/>
          </p:cNvCxnSpPr>
          <p:nvPr/>
        </p:nvCxnSpPr>
        <p:spPr>
          <a:xfrm>
            <a:off x="4088491" y="4163974"/>
            <a:ext cx="1523966" cy="239975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0" idx="7"/>
            <a:endCxn id="7" idx="0"/>
          </p:cNvCxnSpPr>
          <p:nvPr/>
        </p:nvCxnSpPr>
        <p:spPr>
          <a:xfrm flipV="1">
            <a:off x="4255772" y="2780928"/>
            <a:ext cx="2512473" cy="1057842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95536" y="1120968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a옛날목욕탕L" pitchFamily="18" charset="-127"/>
                <a:ea typeface="a옛날목욕탕L" pitchFamily="18" charset="-127"/>
              </a:rPr>
              <a:t>이진트리를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 순회 한다는 것은 </a:t>
            </a:r>
            <a:r>
              <a:rPr lang="ko-KR" altLang="en-US" sz="2400" dirty="0" err="1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이진트리에</a:t>
            </a:r>
            <a:r>
              <a:rPr lang="ko-KR" altLang="en-US" sz="2400" dirty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속하는 모든 </a:t>
            </a:r>
            <a:r>
              <a:rPr lang="ko-KR" altLang="en-US" sz="2400" dirty="0" err="1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노드를</a:t>
            </a:r>
            <a:r>
              <a:rPr lang="ko-KR" altLang="en-US" sz="2400" dirty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한 번씩 방문하는 행위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이다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 -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이는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err="1">
                <a:latin typeface="a옛날목욕탕L" pitchFamily="18" charset="-127"/>
                <a:ea typeface="a옛날목욕탕L" pitchFamily="18" charset="-127"/>
              </a:rPr>
              <a:t>트리의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 재귀적 성질에 기초한다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9" name="Oval 22"/>
          <p:cNvSpPr>
            <a:spLocks noChangeArrowheads="1"/>
          </p:cNvSpPr>
          <p:nvPr/>
        </p:nvSpPr>
        <p:spPr bwMode="auto">
          <a:xfrm>
            <a:off x="6064778" y="3889633"/>
            <a:ext cx="473142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L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6979178" y="3889633"/>
            <a:ext cx="473142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F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4" name="AutoShape 26"/>
          <p:cNvCxnSpPr>
            <a:cxnSpLocks noChangeShapeType="1"/>
            <a:stCxn id="65" idx="4"/>
            <a:endCxn id="39" idx="0"/>
          </p:cNvCxnSpPr>
          <p:nvPr/>
        </p:nvCxnSpPr>
        <p:spPr bwMode="auto">
          <a:xfrm flipH="1">
            <a:off x="6301349" y="3584833"/>
            <a:ext cx="475456" cy="304800"/>
          </a:xfrm>
          <a:prstGeom prst="straightConnector1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27"/>
          <p:cNvCxnSpPr>
            <a:cxnSpLocks noChangeShapeType="1"/>
            <a:stCxn id="65" idx="4"/>
            <a:endCxn id="48" idx="0"/>
          </p:cNvCxnSpPr>
          <p:nvPr/>
        </p:nvCxnSpPr>
        <p:spPr bwMode="auto">
          <a:xfrm>
            <a:off x="6776805" y="3584833"/>
            <a:ext cx="438944" cy="304800"/>
          </a:xfrm>
          <a:prstGeom prst="straightConnector1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6540234" y="3203833"/>
            <a:ext cx="473142" cy="381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D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97421"/>
              </p:ext>
            </p:extLst>
          </p:nvPr>
        </p:nvGraphicFramePr>
        <p:xfrm>
          <a:off x="2834250" y="5157192"/>
          <a:ext cx="374441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122413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순회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순서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전위 순회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(preorder)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DLR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중위 순회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inorder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LDR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후위 순회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postorder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LRD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846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21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1" y="260648"/>
            <a:ext cx="288032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이진 트리 순회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전위순</a:t>
            </a:r>
            <a:r>
              <a:rPr lang="ko-KR" altLang="en-US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회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6303640" y="2460104"/>
            <a:ext cx="473142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A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Oval 18"/>
          <p:cNvSpPr>
            <a:spLocks noChangeArrowheads="1"/>
          </p:cNvSpPr>
          <p:nvPr/>
        </p:nvSpPr>
        <p:spPr bwMode="auto">
          <a:xfrm>
            <a:off x="5389240" y="3298304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B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auto">
          <a:xfrm>
            <a:off x="4932040" y="3984104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D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5846440" y="3984104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E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Oval 22"/>
          <p:cNvSpPr>
            <a:spLocks noChangeArrowheads="1"/>
          </p:cNvSpPr>
          <p:nvPr/>
        </p:nvSpPr>
        <p:spPr bwMode="auto">
          <a:xfrm>
            <a:off x="6760840" y="3984104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F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7675240" y="3984104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G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5" name="AutoShape 24"/>
          <p:cNvCxnSpPr>
            <a:cxnSpLocks noChangeShapeType="1"/>
          </p:cNvCxnSpPr>
          <p:nvPr/>
        </p:nvCxnSpPr>
        <p:spPr bwMode="auto">
          <a:xfrm flipH="1">
            <a:off x="5168611" y="3679304"/>
            <a:ext cx="45720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25"/>
          <p:cNvCxnSpPr>
            <a:cxnSpLocks noChangeShapeType="1"/>
          </p:cNvCxnSpPr>
          <p:nvPr/>
        </p:nvCxnSpPr>
        <p:spPr bwMode="auto">
          <a:xfrm>
            <a:off x="5625811" y="3679304"/>
            <a:ext cx="45720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26"/>
          <p:cNvCxnSpPr>
            <a:cxnSpLocks noChangeShapeType="1"/>
          </p:cNvCxnSpPr>
          <p:nvPr/>
        </p:nvCxnSpPr>
        <p:spPr bwMode="auto">
          <a:xfrm flipH="1">
            <a:off x="6997411" y="3679304"/>
            <a:ext cx="475456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27"/>
          <p:cNvCxnSpPr>
            <a:cxnSpLocks noChangeShapeType="1"/>
          </p:cNvCxnSpPr>
          <p:nvPr/>
        </p:nvCxnSpPr>
        <p:spPr bwMode="auto">
          <a:xfrm>
            <a:off x="7472867" y="3679304"/>
            <a:ext cx="438944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9"/>
          <p:cNvCxnSpPr>
            <a:cxnSpLocks noChangeShapeType="1"/>
          </p:cNvCxnSpPr>
          <p:nvPr/>
        </p:nvCxnSpPr>
        <p:spPr bwMode="auto">
          <a:xfrm flipH="1">
            <a:off x="5625811" y="2841104"/>
            <a:ext cx="914400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236296" y="3298304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C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1" name="AutoShape 31"/>
          <p:cNvCxnSpPr>
            <a:cxnSpLocks noChangeShapeType="1"/>
          </p:cNvCxnSpPr>
          <p:nvPr/>
        </p:nvCxnSpPr>
        <p:spPr bwMode="auto">
          <a:xfrm>
            <a:off x="6540211" y="2841104"/>
            <a:ext cx="932656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7" name="_x148373208" descr="EMB00001180367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00299"/>
            <a:ext cx="3016250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827583" y="1517883"/>
            <a:ext cx="83164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전위순회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(VLR) :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자손보다 </a:t>
            </a:r>
            <a:r>
              <a:rPr lang="ko-KR" altLang="en-US" sz="2400" dirty="0" err="1">
                <a:latin typeface="a옛날목욕탕L" pitchFamily="18" charset="-127"/>
                <a:ea typeface="a옛날목욕탕L" pitchFamily="18" charset="-127"/>
              </a:rPr>
              <a:t>루트노드를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 먼저 방문한다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2646" y="235750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V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85168" y="349171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L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1880" y="344669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R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75656" y="4797152"/>
            <a:ext cx="6336704" cy="1728192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2208" y="486916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i="1" dirty="0">
                <a:latin typeface="a옛날목욕탕L" pitchFamily="18" charset="-127"/>
                <a:ea typeface="a옛날목욕탕L" pitchFamily="18" charset="-127"/>
              </a:rPr>
              <a:t>preorder(x)</a:t>
            </a: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if </a:t>
            </a:r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x≠NULL</a:t>
            </a: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	then 	print DATA(x);</a:t>
            </a: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		preorder(LEFT(x));</a:t>
            </a: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		preorder(RIGHT(x));</a:t>
            </a:r>
          </a:p>
        </p:txBody>
      </p:sp>
      <p:sp>
        <p:nvSpPr>
          <p:cNvPr id="36" name="타원 35"/>
          <p:cNvSpPr/>
          <p:nvPr/>
        </p:nvSpPr>
        <p:spPr>
          <a:xfrm>
            <a:off x="6168752" y="2370336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253856" y="3234308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788024" y="392048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711428" y="389508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32240" y="389508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6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537028" y="389508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7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104856" y="3234432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5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675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_x149530592" descr="EMB00001180368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3179763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22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1" y="260648"/>
            <a:ext cx="288032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이진 트리 순회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중</a:t>
            </a:r>
            <a:r>
              <a:rPr lang="ko-KR" altLang="en-US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위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순회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6303640" y="2460104"/>
            <a:ext cx="473142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A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Oval 18"/>
          <p:cNvSpPr>
            <a:spLocks noChangeArrowheads="1"/>
          </p:cNvSpPr>
          <p:nvPr/>
        </p:nvSpPr>
        <p:spPr bwMode="auto">
          <a:xfrm>
            <a:off x="5389240" y="3298304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B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auto">
          <a:xfrm>
            <a:off x="4932040" y="3984104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D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5846440" y="3984104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E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Oval 22"/>
          <p:cNvSpPr>
            <a:spLocks noChangeArrowheads="1"/>
          </p:cNvSpPr>
          <p:nvPr/>
        </p:nvSpPr>
        <p:spPr bwMode="auto">
          <a:xfrm>
            <a:off x="6760840" y="3984104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F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7675240" y="3984104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G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5" name="AutoShape 24"/>
          <p:cNvCxnSpPr>
            <a:cxnSpLocks noChangeShapeType="1"/>
          </p:cNvCxnSpPr>
          <p:nvPr/>
        </p:nvCxnSpPr>
        <p:spPr bwMode="auto">
          <a:xfrm flipH="1">
            <a:off x="5168611" y="3679304"/>
            <a:ext cx="45720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25"/>
          <p:cNvCxnSpPr>
            <a:cxnSpLocks noChangeShapeType="1"/>
          </p:cNvCxnSpPr>
          <p:nvPr/>
        </p:nvCxnSpPr>
        <p:spPr bwMode="auto">
          <a:xfrm>
            <a:off x="5625811" y="3679304"/>
            <a:ext cx="45720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26"/>
          <p:cNvCxnSpPr>
            <a:cxnSpLocks noChangeShapeType="1"/>
          </p:cNvCxnSpPr>
          <p:nvPr/>
        </p:nvCxnSpPr>
        <p:spPr bwMode="auto">
          <a:xfrm flipH="1">
            <a:off x="6997411" y="3679304"/>
            <a:ext cx="475456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27"/>
          <p:cNvCxnSpPr>
            <a:cxnSpLocks noChangeShapeType="1"/>
          </p:cNvCxnSpPr>
          <p:nvPr/>
        </p:nvCxnSpPr>
        <p:spPr bwMode="auto">
          <a:xfrm>
            <a:off x="7472867" y="3679304"/>
            <a:ext cx="438944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9"/>
          <p:cNvCxnSpPr>
            <a:cxnSpLocks noChangeShapeType="1"/>
          </p:cNvCxnSpPr>
          <p:nvPr/>
        </p:nvCxnSpPr>
        <p:spPr bwMode="auto">
          <a:xfrm flipH="1">
            <a:off x="5625811" y="2841104"/>
            <a:ext cx="914400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236296" y="3298304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C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1" name="AutoShape 31"/>
          <p:cNvCxnSpPr>
            <a:cxnSpLocks noChangeShapeType="1"/>
          </p:cNvCxnSpPr>
          <p:nvPr/>
        </p:nvCxnSpPr>
        <p:spPr bwMode="auto">
          <a:xfrm>
            <a:off x="6540211" y="2841104"/>
            <a:ext cx="932656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직사각형 28"/>
          <p:cNvSpPr/>
          <p:nvPr/>
        </p:nvSpPr>
        <p:spPr>
          <a:xfrm>
            <a:off x="624869" y="1501333"/>
            <a:ext cx="83164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중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위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순회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(LVR) :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왼쪽 자손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루트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오른쪽 자손 순으로 방문한다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2646" y="235750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V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33412" y="349171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L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46636" y="344669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R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75656" y="4797152"/>
            <a:ext cx="6336704" cy="1728192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2208" y="486916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i="1" dirty="0" err="1">
                <a:latin typeface="a옛날목욕탕L" pitchFamily="18" charset="-127"/>
                <a:ea typeface="a옛날목욕탕L" pitchFamily="18" charset="-127"/>
              </a:rPr>
              <a:t>inorder</a:t>
            </a:r>
            <a:r>
              <a:rPr lang="en-US" altLang="ko-KR" b="1" i="1" dirty="0">
                <a:latin typeface="a옛날목욕탕L" pitchFamily="18" charset="-127"/>
                <a:ea typeface="a옛날목욕탕L" pitchFamily="18" charset="-127"/>
              </a:rPr>
              <a:t>(x)</a:t>
            </a: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if </a:t>
            </a:r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x≠NULL</a:t>
            </a: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	then 	</a:t>
            </a:r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inorder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(LEFT(x));</a:t>
            </a: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		print DATA(x);</a:t>
            </a: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		</a:t>
            </a:r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inorder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(RIGHT(x));</a:t>
            </a:r>
          </a:p>
        </p:txBody>
      </p:sp>
      <p:sp>
        <p:nvSpPr>
          <p:cNvPr id="44" name="타원 43"/>
          <p:cNvSpPr/>
          <p:nvPr/>
        </p:nvSpPr>
        <p:spPr>
          <a:xfrm>
            <a:off x="6146476" y="240784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231580" y="3271812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765748" y="3957984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689152" y="3932584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709964" y="3932584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5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514752" y="3932584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7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082580" y="3271936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6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494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_x148371608" descr="EMB00001180369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325" y="1886831"/>
            <a:ext cx="3047528" cy="256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23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1" y="260648"/>
            <a:ext cx="288032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이진 트리 순회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r"/>
            <a:r>
              <a:rPr lang="ko-KR" altLang="en-US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후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위순회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6303640" y="2460104"/>
            <a:ext cx="473142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A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Oval 18"/>
          <p:cNvSpPr>
            <a:spLocks noChangeArrowheads="1"/>
          </p:cNvSpPr>
          <p:nvPr/>
        </p:nvSpPr>
        <p:spPr bwMode="auto">
          <a:xfrm>
            <a:off x="5389240" y="3298304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B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auto">
          <a:xfrm>
            <a:off x="4932040" y="3984104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D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5846440" y="3984104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E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Oval 22"/>
          <p:cNvSpPr>
            <a:spLocks noChangeArrowheads="1"/>
          </p:cNvSpPr>
          <p:nvPr/>
        </p:nvSpPr>
        <p:spPr bwMode="auto">
          <a:xfrm>
            <a:off x="6760840" y="3984104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F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7675240" y="3984104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G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5" name="AutoShape 24"/>
          <p:cNvCxnSpPr>
            <a:cxnSpLocks noChangeShapeType="1"/>
          </p:cNvCxnSpPr>
          <p:nvPr/>
        </p:nvCxnSpPr>
        <p:spPr bwMode="auto">
          <a:xfrm flipH="1">
            <a:off x="5168611" y="3679304"/>
            <a:ext cx="45720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25"/>
          <p:cNvCxnSpPr>
            <a:cxnSpLocks noChangeShapeType="1"/>
          </p:cNvCxnSpPr>
          <p:nvPr/>
        </p:nvCxnSpPr>
        <p:spPr bwMode="auto">
          <a:xfrm>
            <a:off x="5625811" y="3679304"/>
            <a:ext cx="45720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26"/>
          <p:cNvCxnSpPr>
            <a:cxnSpLocks noChangeShapeType="1"/>
          </p:cNvCxnSpPr>
          <p:nvPr/>
        </p:nvCxnSpPr>
        <p:spPr bwMode="auto">
          <a:xfrm flipH="1">
            <a:off x="6997411" y="3679304"/>
            <a:ext cx="475456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27"/>
          <p:cNvCxnSpPr>
            <a:cxnSpLocks noChangeShapeType="1"/>
          </p:cNvCxnSpPr>
          <p:nvPr/>
        </p:nvCxnSpPr>
        <p:spPr bwMode="auto">
          <a:xfrm>
            <a:off x="7472867" y="3679304"/>
            <a:ext cx="438944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9"/>
          <p:cNvCxnSpPr>
            <a:cxnSpLocks noChangeShapeType="1"/>
          </p:cNvCxnSpPr>
          <p:nvPr/>
        </p:nvCxnSpPr>
        <p:spPr bwMode="auto">
          <a:xfrm flipH="1">
            <a:off x="5625811" y="2841104"/>
            <a:ext cx="914400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236296" y="3298304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C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1" name="AutoShape 31"/>
          <p:cNvCxnSpPr>
            <a:cxnSpLocks noChangeShapeType="1"/>
          </p:cNvCxnSpPr>
          <p:nvPr/>
        </p:nvCxnSpPr>
        <p:spPr bwMode="auto">
          <a:xfrm>
            <a:off x="6540211" y="2841104"/>
            <a:ext cx="932656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직사각형 28"/>
          <p:cNvSpPr/>
          <p:nvPr/>
        </p:nvSpPr>
        <p:spPr>
          <a:xfrm>
            <a:off x="827583" y="1517883"/>
            <a:ext cx="83164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후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위순회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(RLR) : </a:t>
            </a:r>
            <a:r>
              <a:rPr lang="ko-KR" altLang="en-US" sz="2400" dirty="0" err="1">
                <a:latin typeface="a옛날목욕탕L" pitchFamily="18" charset="-127"/>
                <a:ea typeface="a옛날목욕탕L" pitchFamily="18" charset="-127"/>
              </a:rPr>
              <a:t>루트노드보다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 자손을 먼저 방문한다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2646" y="235750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V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85168" y="349171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L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1880" y="344669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R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75656" y="4797152"/>
            <a:ext cx="6336704" cy="1728192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2208" y="486916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i="1" dirty="0" err="1">
                <a:latin typeface="a옛날목욕탕L" pitchFamily="18" charset="-127"/>
                <a:ea typeface="a옛날목욕탕L" pitchFamily="18" charset="-127"/>
              </a:rPr>
              <a:t>postorder</a:t>
            </a:r>
            <a:r>
              <a:rPr lang="en-US" altLang="ko-KR" b="1" i="1" dirty="0">
                <a:latin typeface="a옛날목욕탕L" pitchFamily="18" charset="-127"/>
                <a:ea typeface="a옛날목욕탕L" pitchFamily="18" charset="-127"/>
              </a:rPr>
              <a:t>(x)</a:t>
            </a: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if </a:t>
            </a:r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x≠NULL</a:t>
            </a: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	then 	</a:t>
            </a:r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postorder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(LEFT(x));</a:t>
            </a: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		</a:t>
            </a:r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postorder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(RIGHT(x));</a:t>
            </a: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		print DATA(x);</a:t>
            </a:r>
          </a:p>
        </p:txBody>
      </p:sp>
      <p:sp>
        <p:nvSpPr>
          <p:cNvPr id="36" name="타원 35"/>
          <p:cNvSpPr/>
          <p:nvPr/>
        </p:nvSpPr>
        <p:spPr>
          <a:xfrm>
            <a:off x="6168752" y="2370336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7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253856" y="3234308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788024" y="392048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711428" y="389508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32240" y="389508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537028" y="389508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5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104856" y="3234432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6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675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24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 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95536" y="1484784"/>
            <a:ext cx="8064896" cy="5832647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99592" y="2348879"/>
            <a:ext cx="5544616" cy="310854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r>
              <a:rPr lang="en-US" altLang="ko-KR" sz="1400" dirty="0" err="1">
                <a:latin typeface="a옛날목욕탕L" pitchFamily="18" charset="-127"/>
                <a:ea typeface="a옛날목욕탕L" pitchFamily="18" charset="-127"/>
              </a:rPr>
              <a:t>typedef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err="1">
                <a:latin typeface="a옛날목욕탕L" pitchFamily="18" charset="-127"/>
                <a:ea typeface="a옛날목욕탕L" pitchFamily="18" charset="-127"/>
              </a:rPr>
              <a:t>struct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{</a:t>
            </a:r>
          </a:p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400" dirty="0" err="1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data;</a:t>
            </a:r>
          </a:p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400" dirty="0" err="1">
                <a:latin typeface="a옛날목욕탕L" pitchFamily="18" charset="-127"/>
                <a:ea typeface="a옛날목욕탕L" pitchFamily="18" charset="-127"/>
              </a:rPr>
              <a:t>struct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*left, *right;</a:t>
            </a:r>
          </a:p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} </a:t>
            </a:r>
            <a:r>
              <a:rPr lang="en-US" altLang="ko-KR" sz="14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;</a:t>
            </a:r>
          </a:p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//		</a:t>
            </a:r>
            <a:r>
              <a:rPr lang="en-US" altLang="ko-KR" sz="1400" dirty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 15</a:t>
            </a:r>
          </a:p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//</a:t>
            </a:r>
            <a:r>
              <a:rPr lang="en-US" altLang="ko-KR" sz="1400" dirty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400" dirty="0" smtClean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      </a:t>
            </a:r>
            <a:r>
              <a:rPr lang="en-US" altLang="ko-KR" sz="1400" dirty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4		 20</a:t>
            </a:r>
          </a:p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//</a:t>
            </a:r>
            <a:r>
              <a:rPr lang="en-US" altLang="ko-KR" sz="1400" dirty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         1    </a:t>
            </a:r>
            <a:r>
              <a:rPr lang="en-US" altLang="ko-KR" sz="1400" dirty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	  </a:t>
            </a:r>
            <a:r>
              <a:rPr lang="en-US" altLang="ko-KR" sz="1400" dirty="0" smtClean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          16    </a:t>
            </a:r>
            <a:r>
              <a:rPr lang="en-US" altLang="ko-KR" sz="1400" dirty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25</a:t>
            </a:r>
          </a:p>
          <a:p>
            <a:r>
              <a:rPr lang="en-US" altLang="ko-KR" sz="14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n1={1, NULL, NULL};</a:t>
            </a:r>
          </a:p>
          <a:p>
            <a:r>
              <a:rPr lang="en-US" altLang="ko-KR" sz="14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n2={4, &amp;n1, NULL};</a:t>
            </a:r>
          </a:p>
          <a:p>
            <a:r>
              <a:rPr lang="en-US" altLang="ko-KR" sz="14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n3={16, NULL, NULL};</a:t>
            </a:r>
          </a:p>
          <a:p>
            <a:r>
              <a:rPr lang="en-US" altLang="ko-KR" sz="14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n4={25, NULL, NULL};</a:t>
            </a:r>
          </a:p>
          <a:p>
            <a:r>
              <a:rPr lang="en-US" altLang="ko-KR" sz="14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n5={20, &amp;n3, &amp;n4};</a:t>
            </a:r>
          </a:p>
          <a:p>
            <a:r>
              <a:rPr lang="en-US" altLang="ko-KR" sz="14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n6={15, &amp;n2, &amp;n5};</a:t>
            </a:r>
          </a:p>
          <a:p>
            <a:r>
              <a:rPr lang="en-US" altLang="ko-KR" sz="14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*root= &amp;n6;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162880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e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x)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이진트리의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전위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중위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후위 순회를 구현해보자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494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00045" y="-675456"/>
            <a:ext cx="8064896" cy="7920880"/>
          </a:xfrm>
          <a:prstGeom prst="roundRect">
            <a:avLst>
              <a:gd name="adj" fmla="val 4502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25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 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3568" y="1477808"/>
            <a:ext cx="8352928" cy="547842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>
              <a:defRPr/>
            </a:pP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// </a:t>
            </a:r>
            <a:r>
              <a:rPr lang="ko-KR" altLang="en-US" sz="1400" dirty="0">
                <a:latin typeface="a옛날목욕탕L" pitchFamily="18" charset="-127"/>
                <a:ea typeface="a옛날목욕탕L" pitchFamily="18" charset="-127"/>
              </a:rPr>
              <a:t>중위 순회</a:t>
            </a:r>
          </a:p>
          <a:p>
            <a:pPr>
              <a:defRPr/>
            </a:pP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void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inorder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(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*root ){</a:t>
            </a:r>
          </a:p>
          <a:p>
            <a:pPr>
              <a:defRPr/>
            </a:pP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	if ( root ){</a:t>
            </a:r>
          </a:p>
          <a:p>
            <a:pPr>
              <a:defRPr/>
            </a:pP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		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inorder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( root-&gt;left );	//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왼쪽서브트리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순회</a:t>
            </a:r>
          </a:p>
          <a:p>
            <a:pPr>
              <a:defRPr/>
            </a:pP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("%d", root-&gt;data ); 	//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노드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방문</a:t>
            </a:r>
          </a:p>
          <a:p>
            <a:pPr>
              <a:defRPr/>
            </a:pP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	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inorder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( root-&gt;right );	//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오른쪽서브트리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순회</a:t>
            </a:r>
          </a:p>
          <a:p>
            <a:pPr>
              <a:defRPr/>
            </a:pP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	}</a:t>
            </a:r>
            <a:endParaRPr lang="ko-KR" altLang="en-US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defRPr/>
            </a:pP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}</a:t>
            </a:r>
            <a:endParaRPr lang="ko-KR" altLang="en-US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defRPr/>
            </a:pP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//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전위 순회</a:t>
            </a:r>
          </a:p>
          <a:p>
            <a:pPr>
              <a:defRPr/>
            </a:pP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void preorder(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*root ){</a:t>
            </a:r>
          </a:p>
          <a:p>
            <a:pPr>
              <a:defRPr/>
            </a:pP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	if ( root ){</a:t>
            </a:r>
          </a:p>
          <a:p>
            <a:pPr>
              <a:defRPr/>
            </a:pP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		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("%d", root-&gt;data ); 	//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노드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방문</a:t>
            </a:r>
          </a:p>
          <a:p>
            <a:pPr>
              <a:defRPr/>
            </a:pP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	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preorder( root-&gt;left );	//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왼쪽서브트리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순회</a:t>
            </a:r>
          </a:p>
          <a:p>
            <a:pPr>
              <a:defRPr/>
            </a:pP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preorder( root-&gt;right );	//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오른쪽서브트리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순회</a:t>
            </a:r>
          </a:p>
          <a:p>
            <a:pPr>
              <a:defRPr/>
            </a:pP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	}</a:t>
            </a:r>
            <a:endParaRPr lang="ko-KR" altLang="en-US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defRPr/>
            </a:pP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}</a:t>
            </a:r>
          </a:p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//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후위 순회</a:t>
            </a:r>
          </a:p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v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oid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postorder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(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*root ){</a:t>
            </a:r>
          </a:p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	if ( root ){</a:t>
            </a:r>
          </a:p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		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postorder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( root-&gt;left );	//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왼쪽서브트리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순회</a:t>
            </a:r>
          </a:p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	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postorder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( root-&gt;right );	//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오른쪽서브트리순회</a:t>
            </a:r>
            <a:endParaRPr lang="ko-KR" altLang="en-US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("%d", root-&gt;data ); 	//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노드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방문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}</a:t>
            </a:r>
          </a:p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}</a:t>
            </a:r>
            <a:endParaRPr lang="ko-KR" altLang="en-US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defRPr/>
            </a:pP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524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95536" y="-531440"/>
            <a:ext cx="8064896" cy="5832647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26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6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 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3568" y="1394918"/>
            <a:ext cx="8352928" cy="181588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endParaRPr lang="en-US" altLang="ko-KR" sz="1400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void main()</a:t>
            </a:r>
          </a:p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{</a:t>
            </a:r>
          </a:p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400" dirty="0" err="1">
                <a:latin typeface="a옛날목욕탕L" pitchFamily="18" charset="-127"/>
                <a:ea typeface="a옛날목욕탕L" pitchFamily="18" charset="-127"/>
              </a:rPr>
              <a:t>inorder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(root);</a:t>
            </a:r>
          </a:p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	preorder(root);</a:t>
            </a:r>
          </a:p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400" dirty="0" err="1">
                <a:latin typeface="a옛날목욕탕L" pitchFamily="18" charset="-127"/>
                <a:ea typeface="a옛날목욕탕L" pitchFamily="18" charset="-127"/>
              </a:rPr>
              <a:t>postorder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(root);</a:t>
            </a:r>
          </a:p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}</a:t>
            </a:r>
          </a:p>
          <a:p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524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25652"/>
            <a:ext cx="3781829" cy="326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27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1" y="260648"/>
            <a:ext cx="288032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이진 트리 순회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레</a:t>
            </a:r>
            <a:r>
              <a:rPr lang="ko-KR" altLang="en-US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벨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순회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827583" y="1517883"/>
            <a:ext cx="831641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레벨순회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: 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각 </a:t>
            </a:r>
            <a:r>
              <a:rPr lang="ko-KR" altLang="en-US" sz="2400" dirty="0" err="1">
                <a:latin typeface="a옛날목욕탕L" pitchFamily="18" charset="-127"/>
                <a:ea typeface="a옛날목욕탕L" pitchFamily="18" charset="-127"/>
              </a:rPr>
              <a:t>노드를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400" dirty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레벨 순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으로 검사하는 순회 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방법</a:t>
            </a:r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-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지금까지의 </a:t>
            </a:r>
            <a:r>
              <a:rPr lang="ko-KR" altLang="en-US" dirty="0" err="1">
                <a:latin typeface="a옛날목욕탕L" pitchFamily="18" charset="-127"/>
                <a:ea typeface="a옛날목욕탕L" pitchFamily="18" charset="-127"/>
              </a:rPr>
              <a:t>순회법이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err="1">
                <a:latin typeface="a옛날목욕탕L" pitchFamily="18" charset="-127"/>
                <a:ea typeface="a옛날목욕탕L" pitchFamily="18" charset="-127"/>
              </a:rPr>
              <a:t>스택을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 사용했던 것에 비해 레벨 순회는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  </a:t>
            </a:r>
            <a:r>
              <a:rPr lang="ko-KR" altLang="en-US" sz="20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큐를 </a:t>
            </a:r>
            <a:r>
              <a:rPr lang="ko-KR" altLang="en-US" sz="2000" dirty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사용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하는 </a:t>
            </a:r>
            <a:r>
              <a:rPr lang="ko-KR" altLang="en-US" dirty="0" err="1">
                <a:latin typeface="a옛날목욕탕L" pitchFamily="18" charset="-127"/>
                <a:ea typeface="a옛날목욕탕L" pitchFamily="18" charset="-127"/>
              </a:rPr>
              <a:t>순회법이다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74233" y="2852936"/>
            <a:ext cx="4230215" cy="295232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altLang="ko-KR" sz="1600" b="1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defRPr/>
            </a:pPr>
            <a:r>
              <a:rPr lang="en-US" altLang="ko-KR" sz="1600" b="1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level_order</a:t>
            </a:r>
            <a:r>
              <a:rPr lang="en-US" altLang="ko-KR" sz="16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(root)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initialize </a:t>
            </a:r>
            <a:r>
              <a:rPr lang="en-US" altLang="ko-KR" sz="16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queue;			</a:t>
            </a:r>
            <a:endParaRPr lang="en-US" altLang="ko-KR" sz="16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defRPr/>
            </a:pPr>
            <a:r>
              <a:rPr lang="en-US" altLang="ko-KR" sz="1600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enqueue</a:t>
            </a:r>
            <a:r>
              <a:rPr lang="en-US" altLang="ko-KR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(queue</a:t>
            </a:r>
            <a:r>
              <a:rPr lang="en-US" altLang="ko-KR" sz="16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, root); 	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while </a:t>
            </a:r>
            <a:r>
              <a:rPr lang="en-US" altLang="ko-KR" sz="1600" dirty="0" err="1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is_empty</a:t>
            </a:r>
            <a:r>
              <a:rPr lang="en-US" altLang="ko-KR" sz="16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(queue)≠TRUE do </a:t>
            </a:r>
          </a:p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x</a:t>
            </a:r>
            <a:r>
              <a:rPr lang="en-US" altLang="ko-KR" sz="16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← </a:t>
            </a:r>
            <a:r>
              <a:rPr lang="en-US" altLang="ko-KR" sz="1600" dirty="0" err="1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dequeue</a:t>
            </a:r>
            <a:r>
              <a:rPr lang="en-US" altLang="ko-KR" sz="16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(queue);</a:t>
            </a:r>
          </a:p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if</a:t>
            </a:r>
            <a:r>
              <a:rPr lang="en-US" altLang="ko-KR" sz="16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( </a:t>
            </a:r>
            <a:r>
              <a:rPr lang="en-US" altLang="ko-KR" sz="1600" dirty="0" err="1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x≠NULL</a:t>
            </a:r>
            <a:r>
              <a:rPr lang="en-US" altLang="ko-KR" sz="16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) then 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	print DATA(x);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enqueue</a:t>
            </a:r>
            <a:r>
              <a:rPr lang="en-US" altLang="ko-KR" sz="16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(queue, LEFT(x));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enqueue</a:t>
            </a:r>
            <a:r>
              <a:rPr lang="en-US" altLang="ko-KR" sz="16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(queue, RIGHT(x));	</a:t>
            </a:r>
          </a:p>
          <a:p>
            <a:pPr>
              <a:defRPr/>
            </a:pP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492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28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8796" y="260648"/>
            <a:ext cx="403360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이진 </a:t>
            </a:r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트리의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연산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r"/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노드개</a:t>
            </a:r>
            <a:r>
              <a:rPr lang="ko-KR" altLang="en-US" sz="32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수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4359424" y="2438648"/>
            <a:ext cx="473142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A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Oval 18"/>
          <p:cNvSpPr>
            <a:spLocks noChangeArrowheads="1"/>
          </p:cNvSpPr>
          <p:nvPr/>
        </p:nvSpPr>
        <p:spPr bwMode="auto">
          <a:xfrm>
            <a:off x="3445024" y="3276848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B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auto">
          <a:xfrm>
            <a:off x="2987824" y="3962648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D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3902224" y="3962648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E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Oval 22"/>
          <p:cNvSpPr>
            <a:spLocks noChangeArrowheads="1"/>
          </p:cNvSpPr>
          <p:nvPr/>
        </p:nvSpPr>
        <p:spPr bwMode="auto">
          <a:xfrm>
            <a:off x="4816624" y="3962648"/>
            <a:ext cx="473142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F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5" name="AutoShape 24"/>
          <p:cNvCxnSpPr>
            <a:cxnSpLocks noChangeShapeType="1"/>
          </p:cNvCxnSpPr>
          <p:nvPr/>
        </p:nvCxnSpPr>
        <p:spPr bwMode="auto">
          <a:xfrm flipH="1">
            <a:off x="3224395" y="3657848"/>
            <a:ext cx="45720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25"/>
          <p:cNvCxnSpPr>
            <a:cxnSpLocks noChangeShapeType="1"/>
          </p:cNvCxnSpPr>
          <p:nvPr/>
        </p:nvCxnSpPr>
        <p:spPr bwMode="auto">
          <a:xfrm>
            <a:off x="3681595" y="3657848"/>
            <a:ext cx="457200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26"/>
          <p:cNvCxnSpPr>
            <a:cxnSpLocks noChangeShapeType="1"/>
          </p:cNvCxnSpPr>
          <p:nvPr/>
        </p:nvCxnSpPr>
        <p:spPr bwMode="auto">
          <a:xfrm flipH="1">
            <a:off x="5053195" y="3657848"/>
            <a:ext cx="475456" cy="3048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9"/>
          <p:cNvCxnSpPr>
            <a:cxnSpLocks noChangeShapeType="1"/>
          </p:cNvCxnSpPr>
          <p:nvPr/>
        </p:nvCxnSpPr>
        <p:spPr bwMode="auto">
          <a:xfrm flipH="1">
            <a:off x="3681595" y="2819648"/>
            <a:ext cx="914400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5292080" y="3276848"/>
            <a:ext cx="473142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C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1" name="AutoShape 31"/>
          <p:cNvCxnSpPr>
            <a:cxnSpLocks noChangeShapeType="1"/>
          </p:cNvCxnSpPr>
          <p:nvPr/>
        </p:nvCxnSpPr>
        <p:spPr bwMode="auto">
          <a:xfrm>
            <a:off x="4595995" y="2819648"/>
            <a:ext cx="932656" cy="457200"/>
          </a:xfrm>
          <a:prstGeom prst="straightConnector1">
            <a:avLst/>
          </a:prstGeom>
          <a:noFill/>
          <a:ln w="38100">
            <a:solidFill>
              <a:srgbClr val="303C1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직사각형 28"/>
          <p:cNvSpPr/>
          <p:nvPr/>
        </p:nvSpPr>
        <p:spPr>
          <a:xfrm>
            <a:off x="827583" y="1517883"/>
            <a:ext cx="831641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탐색 </a:t>
            </a:r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트리안의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노드의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개수를 계산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각각의 </a:t>
            </a:r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서브트리에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대하여 순환 호출한 다음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반환되는 값에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1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을 더하여 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반환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75656" y="4581128"/>
            <a:ext cx="6336704" cy="1944216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07704" y="4653136"/>
            <a:ext cx="6048672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b="1" dirty="0" err="1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en-US" sz="1200" b="1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en-US" sz="1200" b="1" dirty="0" err="1">
                <a:latin typeface="a옛날목욕탕L" pitchFamily="18" charset="-127"/>
                <a:ea typeface="a옛날목욕탕L" pitchFamily="18" charset="-127"/>
              </a:rPr>
              <a:t>get_node_count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en-US" sz="12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 *node)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    </a:t>
            </a:r>
            <a:r>
              <a:rPr lang="en-US" altLang="en-US" sz="1200" dirty="0" err="1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 count=0;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    if( node != NULL 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        count = 1 + </a:t>
            </a:r>
            <a:r>
              <a:rPr lang="en-US" altLang="en-US" sz="1200" dirty="0" err="1">
                <a:latin typeface="a옛날목욕탕L" pitchFamily="18" charset="-127"/>
                <a:ea typeface="a옛날목욕탕L" pitchFamily="18" charset="-127"/>
              </a:rPr>
              <a:t>get_node_count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(node-&gt;left)+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	</a:t>
            </a:r>
            <a:r>
              <a:rPr lang="en-US" altLang="en-US" sz="1200" dirty="0" err="1">
                <a:latin typeface="a옛날목욕탕L" pitchFamily="18" charset="-127"/>
                <a:ea typeface="a옛날목욕탕L" pitchFamily="18" charset="-127"/>
              </a:rPr>
              <a:t>get_node_count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(node-&gt;right);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    return count;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}</a:t>
            </a:r>
            <a:endParaRPr lang="en-US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24536" y="234888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6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309640" y="3212852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843808" y="3899024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767212" y="3873624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788024" y="3873624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160640" y="3212976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635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29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4008" y="260648"/>
            <a:ext cx="352839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이진 </a:t>
            </a:r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트리의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연산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높이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827583" y="1517883"/>
            <a:ext cx="83164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a옛날목욕탕L" pitchFamily="18" charset="-127"/>
                <a:ea typeface="a옛날목욕탕L" pitchFamily="18" charset="-127"/>
              </a:rPr>
              <a:t>서브트리에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 대하여 순환호출하고 서브 </a:t>
            </a:r>
            <a:r>
              <a:rPr lang="ko-KR" altLang="en-US" sz="2400" dirty="0" err="1">
                <a:latin typeface="a옛날목욕탕L" pitchFamily="18" charset="-127"/>
                <a:ea typeface="a옛날목욕탕L" pitchFamily="18" charset="-127"/>
              </a:rPr>
              <a:t>트리들의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400" dirty="0" err="1">
                <a:latin typeface="a옛날목욕탕L" pitchFamily="18" charset="-127"/>
                <a:ea typeface="a옛날목욕탕L" pitchFamily="18" charset="-127"/>
              </a:rPr>
              <a:t>반환값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 중에서 최대값을 구하여 반환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75656" y="4725144"/>
            <a:ext cx="6336704" cy="1944216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3688" y="4797152"/>
            <a:ext cx="6048672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err="1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en-US" sz="1200" b="1" dirty="0" err="1">
                <a:latin typeface="a옛날목욕탕L" pitchFamily="18" charset="-127"/>
                <a:ea typeface="a옛날목욕탕L" pitchFamily="18" charset="-127"/>
              </a:rPr>
              <a:t>get_height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en-US" sz="1200" dirty="0" err="1">
                <a:latin typeface="a옛날목욕탕L" pitchFamily="18" charset="-127"/>
                <a:ea typeface="a옛날목욕탕L" pitchFamily="18" charset="-127"/>
              </a:rPr>
              <a:t>TreeNode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 *node)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    </a:t>
            </a:r>
            <a:r>
              <a:rPr lang="en-US" altLang="en-US" sz="1200" dirty="0" err="1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 height=0;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    if( node != NULL 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        height = 1 + max(</a:t>
            </a:r>
            <a:r>
              <a:rPr lang="en-US" altLang="en-US" sz="1200" dirty="0" err="1">
                <a:latin typeface="a옛날목욕탕L" pitchFamily="18" charset="-127"/>
                <a:ea typeface="a옛날목욕탕L" pitchFamily="18" charset="-127"/>
              </a:rPr>
              <a:t>get_height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(node-&gt;left),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	</a:t>
            </a:r>
            <a:r>
              <a:rPr lang="en-US" altLang="en-US" sz="1200" dirty="0" err="1">
                <a:latin typeface="a옛날목욕탕L" pitchFamily="18" charset="-127"/>
                <a:ea typeface="a옛날목욕탕L" pitchFamily="18" charset="-127"/>
              </a:rPr>
              <a:t>get_height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(node-&gt;right));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    return height;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}</a:t>
            </a:r>
          </a:p>
        </p:txBody>
      </p:sp>
      <p:pic>
        <p:nvPicPr>
          <p:cNvPr id="44" name="Picture 2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65587"/>
            <a:ext cx="3869521" cy="248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030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3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재</a:t>
            </a:r>
            <a:r>
              <a:rPr lang="ko-KR" altLang="en-US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귀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Recursion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1090059"/>
            <a:ext cx="70567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재귀함수 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(Recursive Function)</a:t>
            </a:r>
            <a:b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</a:b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함수 내부에서 자신을 다시 호출하는 함수</a:t>
            </a: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재귀함수의 사례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</a:br>
            <a:r>
              <a:rPr lang="ko-KR" altLang="en-US" sz="2000" dirty="0" err="1" smtClean="0">
                <a:latin typeface="a옛날목욕탕L" pitchFamily="18" charset="-127"/>
                <a:ea typeface="a옛날목욕탕L" pitchFamily="18" charset="-127"/>
              </a:rPr>
              <a:t>팩토리얼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거듭제곱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피보나치 수열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이항계수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하노이 탑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04" y="2134564"/>
            <a:ext cx="6745287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66FF">
                        <a:gamma/>
                        <a:shade val="46275"/>
                        <a:invGamma/>
                      </a:srgbClr>
                    </a:gs>
                    <a:gs pos="100000">
                      <a:srgbClr val="0066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58221"/>
            <a:ext cx="3528392" cy="20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1043608" y="4365104"/>
            <a:ext cx="7200800" cy="223224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26056" y="1916832"/>
            <a:ext cx="7200800" cy="1440160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19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30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 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4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Tree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95536" y="1484785"/>
            <a:ext cx="8064896" cy="4968551"/>
          </a:xfrm>
          <a:prstGeom prst="roundRect">
            <a:avLst>
              <a:gd name="adj" fmla="val 7163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62880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e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x) traverse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204864"/>
            <a:ext cx="75609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이진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트리를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순회하는 방법은 크게 세가지가 있을 수 있다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Preorder traverse(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전위순회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) :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뿌리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-&gt;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왼쪽 자식 방문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-&gt;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오른쪽 자식 방문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Inorder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traverse(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중위순회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) :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왼쪽 자식 방문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-&gt;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뿌리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-&gt;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오른쪽 자식 방문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Postorder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traverse(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후위순회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) :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왼쪽 자식 방문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-&gt;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오른쪽 자식 방문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-&gt;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뿌리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한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이진트리를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순회에서 얻은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preorder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와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inorder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가 있다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이것을 이용해서 원래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트리의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postorder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을 구하는 프로그램을 작성하시오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endParaRPr lang="en-US" altLang="ko-KR" sz="1400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[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입력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]</a:t>
            </a:r>
          </a:p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각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트리의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노드는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알파벳 대문자로 표현된다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첫줄에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이진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트리의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inorder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가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둘째줄에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preorder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가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주어진다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endParaRPr lang="en-US" altLang="ko-KR" sz="1400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[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출력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]</a:t>
            </a:r>
          </a:p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구한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트리의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postorder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를 출력한다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endParaRPr lang="en-US" altLang="ko-KR" sz="1400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[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입출력 예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]</a:t>
            </a:r>
          </a:p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   - 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입력      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DBHEIAFCJGK                  -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출력         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DHIEBFJKGCA</a:t>
            </a:r>
          </a:p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                    ABDEHICFGJK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851920" y="5445224"/>
            <a:ext cx="0" cy="51451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43608" y="6130169"/>
            <a:ext cx="8298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494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4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재</a:t>
            </a:r>
            <a:r>
              <a:rPr lang="ko-KR" altLang="en-US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귀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Recursion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9626" y="1363703"/>
            <a:ext cx="8290435" cy="499213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특징</a:t>
            </a:r>
            <a:endParaRPr lang="en-US" altLang="ko-KR" sz="24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24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742950" lvl="1" indent="-285750" algn="l">
              <a:lnSpc>
                <a:spcPct val="12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구현하려는 알고리즘이 재귀적 특성이 있다면 복잡한 알고리즘을 간결하게 작성 할 수 있다</a:t>
            </a:r>
            <a:r>
              <a:rPr lang="en-US" altLang="ko-KR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Tx/>
              <a:buChar char="-"/>
            </a:pPr>
            <a:endParaRPr lang="en-US" altLang="ko-KR" sz="16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lvl="1" algn="l"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재귀 함수는 계속적인 함수호출로 인해 </a:t>
            </a:r>
            <a:r>
              <a:rPr lang="ko-KR" altLang="en-US" sz="1600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스택</a:t>
            </a:r>
            <a:r>
              <a:rPr lang="ko-KR" altLang="en-US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내부의 지역변수 할당과  함수 리턴 주소 저장이 연속적으로 일어난다</a:t>
            </a:r>
            <a:r>
              <a:rPr lang="en-US" altLang="ko-KR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pPr lvl="1" algn="l">
              <a:lnSpc>
                <a:spcPct val="120000"/>
              </a:lnSpc>
            </a:pPr>
            <a:endParaRPr lang="en-US" altLang="ko-KR" sz="16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lvl="1" algn="l"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일반적으로 재귀 함수는 </a:t>
            </a:r>
            <a:r>
              <a:rPr lang="ko-KR" altLang="en-US" sz="1600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반복문을</a:t>
            </a:r>
            <a:r>
              <a:rPr lang="ko-KR" altLang="en-US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이용한 함수로 변환이 가능하다</a:t>
            </a:r>
            <a:r>
              <a:rPr lang="en-US" altLang="ko-KR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또한 </a:t>
            </a:r>
            <a:r>
              <a:rPr lang="ko-KR" altLang="en-US" sz="1600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반복문이</a:t>
            </a:r>
            <a:r>
              <a:rPr lang="ko-KR" altLang="en-US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재귀 방식보다 효율적</a:t>
            </a:r>
            <a:endParaRPr lang="en-US" altLang="ko-KR" sz="16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lvl="1" algn="l">
              <a:lnSpc>
                <a:spcPct val="120000"/>
              </a:lnSpc>
            </a:pPr>
            <a:endParaRPr lang="en-US" altLang="ko-KR" sz="16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742950" lvl="1" indent="-285750" algn="l">
              <a:lnSpc>
                <a:spcPct val="12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중첩 반복문의 중첩 수가 동적인 경우 재귀 함수를 통해 루프를 구현할 수 있다</a:t>
            </a:r>
            <a:r>
              <a:rPr lang="en-US" altLang="ko-KR" sz="1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pPr lvl="1" algn="l">
              <a:lnSpc>
                <a:spcPct val="120000"/>
              </a:lnSpc>
            </a:pPr>
            <a:endParaRPr lang="en-US" altLang="ko-KR" sz="16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 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92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5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재</a:t>
            </a:r>
            <a:r>
              <a:rPr lang="ko-KR" altLang="en-US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귀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Recursion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55649" y="1376652"/>
            <a:ext cx="7858387" cy="312085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재귀 함수 만들기</a:t>
            </a:r>
            <a:endParaRPr lang="en-US" altLang="ko-KR" sz="24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ko-KR" altLang="en-US" sz="2400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점화식</a:t>
            </a:r>
            <a:r>
              <a:rPr lang="ko-KR" altLang="en-US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구하기</a:t>
            </a:r>
            <a:endParaRPr lang="en-US" altLang="ko-KR" sz="24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57200" indent="-457200" algn="l">
              <a:lnSpc>
                <a:spcPct val="120000"/>
              </a:lnSpc>
              <a:buAutoNum type="arabicPeriod"/>
            </a:pPr>
            <a:endParaRPr lang="en-US" altLang="ko-KR" sz="24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기저 조건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(base case) </a:t>
            </a:r>
            <a:r>
              <a:rPr lang="ko-KR" altLang="en-US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정하기</a:t>
            </a:r>
            <a:endParaRPr lang="en-US" altLang="ko-KR" sz="24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기저 조건 </a:t>
            </a:r>
            <a:r>
              <a:rPr lang="en-US" altLang="ko-KR" sz="20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더 이상 쪼개지지 않는 최소한의 작업들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sz="20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89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6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재</a:t>
            </a:r>
            <a:r>
              <a:rPr lang="ko-KR" altLang="en-US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귀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Recursion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900683" y="1792848"/>
            <a:ext cx="7056784" cy="438232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191683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e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x)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팩도리얼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함수 구현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 5!</a:t>
            </a: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- 1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부터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n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까지의 연속된 자연수를 차례로 곱한 값</a:t>
            </a: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874" y="2699628"/>
            <a:ext cx="6264696" cy="369332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pt-BR" altLang="ko-KR" b="1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n! </a:t>
            </a:r>
            <a:r>
              <a:rPr lang="en-US" altLang="ko-KR" b="1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pt-BR" altLang="ko-KR" b="1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n * (n - 1) * (n - 2) ··· * 1 = </a:t>
            </a:r>
            <a:r>
              <a:rPr lang="en-US" altLang="ko-KR" b="1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n*(n-1)!</a:t>
            </a:r>
            <a:endParaRPr lang="ko-KR" altLang="en-US" dirty="0">
              <a:solidFill>
                <a:prstClr val="black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3" name="Picture 2" descr="http://soen.kr/lecture/ccpp/cpp2/16-2-2.files/image0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96" y="3305008"/>
            <a:ext cx="2530074" cy="235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95056" y="3447345"/>
            <a:ext cx="3736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factorial(</a:t>
            </a:r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i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nt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n){</a:t>
            </a: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if(</a:t>
            </a:r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n&lt;=1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)</a:t>
            </a: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 return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;</a:t>
            </a: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else</a:t>
            </a: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return</a:t>
            </a:r>
            <a:r>
              <a:rPr lang="en-US" altLang="ko-KR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n*factorial(n-1);</a:t>
            </a: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}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492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6719540" y="6008575"/>
            <a:ext cx="1158478" cy="2643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87676" y="5701506"/>
            <a:ext cx="1338214" cy="5286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091532" y="5426174"/>
            <a:ext cx="1338214" cy="5286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729730" y="5157192"/>
            <a:ext cx="1338214" cy="5286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403648" y="4851790"/>
            <a:ext cx="1338214" cy="5286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456416" y="2921766"/>
            <a:ext cx="1643072" cy="332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94860" y="3308664"/>
            <a:ext cx="1643072" cy="332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89026" y="3734262"/>
            <a:ext cx="1643072" cy="332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262304" y="4145902"/>
            <a:ext cx="1118008" cy="332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87624" y="2526804"/>
            <a:ext cx="1643072" cy="332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43608" y="1420922"/>
            <a:ext cx="6660921" cy="4806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7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재</a:t>
            </a:r>
            <a:r>
              <a:rPr lang="ko-KR" altLang="en-US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귀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Recursion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99952" y="1444714"/>
            <a:ext cx="6444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20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n!</a:t>
            </a:r>
            <a:r>
              <a:rPr lang="pt-BR" altLang="ko-KR" sz="2000" b="1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b="1" dirty="0" smtClean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pt-BR" altLang="ko-KR" sz="2000" b="1" dirty="0" smtClean="0">
                <a:latin typeface="a옛날목욕탕L" pitchFamily="18" charset="-127"/>
                <a:ea typeface="a옛날목욕탕L" pitchFamily="18" charset="-127"/>
              </a:rPr>
              <a:t>n * (</a:t>
            </a:r>
            <a:r>
              <a:rPr lang="pt-BR" altLang="ko-KR" sz="2000" b="1" dirty="0">
                <a:latin typeface="a옛날목욕탕L" pitchFamily="18" charset="-127"/>
                <a:ea typeface="a옛날목욕탕L" pitchFamily="18" charset="-127"/>
              </a:rPr>
              <a:t>n - 1</a:t>
            </a:r>
            <a:r>
              <a:rPr lang="pt-BR" altLang="ko-KR" sz="2000" b="1" dirty="0" smtClean="0">
                <a:latin typeface="a옛날목욕탕L" pitchFamily="18" charset="-127"/>
                <a:ea typeface="a옛날목욕탕L" pitchFamily="18" charset="-127"/>
              </a:rPr>
              <a:t>) * </a:t>
            </a:r>
            <a:r>
              <a:rPr lang="pt-BR" altLang="ko-KR" sz="2000" b="1" dirty="0">
                <a:latin typeface="a옛날목욕탕L" pitchFamily="18" charset="-127"/>
                <a:ea typeface="a옛날목욕탕L" pitchFamily="18" charset="-127"/>
              </a:rPr>
              <a:t>(n - 2</a:t>
            </a:r>
            <a:r>
              <a:rPr lang="pt-BR" altLang="ko-KR" sz="2000" b="1" dirty="0" smtClean="0">
                <a:latin typeface="a옛날목욕탕L" pitchFamily="18" charset="-127"/>
                <a:ea typeface="a옛날목욕탕L" pitchFamily="18" charset="-127"/>
              </a:rPr>
              <a:t>) ··· * 1 =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n*(n-1)!</a:t>
            </a:r>
            <a:endParaRPr lang="ko-KR" altLang="en-US" sz="2000" dirty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22460" y="2503378"/>
            <a:ext cx="7318574" cy="2005742"/>
            <a:chOff x="1222460" y="2063184"/>
            <a:chExt cx="7318574" cy="2005742"/>
          </a:xfrm>
        </p:grpSpPr>
        <p:sp>
          <p:nvSpPr>
            <p:cNvPr id="12" name="직사각형 11"/>
            <p:cNvSpPr/>
            <p:nvPr/>
          </p:nvSpPr>
          <p:spPr>
            <a:xfrm>
              <a:off x="1222460" y="2063184"/>
              <a:ext cx="22682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altLang="ko-KR" sz="2000" b="1" dirty="0" smtClean="0">
                  <a:latin typeface="a옛날목욕탕L" pitchFamily="18" charset="-127"/>
                  <a:ea typeface="a옛날목욕탕L" pitchFamily="18" charset="-127"/>
                </a:rPr>
                <a:t>5! </a:t>
              </a:r>
              <a:r>
                <a:rPr lang="en-US" altLang="ko-KR" sz="2000" b="1" dirty="0" smtClean="0">
                  <a:latin typeface="a옛날목욕탕L" pitchFamily="18" charset="-127"/>
                  <a:ea typeface="a옛날목욕탕L" pitchFamily="18" charset="-127"/>
                </a:rPr>
                <a:t>= 5 * 4!</a:t>
              </a:r>
              <a:endParaRPr lang="ko-KR" altLang="en-US" sz="20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67403" y="2423225"/>
              <a:ext cx="22682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altLang="ko-KR" sz="2000" b="1" dirty="0" smtClean="0">
                  <a:latin typeface="a옛날목욕탕L" pitchFamily="18" charset="-127"/>
                  <a:ea typeface="a옛날목욕탕L" pitchFamily="18" charset="-127"/>
                </a:rPr>
                <a:t>4! </a:t>
              </a:r>
              <a:r>
                <a:rPr lang="en-US" altLang="ko-KR" sz="2000" b="1" dirty="0" smtClean="0">
                  <a:latin typeface="a옛날목욕탕L" pitchFamily="18" charset="-127"/>
                  <a:ea typeface="a옛날목욕탕L" pitchFamily="18" charset="-127"/>
                </a:rPr>
                <a:t>= 4 * 3!</a:t>
              </a:r>
              <a:endParaRPr lang="ko-KR" altLang="en-US" sz="20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91539" y="2825656"/>
              <a:ext cx="22682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altLang="ko-KR" sz="2000" b="1" dirty="0" smtClean="0">
                  <a:latin typeface="a옛날목욕탕L" pitchFamily="18" charset="-127"/>
                  <a:ea typeface="a옛날목욕탕L" pitchFamily="18" charset="-127"/>
                </a:rPr>
                <a:t>3! </a:t>
              </a:r>
              <a:r>
                <a:rPr lang="en-US" altLang="ko-KR" sz="2000" b="1" dirty="0" smtClean="0">
                  <a:latin typeface="a옛날목욕탕L" pitchFamily="18" charset="-127"/>
                  <a:ea typeface="a옛날목욕탕L" pitchFamily="18" charset="-127"/>
                </a:rPr>
                <a:t>= 3 * 2!</a:t>
              </a:r>
              <a:endParaRPr lang="ko-KR" altLang="en-US" sz="20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960388" y="3242032"/>
              <a:ext cx="22682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altLang="ko-KR" sz="2000" b="1" dirty="0" smtClean="0">
                  <a:latin typeface="a옛날목욕탕L" pitchFamily="18" charset="-127"/>
                  <a:ea typeface="a옛날목욕탕L" pitchFamily="18" charset="-127"/>
                </a:rPr>
                <a:t>2! </a:t>
              </a:r>
              <a:r>
                <a:rPr lang="en-US" altLang="ko-KR" sz="2000" b="1" dirty="0" smtClean="0">
                  <a:latin typeface="a옛날목욕탕L" pitchFamily="18" charset="-127"/>
                  <a:ea typeface="a옛날목욕탕L" pitchFamily="18" charset="-127"/>
                </a:rPr>
                <a:t>= 2 * 1!</a:t>
              </a:r>
              <a:endParaRPr lang="ko-KR" altLang="en-US" sz="20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72782" y="3668816"/>
              <a:ext cx="22682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altLang="ko-KR" sz="2000" b="1" dirty="0" smtClean="0">
                  <a:latin typeface="a옛날목욕탕L" pitchFamily="18" charset="-127"/>
                  <a:ea typeface="a옛날목욕탕L" pitchFamily="18" charset="-127"/>
                </a:rPr>
                <a:t>1! </a:t>
              </a:r>
              <a:r>
                <a:rPr lang="en-US" altLang="ko-KR" sz="2000" b="1" dirty="0" smtClean="0">
                  <a:latin typeface="a옛날목욕탕L" pitchFamily="18" charset="-127"/>
                  <a:ea typeface="a옛날목욕탕L" pitchFamily="18" charset="-127"/>
                </a:rPr>
                <a:t>= 1</a:t>
              </a:r>
              <a:endParaRPr lang="ko-KR" altLang="en-US" sz="20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342248" y="4835239"/>
            <a:ext cx="7209448" cy="1442321"/>
            <a:chOff x="1342248" y="4221088"/>
            <a:chExt cx="7209448" cy="1442321"/>
          </a:xfrm>
        </p:grpSpPr>
        <p:sp>
          <p:nvSpPr>
            <p:cNvPr id="19" name="TextBox 18"/>
            <p:cNvSpPr txBox="1"/>
            <p:nvPr/>
          </p:nvSpPr>
          <p:spPr>
            <a:xfrm>
              <a:off x="1342248" y="4221088"/>
              <a:ext cx="1907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옛날목욕탕L" pitchFamily="18" charset="-127"/>
                  <a:ea typeface="a옛날목욕탕L" pitchFamily="18" charset="-127"/>
                </a:rPr>
                <a:t>fact(5) = 5 * fact(4)</a:t>
              </a:r>
              <a:endParaRPr lang="ko-KR" altLang="en-US" sz="1400" b="1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56492" y="4497188"/>
              <a:ext cx="1907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옛날목욕탕L" pitchFamily="18" charset="-127"/>
                  <a:ea typeface="a옛날목욕탕L" pitchFamily="18" charset="-127"/>
                </a:rPr>
                <a:t>fact(4) = 4 * fact(3)</a:t>
              </a:r>
              <a:endParaRPr lang="ko-KR" altLang="en-US" sz="1400" b="1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06544" y="4777407"/>
              <a:ext cx="1907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옛날목욕탕L" pitchFamily="18" charset="-127"/>
                  <a:ea typeface="a옛날목욕탕L" pitchFamily="18" charset="-127"/>
                </a:rPr>
                <a:t>fact(3) = 3 * fact(2)</a:t>
              </a:r>
              <a:endParaRPr lang="ko-KR" altLang="en-US" sz="1400" b="1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39528" y="5039552"/>
              <a:ext cx="1907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옛날목욕탕L" pitchFamily="18" charset="-127"/>
                  <a:ea typeface="a옛날목욕탕L" pitchFamily="18" charset="-127"/>
                </a:rPr>
                <a:t>fact(2) = 2 * fact(1)</a:t>
              </a:r>
              <a:endParaRPr lang="ko-KR" altLang="en-US" sz="1400" b="1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44464" y="5355632"/>
              <a:ext cx="1907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옛날목욕탕L" pitchFamily="18" charset="-127"/>
                  <a:ea typeface="a옛날목욕탕L" pitchFamily="18" charset="-127"/>
                </a:rPr>
                <a:t>fact(1) = 1</a:t>
              </a:r>
              <a:endParaRPr lang="ko-KR" altLang="en-US" sz="1400" b="1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2550608" y="4445910"/>
              <a:ext cx="267080" cy="248727"/>
              <a:chOff x="2514743" y="3762670"/>
              <a:chExt cx="267080" cy="248727"/>
            </a:xfrm>
          </p:grpSpPr>
          <p:sp>
            <p:nvSpPr>
              <p:cNvPr id="39" name="Freeform 78"/>
              <p:cNvSpPr>
                <a:spLocks/>
              </p:cNvSpPr>
              <p:nvPr/>
            </p:nvSpPr>
            <p:spPr bwMode="auto">
              <a:xfrm rot="5400000">
                <a:off x="2618432" y="3934003"/>
                <a:ext cx="79588" cy="75199"/>
              </a:xfrm>
              <a:custGeom>
                <a:avLst/>
                <a:gdLst>
                  <a:gd name="T0" fmla="*/ 30 w 30"/>
                  <a:gd name="T1" fmla="*/ 35 h 35"/>
                  <a:gd name="T2" fmla="*/ 24 w 30"/>
                  <a:gd name="T3" fmla="*/ 0 h 35"/>
                  <a:gd name="T4" fmla="*/ 0 w 30"/>
                  <a:gd name="T5" fmla="*/ 26 h 35"/>
                  <a:gd name="T6" fmla="*/ 30 w 3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35">
                    <a:moveTo>
                      <a:pt x="30" y="35"/>
                    </a:moveTo>
                    <a:lnTo>
                      <a:pt x="24" y="0"/>
                    </a:lnTo>
                    <a:lnTo>
                      <a:pt x="0" y="26"/>
                    </a:lnTo>
                    <a:lnTo>
                      <a:pt x="30" y="35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a옛날목욕탕L" pitchFamily="18" charset="-127"/>
                  <a:ea typeface="a옛날목욕탕L" pitchFamily="18" charset="-127"/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 rot="12761795">
                <a:off x="2514743" y="3762670"/>
                <a:ext cx="267080" cy="201630"/>
              </a:xfrm>
              <a:prstGeom prst="arc">
                <a:avLst>
                  <a:gd name="adj1" fmla="val 14454661"/>
                  <a:gd name="adj2" fmla="val 0"/>
                </a:avLst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목욕탕L" pitchFamily="18" charset="-127"/>
                  <a:ea typeface="a옛날목욕탕L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3883480" y="4714652"/>
              <a:ext cx="267080" cy="246207"/>
              <a:chOff x="2514743" y="3762670"/>
              <a:chExt cx="267080" cy="246207"/>
            </a:xfrm>
          </p:grpSpPr>
          <p:sp>
            <p:nvSpPr>
              <p:cNvPr id="37" name="Freeform 78"/>
              <p:cNvSpPr>
                <a:spLocks/>
              </p:cNvSpPr>
              <p:nvPr/>
            </p:nvSpPr>
            <p:spPr bwMode="auto">
              <a:xfrm rot="6726208">
                <a:off x="2616347" y="3936627"/>
                <a:ext cx="69363" cy="75137"/>
              </a:xfrm>
              <a:custGeom>
                <a:avLst/>
                <a:gdLst>
                  <a:gd name="T0" fmla="*/ 30 w 30"/>
                  <a:gd name="T1" fmla="*/ 35 h 35"/>
                  <a:gd name="T2" fmla="*/ 24 w 30"/>
                  <a:gd name="T3" fmla="*/ 0 h 35"/>
                  <a:gd name="T4" fmla="*/ 0 w 30"/>
                  <a:gd name="T5" fmla="*/ 26 h 35"/>
                  <a:gd name="T6" fmla="*/ 30 w 3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35">
                    <a:moveTo>
                      <a:pt x="30" y="35"/>
                    </a:moveTo>
                    <a:lnTo>
                      <a:pt x="24" y="0"/>
                    </a:lnTo>
                    <a:lnTo>
                      <a:pt x="0" y="26"/>
                    </a:lnTo>
                    <a:lnTo>
                      <a:pt x="30" y="35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a옛날목욕탕L" pitchFamily="18" charset="-127"/>
                  <a:ea typeface="a옛날목욕탕L" pitchFamily="18" charset="-127"/>
                </a:endParaRPr>
              </a:p>
            </p:txBody>
          </p:sp>
          <p:sp>
            <p:nvSpPr>
              <p:cNvPr id="38" name="원호 37"/>
              <p:cNvSpPr/>
              <p:nvPr/>
            </p:nvSpPr>
            <p:spPr>
              <a:xfrm rot="12761795">
                <a:off x="2514743" y="3762670"/>
                <a:ext cx="267080" cy="201630"/>
              </a:xfrm>
              <a:prstGeom prst="arc">
                <a:avLst>
                  <a:gd name="adj1" fmla="val 14454661"/>
                  <a:gd name="adj2" fmla="val 0"/>
                </a:avLst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목욕탕L" pitchFamily="18" charset="-127"/>
                  <a:ea typeface="a옛날목욕탕L" pitchFamily="18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234048" y="4993892"/>
              <a:ext cx="267080" cy="245703"/>
              <a:chOff x="2514743" y="3762670"/>
              <a:chExt cx="267080" cy="245703"/>
            </a:xfrm>
          </p:grpSpPr>
          <p:sp>
            <p:nvSpPr>
              <p:cNvPr id="35" name="Freeform 78"/>
              <p:cNvSpPr>
                <a:spLocks/>
              </p:cNvSpPr>
              <p:nvPr/>
            </p:nvSpPr>
            <p:spPr bwMode="auto">
              <a:xfrm rot="5889918">
                <a:off x="2613869" y="3917565"/>
                <a:ext cx="95004" cy="86612"/>
              </a:xfrm>
              <a:custGeom>
                <a:avLst/>
                <a:gdLst>
                  <a:gd name="T0" fmla="*/ 30 w 30"/>
                  <a:gd name="T1" fmla="*/ 35 h 35"/>
                  <a:gd name="T2" fmla="*/ 24 w 30"/>
                  <a:gd name="T3" fmla="*/ 0 h 35"/>
                  <a:gd name="T4" fmla="*/ 0 w 30"/>
                  <a:gd name="T5" fmla="*/ 26 h 35"/>
                  <a:gd name="T6" fmla="*/ 30 w 3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35">
                    <a:moveTo>
                      <a:pt x="30" y="35"/>
                    </a:moveTo>
                    <a:lnTo>
                      <a:pt x="24" y="0"/>
                    </a:lnTo>
                    <a:lnTo>
                      <a:pt x="0" y="26"/>
                    </a:lnTo>
                    <a:lnTo>
                      <a:pt x="30" y="35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a옛날목욕탕L" pitchFamily="18" charset="-127"/>
                  <a:ea typeface="a옛날목욕탕L" pitchFamily="18" charset="-127"/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 rot="12761795">
                <a:off x="2514743" y="3762670"/>
                <a:ext cx="267080" cy="201630"/>
              </a:xfrm>
              <a:prstGeom prst="arc">
                <a:avLst>
                  <a:gd name="adj1" fmla="val 14454661"/>
                  <a:gd name="adj2" fmla="val 0"/>
                </a:avLst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목욕탕L" pitchFamily="18" charset="-127"/>
                  <a:ea typeface="a옛날목욕탕L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526824" y="5290716"/>
              <a:ext cx="267080" cy="237469"/>
              <a:chOff x="2514743" y="3762670"/>
              <a:chExt cx="267080" cy="237469"/>
            </a:xfrm>
          </p:grpSpPr>
          <p:sp>
            <p:nvSpPr>
              <p:cNvPr id="33" name="Freeform 78"/>
              <p:cNvSpPr>
                <a:spLocks/>
              </p:cNvSpPr>
              <p:nvPr/>
            </p:nvSpPr>
            <p:spPr bwMode="auto">
              <a:xfrm rot="5716356">
                <a:off x="2600448" y="3901964"/>
                <a:ext cx="95671" cy="100679"/>
              </a:xfrm>
              <a:custGeom>
                <a:avLst/>
                <a:gdLst>
                  <a:gd name="T0" fmla="*/ 30 w 30"/>
                  <a:gd name="T1" fmla="*/ 35 h 35"/>
                  <a:gd name="T2" fmla="*/ 24 w 30"/>
                  <a:gd name="T3" fmla="*/ 0 h 35"/>
                  <a:gd name="T4" fmla="*/ 0 w 30"/>
                  <a:gd name="T5" fmla="*/ 26 h 35"/>
                  <a:gd name="T6" fmla="*/ 30 w 3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35">
                    <a:moveTo>
                      <a:pt x="30" y="35"/>
                    </a:moveTo>
                    <a:lnTo>
                      <a:pt x="24" y="0"/>
                    </a:lnTo>
                    <a:lnTo>
                      <a:pt x="0" y="26"/>
                    </a:lnTo>
                    <a:lnTo>
                      <a:pt x="30" y="35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a옛날목욕탕L" pitchFamily="18" charset="-127"/>
                  <a:ea typeface="a옛날목욕탕L" pitchFamily="18" charset="-127"/>
                </a:endParaRPr>
              </a:p>
            </p:txBody>
          </p:sp>
          <p:sp>
            <p:nvSpPr>
              <p:cNvPr id="34" name="원호 33"/>
              <p:cNvSpPr/>
              <p:nvPr/>
            </p:nvSpPr>
            <p:spPr>
              <a:xfrm rot="12761795">
                <a:off x="2514743" y="3762670"/>
                <a:ext cx="267080" cy="201630"/>
              </a:xfrm>
              <a:prstGeom prst="arc">
                <a:avLst>
                  <a:gd name="adj1" fmla="val 14454661"/>
                  <a:gd name="adj2" fmla="val 0"/>
                </a:avLst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목욕탕L" pitchFamily="18" charset="-127"/>
                  <a:ea typeface="a옛날목욕탕L" pitchFamily="18" charset="-127"/>
                </a:endParaRPr>
              </a:p>
            </p:txBody>
          </p:sp>
        </p:grpSp>
        <p:sp>
          <p:nvSpPr>
            <p:cNvPr id="29" name="모서리가 둥근 직사각형 28"/>
            <p:cNvSpPr/>
            <p:nvPr/>
          </p:nvSpPr>
          <p:spPr>
            <a:xfrm>
              <a:off x="2085061" y="4580565"/>
              <a:ext cx="452855" cy="17181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옛날목욕탕L" pitchFamily="18" charset="-127"/>
                  <a:ea typeface="a옛날목욕탕L" pitchFamily="18" charset="-127"/>
                </a:rPr>
                <a:t>call</a:t>
              </a:r>
              <a:endParaRPr lang="ko-KR" altLang="en-US" sz="10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427643" y="4846127"/>
              <a:ext cx="452855" cy="17181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옛날목욕탕L" pitchFamily="18" charset="-127"/>
                  <a:ea typeface="a옛날목욕탕L" pitchFamily="18" charset="-127"/>
                </a:rPr>
                <a:t>call</a:t>
              </a:r>
              <a:endParaRPr lang="ko-KR" altLang="en-US" sz="10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788024" y="5138922"/>
              <a:ext cx="452855" cy="17181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옛날목욕탕L" pitchFamily="18" charset="-127"/>
                  <a:ea typeface="a옛날목욕탕L" pitchFamily="18" charset="-127"/>
                </a:rPr>
                <a:t>call</a:t>
              </a:r>
              <a:endParaRPr lang="ko-KR" altLang="en-US" sz="10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063361" y="5417428"/>
              <a:ext cx="452855" cy="17181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옛날목욕탕L" pitchFamily="18" charset="-127"/>
                  <a:ea typeface="a옛날목욕탕L" pitchFamily="18" charset="-127"/>
                </a:rPr>
                <a:t>call</a:t>
              </a:r>
              <a:endParaRPr lang="ko-KR" altLang="en-US" sz="10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1827188" y="5182579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sz="11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169940" y="5449403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sz="11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8092" y="5733243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sz="11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800080" y="6008575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옛날목욕탕L" pitchFamily="18" charset="-127"/>
                <a:ea typeface="a옛날목욕탕L" pitchFamily="18" charset="-127"/>
              </a:rPr>
              <a:t>4</a:t>
            </a:r>
            <a:endParaRPr lang="ko-KR" altLang="en-US" sz="11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4183859" y="2100734"/>
            <a:ext cx="462245" cy="4744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>
          <a:xfrm>
            <a:off x="4211960" y="4293096"/>
            <a:ext cx="462245" cy="4744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4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재</a:t>
            </a:r>
            <a:r>
              <a:rPr lang="ko-KR" altLang="en-US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귀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Recursion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1090059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하노이 탑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1844" y="2924944"/>
            <a:ext cx="360040" cy="33123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6021288"/>
            <a:ext cx="7992888" cy="43204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64288" y="2924944"/>
            <a:ext cx="360040" cy="33123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91980" y="2924944"/>
            <a:ext cx="360040" cy="33123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5896" y="5223476"/>
            <a:ext cx="187220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87924" y="4863436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03948" y="4503396"/>
            <a:ext cx="93610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4"/>
          <p:cNvSpPr/>
          <p:nvPr/>
        </p:nvSpPr>
        <p:spPr>
          <a:xfrm>
            <a:off x="3419872" y="5586104"/>
            <a:ext cx="26642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35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9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 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Recursion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900683" y="1792848"/>
            <a:ext cx="7056784" cy="438232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1916832"/>
            <a:ext cx="411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e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x)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하노의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탑의 이동 횟수 구하기</a:t>
            </a: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3717" y="5589240"/>
            <a:ext cx="6696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http://</a:t>
            </a:r>
            <a:r>
              <a:rPr lang="en-US" altLang="ko-KR" sz="1200" dirty="0">
                <a:latin typeface="a옛날목욕탕L" pitchFamily="18" charset="-127"/>
                <a:ea typeface="a옛날목욕탕L" pitchFamily="18" charset="-127"/>
              </a:rPr>
              <a:t>183.106.113.109/30stair/powerofx/powerofx.php?pname=powerofx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9167" y="2420888"/>
            <a:ext cx="7038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n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층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인 하노이 탑의 이동 횟수를 재귀로 구현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[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입력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]</a:t>
            </a: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3</a:t>
            </a: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[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출력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]</a:t>
            </a:r>
          </a:p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7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4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1464</Words>
  <Application>Microsoft Office PowerPoint</Application>
  <PresentationFormat>On-screen Show (4:3)</PresentationFormat>
  <Paragraphs>597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굴림</vt:lpstr>
      <vt:lpstr>Arial</vt:lpstr>
      <vt:lpstr>나눔바른고딕</vt:lpstr>
      <vt:lpstr>HY깊은샘물M</vt:lpstr>
      <vt:lpstr>a옛날목욕탕L</vt:lpstr>
      <vt:lpstr>맑은 고딕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HYEJEONG</dc:creator>
  <cp:lastModifiedBy>Administrator</cp:lastModifiedBy>
  <cp:revision>90</cp:revision>
  <dcterms:created xsi:type="dcterms:W3CDTF">2014-11-05T04:07:13Z</dcterms:created>
  <dcterms:modified xsi:type="dcterms:W3CDTF">2015-07-10T07:49:00Z</dcterms:modified>
</cp:coreProperties>
</file>