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367" r:id="rId5"/>
    <p:sldId id="368" r:id="rId6"/>
    <p:sldId id="369" r:id="rId7"/>
    <p:sldId id="370" r:id="rId8"/>
    <p:sldId id="332" r:id="rId9"/>
    <p:sldId id="371" r:id="rId10"/>
    <p:sldId id="372" r:id="rId11"/>
    <p:sldId id="373" r:id="rId12"/>
    <p:sldId id="374" r:id="rId13"/>
  </p:sldIdLst>
  <p:sldSz cx="9144000" cy="6858000" type="screen4x3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깊은샘물M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303C18"/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867" autoAdjust="0"/>
    <p:restoredTop sz="78612" autoAdjust="0"/>
  </p:normalViewPr>
  <p:slideViewPr>
    <p:cSldViewPr>
      <p:cViewPr varScale="1">
        <p:scale>
          <a:sx n="91" d="100"/>
          <a:sy n="91" d="100"/>
        </p:scale>
        <p:origin x="18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캐시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5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map[102][102]={};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 {</a:t>
            </a:r>
          </a:p>
          <a:p>
            <a:r>
              <a:rPr lang="en-US" altLang="ko-KR" dirty="0" smtClean="0"/>
              <a:t>	if(a&gt;b)</a:t>
            </a:r>
          </a:p>
          <a:p>
            <a:r>
              <a:rPr lang="en-US" altLang="ko-KR" dirty="0" smtClean="0"/>
              <a:t>		return a;</a:t>
            </a:r>
          </a:p>
          <a:p>
            <a:r>
              <a:rPr lang="en-US" altLang="ko-KR" dirty="0" smtClean="0"/>
              <a:t>	else</a:t>
            </a:r>
          </a:p>
          <a:p>
            <a:r>
              <a:rPr lang="en-US" altLang="ko-KR" dirty="0" smtClean="0"/>
              <a:t>		return b;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{</a:t>
            </a:r>
          </a:p>
          <a:p>
            <a:r>
              <a:rPr lang="en-US" altLang="ko-KR" dirty="0" smtClean="0"/>
              <a:t>	if(x == n &amp;&amp; y == n)</a:t>
            </a:r>
          </a:p>
          <a:p>
            <a:r>
              <a:rPr lang="en-US" altLang="ko-KR" dirty="0" smtClean="0"/>
              <a:t>		return map[x][y];</a:t>
            </a:r>
          </a:p>
          <a:p>
            <a:r>
              <a:rPr lang="en-US" altLang="ko-KR" dirty="0" smtClean="0"/>
              <a:t>	if(x &gt; n || y &gt; n)</a:t>
            </a:r>
          </a:p>
          <a:p>
            <a:r>
              <a:rPr lang="en-US" altLang="ko-KR" dirty="0" smtClean="0"/>
              <a:t>		return 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map[x][y]+max(</a:t>
            </a:r>
            <a:r>
              <a:rPr lang="en-US" altLang="ko-KR" dirty="0" err="1" smtClean="0"/>
              <a:t>scv</a:t>
            </a:r>
            <a:r>
              <a:rPr lang="en-US" altLang="ko-KR" dirty="0" smtClean="0"/>
              <a:t>(x+1,y), </a:t>
            </a:r>
            <a:r>
              <a:rPr lang="en-US" altLang="ko-KR" dirty="0" err="1" smtClean="0"/>
              <a:t>scv</a:t>
            </a:r>
            <a:r>
              <a:rPr lang="en-US" altLang="ko-KR" dirty="0" smtClean="0"/>
              <a:t>(x,y+1));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 {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("%d", &amp;n);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j=1; j&lt;=n;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("%d", &amp;map[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("%d\n", </a:t>
            </a:r>
            <a:r>
              <a:rPr lang="en-US" altLang="ko-KR" dirty="0" err="1" smtClean="0"/>
              <a:t>scv</a:t>
            </a:r>
            <a:r>
              <a:rPr lang="en-US" altLang="ko-KR" dirty="0" smtClean="0"/>
              <a:t>(1,1));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2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호출 </a:t>
            </a:r>
            <a:r>
              <a:rPr lang="ko-KR" altLang="en-US" baseline="0" dirty="0" err="1" smtClean="0"/>
              <a:t>횟</a:t>
            </a:r>
            <a:r>
              <a:rPr lang="ko-KR" altLang="en-US" baseline="0" dirty="0" smtClean="0"/>
              <a:t>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9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Fib </a:t>
            </a:r>
            <a:r>
              <a:rPr lang="ko-KR" altLang="en-US" dirty="0" smtClean="0"/>
              <a:t>함수 호출 </a:t>
            </a:r>
            <a:r>
              <a:rPr lang="ko-KR" altLang="en-US" dirty="0" err="1" smtClean="0"/>
              <a:t>횟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4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메모이제이션</a:t>
            </a:r>
            <a:r>
              <a:rPr lang="ko-KR" altLang="en-US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en-US" altLang="ko-KR" sz="60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r>
              <a:rPr lang="en-US" altLang="ko-KR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1916832"/>
            <a:ext cx="411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계단 오르기 게임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3717" y="558924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http://59.23.113.171/30stair/ustair/ustair.php?pname=ustair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167" y="2420888"/>
            <a:ext cx="703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각 계단에 쓰여 있는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점수가 주어 질 때 이 게임에서 얻을 수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있는 총 점수의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최대값을 구하시오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재귀 함수로 풀 것</a:t>
            </a:r>
            <a:r>
              <a:rPr lang="en-US" altLang="ko-KR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9" name="TextBox 1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6" y="1215024"/>
            <a:ext cx="8458735" cy="54684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4" name="TextBox 13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6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0683" y="1792848"/>
            <a:ext cx="7056784" cy="4382328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1916832"/>
            <a:ext cx="411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SCV</a:t>
            </a:r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3717" y="558924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옛날목욕탕L" pitchFamily="18" charset="-127"/>
                <a:ea typeface="a옛날목욕탕L" pitchFamily="18" charset="-127"/>
              </a:rPr>
              <a:t>http://</a:t>
            </a:r>
            <a:r>
              <a:rPr lang="en-US" altLang="ko-KR" sz="1400" dirty="0" smtClean="0">
                <a:latin typeface="a옛날목욕탕L" pitchFamily="18" charset="-127"/>
                <a:ea typeface="a옛날목욕탕L" pitchFamily="18" charset="-127"/>
              </a:rPr>
              <a:t>59.23.113.171/30stair/ustair/ustair.php?pname=scv</a:t>
            </a:r>
            <a:endParaRPr lang="ko-KR" altLang="en-US" sz="1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167" y="2420888"/>
            <a:ext cx="703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메모이제이션을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사용하여 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SCV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문제를 푸시오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8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9" name="TextBox 18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548680"/>
            <a:ext cx="777686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메모이제이</a:t>
            </a:r>
            <a:r>
              <a:rPr lang="ko-KR" altLang="en-US" sz="5000" b="1" spc="-150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션</a:t>
            </a:r>
            <a:r>
              <a:rPr lang="ko-KR" altLang="en-US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50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r>
              <a:rPr lang="en-US" altLang="ko-KR" sz="50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en-US" altLang="ko-KR" sz="50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467544" y="5133020"/>
            <a:ext cx="8424936" cy="14687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함수의 결과를 저장하는 장소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캐시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를 마련해 두고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한번 계산한 값을 저장해 두었다가 재활용하는 최적화 기법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Picture 2" descr="http://d1u2s20mo6at4b.cloudfront.net/wp-content/uploads/memoiz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273"/>
            <a:ext cx="33337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피보나치 수열을 구하는 재귀 함수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15680" y="1895637"/>
            <a:ext cx="7200800" cy="1944216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7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36807" y="2183669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fib(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{</a:t>
            </a:r>
          </a:p>
          <a:p>
            <a:r>
              <a:rPr lang="en-US" altLang="ko-KR" dirty="0" smtClean="0"/>
              <a:t>	if(n == 1 || n == 2)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return 1;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return fib(n-1) + fib(n-2);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19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= 5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일 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7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625" y="229037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fib(5)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61093" y="334199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2721" y="334199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09465" y="439360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61093" y="439360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12721" y="439360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64349" y="439360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fib(1)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9385" y="544522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41013" y="544522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fib(1)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" idx="2"/>
            <a:endCxn id="13" idx="0"/>
          </p:cNvCxnSpPr>
          <p:nvPr/>
        </p:nvCxnSpPr>
        <p:spPr>
          <a:xfrm flipH="1">
            <a:off x="3981173" y="2794435"/>
            <a:ext cx="987532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2"/>
            <a:endCxn id="16" idx="0"/>
          </p:cNvCxnSpPr>
          <p:nvPr/>
        </p:nvCxnSpPr>
        <p:spPr>
          <a:xfrm>
            <a:off x="4968705" y="2794435"/>
            <a:ext cx="864096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3981173" y="3846050"/>
            <a:ext cx="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3" idx="2"/>
            <a:endCxn id="19" idx="0"/>
          </p:cNvCxnSpPr>
          <p:nvPr/>
        </p:nvCxnSpPr>
        <p:spPr>
          <a:xfrm flipH="1">
            <a:off x="2129545" y="3846050"/>
            <a:ext cx="185162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6" idx="2"/>
            <a:endCxn id="22" idx="0"/>
          </p:cNvCxnSpPr>
          <p:nvPr/>
        </p:nvCxnSpPr>
        <p:spPr>
          <a:xfrm>
            <a:off x="5832801" y="3846050"/>
            <a:ext cx="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2"/>
            <a:endCxn id="25" idx="0"/>
          </p:cNvCxnSpPr>
          <p:nvPr/>
        </p:nvCxnSpPr>
        <p:spPr>
          <a:xfrm>
            <a:off x="5832801" y="3846050"/>
            <a:ext cx="185162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2"/>
            <a:endCxn id="26" idx="0"/>
          </p:cNvCxnSpPr>
          <p:nvPr/>
        </p:nvCxnSpPr>
        <p:spPr>
          <a:xfrm flipH="1">
            <a:off x="1409465" y="4897665"/>
            <a:ext cx="72008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7" idx="0"/>
            <a:endCxn id="19" idx="2"/>
          </p:cNvCxnSpPr>
          <p:nvPr/>
        </p:nvCxnSpPr>
        <p:spPr>
          <a:xfrm flipH="1" flipV="1">
            <a:off x="2129545" y="4897665"/>
            <a:ext cx="113154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5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= 5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일 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7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625" y="229037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fib(5)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61093" y="334199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2721" y="334199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09465" y="4393609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61093" y="4393609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12721" y="4393609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64349" y="4393609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fib(1)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9385" y="544522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41013" y="544522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fib(1)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" idx="2"/>
            <a:endCxn id="13" idx="0"/>
          </p:cNvCxnSpPr>
          <p:nvPr/>
        </p:nvCxnSpPr>
        <p:spPr>
          <a:xfrm flipH="1">
            <a:off x="3981173" y="2794435"/>
            <a:ext cx="987532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2"/>
            <a:endCxn id="16" idx="0"/>
          </p:cNvCxnSpPr>
          <p:nvPr/>
        </p:nvCxnSpPr>
        <p:spPr>
          <a:xfrm>
            <a:off x="4968705" y="2794435"/>
            <a:ext cx="864096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3981173" y="3846050"/>
            <a:ext cx="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3" idx="2"/>
            <a:endCxn id="19" idx="0"/>
          </p:cNvCxnSpPr>
          <p:nvPr/>
        </p:nvCxnSpPr>
        <p:spPr>
          <a:xfrm flipH="1">
            <a:off x="2129545" y="3846050"/>
            <a:ext cx="185162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6" idx="2"/>
            <a:endCxn id="22" idx="0"/>
          </p:cNvCxnSpPr>
          <p:nvPr/>
        </p:nvCxnSpPr>
        <p:spPr>
          <a:xfrm>
            <a:off x="5832801" y="3846050"/>
            <a:ext cx="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2"/>
            <a:endCxn id="25" idx="0"/>
          </p:cNvCxnSpPr>
          <p:nvPr/>
        </p:nvCxnSpPr>
        <p:spPr>
          <a:xfrm>
            <a:off x="5832801" y="3846050"/>
            <a:ext cx="185162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2"/>
            <a:endCxn id="26" idx="0"/>
          </p:cNvCxnSpPr>
          <p:nvPr/>
        </p:nvCxnSpPr>
        <p:spPr>
          <a:xfrm flipH="1">
            <a:off x="1409465" y="4897665"/>
            <a:ext cx="72008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7" idx="0"/>
            <a:endCxn id="19" idx="2"/>
          </p:cNvCxnSpPr>
          <p:nvPr/>
        </p:nvCxnSpPr>
        <p:spPr>
          <a:xfrm flipH="1" flipV="1">
            <a:off x="2129545" y="4897665"/>
            <a:ext cx="113154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2561" y="5282213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중복된 연산 발생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메모이제이션을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적용한 재귀 함수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15680" y="1895636"/>
            <a:ext cx="7200800" cy="3909627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7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36807" y="2183669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fib(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ret1, ret2;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if(n == 1 || n == 2)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return 1;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if(cache[n] != 0) {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		return cache[n];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cache[n] =</a:t>
            </a:r>
            <a:r>
              <a:rPr lang="en-US" altLang="ko-KR" dirty="0" smtClean="0"/>
              <a:t> fib(n-1) + fib(n-2);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8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090059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= 6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일 때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7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20" name="TextBox 19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51920" y="293227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fib(5)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64388" y="398389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16016" y="3983893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12760" y="503550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fib(3)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864388" y="5035508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2680" y="608712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fib(2)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44308" y="608712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fib(1)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" idx="2"/>
            <a:endCxn id="13" idx="0"/>
          </p:cNvCxnSpPr>
          <p:nvPr/>
        </p:nvCxnSpPr>
        <p:spPr>
          <a:xfrm flipH="1">
            <a:off x="3584468" y="3436334"/>
            <a:ext cx="987532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2"/>
            <a:endCxn id="16" idx="0"/>
          </p:cNvCxnSpPr>
          <p:nvPr/>
        </p:nvCxnSpPr>
        <p:spPr>
          <a:xfrm>
            <a:off x="4572000" y="3436334"/>
            <a:ext cx="864096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3584468" y="4487949"/>
            <a:ext cx="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3" idx="2"/>
            <a:endCxn id="19" idx="0"/>
          </p:cNvCxnSpPr>
          <p:nvPr/>
        </p:nvCxnSpPr>
        <p:spPr>
          <a:xfrm flipH="1">
            <a:off x="1732840" y="4487949"/>
            <a:ext cx="185162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2"/>
            <a:endCxn id="26" idx="0"/>
          </p:cNvCxnSpPr>
          <p:nvPr/>
        </p:nvCxnSpPr>
        <p:spPr>
          <a:xfrm flipH="1">
            <a:off x="1012760" y="5539564"/>
            <a:ext cx="720080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7" idx="0"/>
            <a:endCxn id="19" idx="2"/>
          </p:cNvCxnSpPr>
          <p:nvPr/>
        </p:nvCxnSpPr>
        <p:spPr>
          <a:xfrm flipH="1" flipV="1">
            <a:off x="1732840" y="5539564"/>
            <a:ext cx="1131548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15866" y="2929331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fib(4)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4584318" y="2381772"/>
            <a:ext cx="987532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5571850" y="2381772"/>
            <a:ext cx="864096" cy="54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51770" y="185645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fib(6)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98031"/>
              </p:ext>
            </p:extLst>
          </p:nvPr>
        </p:nvGraphicFramePr>
        <p:xfrm>
          <a:off x="4841243" y="6074865"/>
          <a:ext cx="3554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26"/>
                <a:gridCol w="507726"/>
                <a:gridCol w="507726"/>
                <a:gridCol w="507726"/>
                <a:gridCol w="507726"/>
                <a:gridCol w="507726"/>
                <a:gridCol w="5077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endCxn id="16" idx="2"/>
          </p:cNvCxnSpPr>
          <p:nvPr/>
        </p:nvCxnSpPr>
        <p:spPr>
          <a:xfrm flipH="1" flipV="1">
            <a:off x="5436096" y="4487949"/>
            <a:ext cx="1152128" cy="159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8" idx="2"/>
          </p:cNvCxnSpPr>
          <p:nvPr/>
        </p:nvCxnSpPr>
        <p:spPr>
          <a:xfrm flipH="1" flipV="1">
            <a:off x="6435946" y="3433387"/>
            <a:ext cx="656334" cy="2653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0591" y="60871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233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8130" y="2135089"/>
            <a:ext cx="8290435" cy="315163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참조적 투명성</a:t>
            </a:r>
            <a:endParaRPr lang="en-US" altLang="ko-KR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함수의 반환 값이 그 입력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매개변수</a:t>
            </a: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값만으로 결정되는지의 여부</a:t>
            </a:r>
            <a:endParaRPr lang="en-US" altLang="ko-KR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742950" lvl="1" indent="-285750" algn="l">
              <a:lnSpc>
                <a:spcPct val="120000"/>
              </a:lnSpc>
              <a:buFontTx/>
              <a:buChar char="-"/>
            </a:pP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입력 값이 같을 때 그 결과가 항상 같음</a:t>
            </a:r>
            <a:endParaRPr lang="en-US" altLang="ko-KR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 algn="l">
              <a:lnSpc>
                <a:spcPct val="120000"/>
              </a:lnSpc>
            </a:pPr>
            <a:endParaRPr lang="en-US" altLang="ko-KR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1"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-  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참조적 투명성이 보장되는 함수에만 </a:t>
            </a:r>
            <a:r>
              <a:rPr lang="ko-KR" altLang="en-US" sz="18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메모이제이션</a:t>
            </a:r>
            <a:r>
              <a:rPr lang="ko-KR" altLang="en-US" sz="1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적용 가능</a:t>
            </a:r>
            <a:endParaRPr lang="en-US" altLang="ko-KR" sz="18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 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4" name="TextBox 13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49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9421" y="1184558"/>
            <a:ext cx="8533099" cy="148348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메모이제이션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구현 패턴</a:t>
            </a:r>
            <a:endParaRPr lang="en-US" altLang="ko-KR" sz="2400" dirty="0" smtClean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/>
                </a:solidFill>
                <a:ea typeface="a옛날목욕탕L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ea typeface="a옛날목욕탕L" pitchFamily="18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ea typeface="a옛날목욕탕L" pitchFamily="18" charset="-127"/>
              </a:rPr>
              <a:t>기저 사례 먼저 처리</a:t>
            </a:r>
            <a:endParaRPr lang="en-US" altLang="ko-KR" sz="2000" dirty="0" smtClean="0">
              <a:solidFill>
                <a:schemeClr val="tx1"/>
              </a:solidFill>
              <a:ea typeface="a옛날목욕탕L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/>
                </a:solidFill>
                <a:ea typeface="a옛날목욕탕L" pitchFamily="18" charset="-127"/>
              </a:rPr>
              <a:t>   - </a:t>
            </a:r>
            <a:r>
              <a:rPr lang="ko-KR" altLang="en-US" sz="2000" dirty="0" err="1" smtClean="0">
                <a:solidFill>
                  <a:schemeClr val="tx1"/>
                </a:solidFill>
                <a:ea typeface="a옛날목욕탕L" pitchFamily="18" charset="-127"/>
              </a:rPr>
              <a:t>캐쉬</a:t>
            </a:r>
            <a:r>
              <a:rPr lang="ko-KR" altLang="en-US" sz="2000" dirty="0" smtClean="0">
                <a:solidFill>
                  <a:schemeClr val="tx1"/>
                </a:solidFill>
                <a:ea typeface="a옛날목욕탕L" pitchFamily="18" charset="-127"/>
              </a:rPr>
              <a:t> 안에 값이 있으면 바로 반환 없으면 </a:t>
            </a:r>
            <a:r>
              <a:rPr lang="ko-KR" altLang="en-US" sz="2000" dirty="0" smtClean="0">
                <a:solidFill>
                  <a:schemeClr val="tx1"/>
                </a:solidFill>
                <a:ea typeface="a옛날목욕탕L" pitchFamily="18" charset="-127"/>
              </a:rPr>
              <a:t>계산 후 </a:t>
            </a:r>
            <a:r>
              <a:rPr lang="ko-KR" altLang="en-US" sz="2000" dirty="0" err="1" smtClean="0">
                <a:solidFill>
                  <a:schemeClr val="tx1"/>
                </a:solidFill>
                <a:ea typeface="a옛날목욕탕L" pitchFamily="18" charset="-127"/>
              </a:rPr>
              <a:t>캐쉬</a:t>
            </a:r>
            <a:r>
              <a:rPr lang="ko-KR" altLang="en-US" sz="2000" dirty="0" smtClean="0">
                <a:solidFill>
                  <a:schemeClr val="tx1"/>
                </a:solidFill>
                <a:ea typeface="a옛날목욕탕L" pitchFamily="18" charset="-127"/>
              </a:rPr>
              <a:t> 저장 및 반환</a:t>
            </a:r>
            <a:r>
              <a:rPr lang="en-US" altLang="ko-KR" sz="1600" dirty="0">
                <a:solidFill>
                  <a:schemeClr val="tx1"/>
                </a:solidFill>
              </a:rPr>
              <a:t> 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40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Memoization</a:t>
            </a:r>
            <a:endParaRPr lang="en-US" altLang="ko-KR" sz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3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4" name="TextBox 13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97213" y="2838375"/>
            <a:ext cx="7200800" cy="3909627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47664" y="2946528"/>
            <a:ext cx="6120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fib(</a:t>
            </a:r>
            <a:r>
              <a:rPr lang="en-US" altLang="ko-KR" dirty="0" err="1"/>
              <a:t>int</a:t>
            </a:r>
            <a:r>
              <a:rPr lang="en-US" altLang="ko-KR" dirty="0"/>
              <a:t> n)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ret1, ret2;</a:t>
            </a:r>
          </a:p>
          <a:p>
            <a:endParaRPr lang="en-US" altLang="ko-KR" dirty="0"/>
          </a:p>
          <a:p>
            <a:r>
              <a:rPr lang="en-US" altLang="ko-KR" dirty="0"/>
              <a:t>	if(n == 1 || n == 2)</a:t>
            </a:r>
          </a:p>
          <a:p>
            <a:r>
              <a:rPr lang="en-US" altLang="ko-KR" dirty="0"/>
              <a:t>		return 1;</a:t>
            </a:r>
          </a:p>
          <a:p>
            <a:endParaRPr lang="en-US" altLang="ko-KR" dirty="0"/>
          </a:p>
          <a:p>
            <a:r>
              <a:rPr lang="en-US" altLang="ko-KR" dirty="0"/>
              <a:t>	if(cache[n] != 0) {</a:t>
            </a:r>
          </a:p>
          <a:p>
            <a:r>
              <a:rPr lang="en-US" altLang="ko-KR" dirty="0"/>
              <a:t>		return cache[n];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cache[n] = fib(n-1) + fib(n-2);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9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305</Words>
  <Application>Microsoft Office PowerPoint</Application>
  <PresentationFormat>화면 슬라이드 쇼(4:3)</PresentationFormat>
  <Paragraphs>185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a옛날목욕탕L</vt:lpstr>
      <vt:lpstr>나눔바른고딕</vt:lpstr>
      <vt:lpstr>맑은 고딕</vt:lpstr>
      <vt:lpstr>Arial</vt:lpstr>
      <vt:lpstr>HY깊은샘물M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LDH</cp:lastModifiedBy>
  <cp:revision>96</cp:revision>
  <dcterms:created xsi:type="dcterms:W3CDTF">2014-11-05T04:07:13Z</dcterms:created>
  <dcterms:modified xsi:type="dcterms:W3CDTF">2015-07-26T11:00:30Z</dcterms:modified>
</cp:coreProperties>
</file>