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367" r:id="rId4"/>
    <p:sldId id="368" r:id="rId5"/>
    <p:sldId id="369" r:id="rId6"/>
    <p:sldId id="371" r:id="rId7"/>
    <p:sldId id="372" r:id="rId8"/>
    <p:sldId id="373" r:id="rId9"/>
    <p:sldId id="370" r:id="rId10"/>
    <p:sldId id="374" r:id="rId11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3"/>
      <p:bold r:id="rId14"/>
    </p:embeddedFont>
    <p:embeddedFont>
      <p:font typeface="HY깊은샘물M" panose="020B0600000101010101" charset="-127"/>
      <p:regular r:id="rId15"/>
    </p:embeddedFont>
    <p:embeddedFont>
      <p:font typeface="나눔바른고딕" panose="020B0600000101010101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F1F8"/>
    <a:srgbClr val="303C18"/>
    <a:srgbClr val="0C27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0867" autoAdjust="0"/>
    <p:restoredTop sz="78612" autoAdjust="0"/>
  </p:normalViewPr>
  <p:slideViewPr>
    <p:cSldViewPr>
      <p:cViewPr varScale="1">
        <p:scale>
          <a:sx n="91" d="100"/>
          <a:sy n="91" d="100"/>
        </p:scale>
        <p:origin x="180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17B31-D6B9-42D0-B84B-29D96FD5819D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7461B-01BF-4D3A-8F11-F414C6240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452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058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739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012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039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247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126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041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904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86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506C-38A8-4641-AF14-C428C98B2AB2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4F30-1DBC-4974-A964-BE6CD6E02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575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506C-38A8-4641-AF14-C428C98B2AB2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4F30-1DBC-4974-A964-BE6CD6E02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191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506C-38A8-4641-AF14-C428C98B2AB2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4F30-1DBC-4974-A964-BE6CD6E02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2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506C-38A8-4641-AF14-C428C98B2AB2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4F30-1DBC-4974-A964-BE6CD6E02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144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506C-38A8-4641-AF14-C428C98B2AB2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4F30-1DBC-4974-A964-BE6CD6E02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23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506C-38A8-4641-AF14-C428C98B2AB2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4F30-1DBC-4974-A964-BE6CD6E02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380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506C-38A8-4641-AF14-C428C98B2AB2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4F30-1DBC-4974-A964-BE6CD6E02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474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506C-38A8-4641-AF14-C428C98B2AB2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4F30-1DBC-4974-A964-BE6CD6E02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18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506C-38A8-4641-AF14-C428C98B2AB2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4F30-1DBC-4974-A964-BE6CD6E02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194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506C-38A8-4641-AF14-C428C98B2AB2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4F30-1DBC-4974-A964-BE6CD6E02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31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506C-38A8-4641-AF14-C428C98B2AB2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4F30-1DBC-4974-A964-BE6CD6E02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703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B506C-38A8-4641-AF14-C428C98B2AB2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94F30-1DBC-4974-A964-BE6CD6E02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55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558514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문자열 함수</a:t>
            </a:r>
            <a:endParaRPr lang="ko-KR" altLang="en-US" sz="11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02646" y="2439938"/>
            <a:ext cx="42693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38811" y="1964459"/>
            <a:ext cx="0" cy="8164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이등변 삼각형 7"/>
          <p:cNvSpPr/>
          <p:nvPr/>
        </p:nvSpPr>
        <p:spPr>
          <a:xfrm rot="5400000">
            <a:off x="913980" y="1941663"/>
            <a:ext cx="360041" cy="310380"/>
          </a:xfrm>
          <a:prstGeom prst="triangle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 rot="16200000">
            <a:off x="705503" y="2110241"/>
            <a:ext cx="250590" cy="216026"/>
          </a:xfrm>
          <a:prstGeom prst="triangle">
            <a:avLst/>
          </a:prstGeom>
          <a:solidFill>
            <a:srgbClr val="F33A24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152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10</a:t>
            </a:fld>
            <a:endParaRPr lang="ko-KR" altLang="en-US" sz="900" b="1" dirty="0">
              <a:solidFill>
                <a:srgbClr val="0C27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64217" y="260648"/>
            <a:ext cx="220818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실습 </a:t>
            </a:r>
            <a:r>
              <a:rPr lang="en-US" altLang="ko-KR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2</a:t>
            </a:r>
            <a:endParaRPr lang="en-US" altLang="ko-KR" sz="32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grpSp>
        <p:nvGrpSpPr>
          <p:cNvPr id="84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  <a:endParaRPr lang="en-US" altLang="ko-KR" sz="40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395536" y="1484785"/>
            <a:ext cx="8064896" cy="4896544"/>
          </a:xfrm>
          <a:prstGeom prst="roundRect">
            <a:avLst>
              <a:gd name="adj" fmla="val 9246"/>
            </a:avLst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3568" y="1628800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a옛날목욕탕L" pitchFamily="18" charset="-127"/>
                <a:ea typeface="a옛날목욕탕L" pitchFamily="18" charset="-127"/>
              </a:rPr>
              <a:t>string.h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를 사용하지 않고 </a:t>
            </a:r>
            <a:r>
              <a:rPr lang="ko-KR" altLang="en-US" dirty="0" err="1" smtClean="0">
                <a:latin typeface="a옛날목욕탕L" pitchFamily="18" charset="-127"/>
                <a:ea typeface="a옛날목욕탕L" pitchFamily="18" charset="-127"/>
              </a:rPr>
              <a:t>멤고리즘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 브라우저 문제 풀기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2136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2</a:t>
            </a:fld>
            <a:endParaRPr lang="ko-KR" altLang="en-US" sz="900" b="1" dirty="0">
              <a:solidFill>
                <a:srgbClr val="0C27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23728" y="548680"/>
            <a:ext cx="5474318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spc="-150" dirty="0" err="1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strlen</a:t>
            </a:r>
            <a:r>
              <a:rPr lang="en-US" altLang="ko-KR" sz="5000" b="1" spc="-150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()</a:t>
            </a:r>
            <a:endParaRPr lang="en-US" altLang="ko-KR" sz="50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grpSp>
        <p:nvGrpSpPr>
          <p:cNvPr id="84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92896"/>
          </a:xfrm>
        </p:spPr>
        <p:txBody>
          <a:bodyPr/>
          <a:lstStyle/>
          <a:p>
            <a:r>
              <a:rPr lang="ko-KR" altLang="en-US" sz="2800" dirty="0" smtClean="0"/>
              <a:t>문자열의 길이를 반환</a:t>
            </a:r>
            <a:endParaRPr lang="en-US" altLang="ko-KR" sz="2800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475656" y="3140968"/>
            <a:ext cx="6336704" cy="1944216"/>
          </a:xfrm>
          <a:prstGeom prst="roundRect">
            <a:avLst>
              <a:gd name="adj" fmla="val 9246"/>
            </a:avLst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763688" y="3212976"/>
            <a:ext cx="6048672" cy="1828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200" dirty="0"/>
              <a:t>#include &lt;</a:t>
            </a:r>
            <a:r>
              <a:rPr lang="en-US" altLang="ko-KR" sz="1200" dirty="0" err="1"/>
              <a:t>stdio.h</a:t>
            </a:r>
            <a:r>
              <a:rPr lang="en-US" altLang="ko-KR" sz="1200" dirty="0" smtClean="0"/>
              <a:t>&gt;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en-US" sz="1200" dirty="0" smtClean="0">
                <a:latin typeface="a옛날목욕탕L" pitchFamily="18" charset="-127"/>
                <a:ea typeface="a옛날목욕탕L" pitchFamily="18" charset="-127"/>
              </a:rPr>
              <a:t>#include &lt;</a:t>
            </a:r>
            <a:r>
              <a:rPr lang="en-US" altLang="en-US" sz="1200" dirty="0" err="1" smtClean="0">
                <a:latin typeface="a옛날목욕탕L" pitchFamily="18" charset="-127"/>
                <a:ea typeface="a옛날목욕탕L" pitchFamily="18" charset="-127"/>
              </a:rPr>
              <a:t>string.h</a:t>
            </a:r>
            <a:r>
              <a:rPr lang="en-US" altLang="en-US" sz="1200" dirty="0" smtClean="0">
                <a:latin typeface="a옛날목욕탕L" pitchFamily="18" charset="-127"/>
                <a:ea typeface="a옛날목욕탕L" pitchFamily="18" charset="-127"/>
              </a:rPr>
              <a:t>&gt;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</a:pPr>
            <a:endParaRPr lang="en-US" altLang="en-US" sz="1200" dirty="0">
              <a:latin typeface="a옛날목욕탕L" pitchFamily="18" charset="-127"/>
              <a:ea typeface="a옛날목욕탕L" pitchFamily="18" charset="-127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en-US" sz="1200" dirty="0" err="1" smtClean="0">
                <a:latin typeface="a옛날목욕탕L" pitchFamily="18" charset="-127"/>
                <a:ea typeface="a옛날목욕탕L" pitchFamily="18" charset="-127"/>
              </a:rPr>
              <a:t>int</a:t>
            </a:r>
            <a:r>
              <a:rPr lang="en-US" altLang="en-US" sz="1200" dirty="0" smtClean="0">
                <a:latin typeface="a옛날목욕탕L" pitchFamily="18" charset="-127"/>
                <a:ea typeface="a옛날목욕탕L" pitchFamily="18" charset="-127"/>
              </a:rPr>
              <a:t> main() {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en-US" sz="1200" dirty="0" smtClean="0">
                <a:latin typeface="a옛날목욕탕L" pitchFamily="18" charset="-127"/>
                <a:ea typeface="a옛날목욕탕L" pitchFamily="18" charset="-127"/>
              </a:rPr>
              <a:t>	char </a:t>
            </a:r>
            <a:r>
              <a:rPr lang="en-US" altLang="en-US" sz="1200" dirty="0" err="1" smtClean="0">
                <a:latin typeface="a옛날목욕탕L" pitchFamily="18" charset="-127"/>
                <a:ea typeface="a옛날목욕탕L" pitchFamily="18" charset="-127"/>
              </a:rPr>
              <a:t>str</a:t>
            </a:r>
            <a:r>
              <a:rPr lang="en-US" altLang="en-US" sz="1200" dirty="0" smtClean="0">
                <a:latin typeface="a옛날목욕탕L" pitchFamily="18" charset="-127"/>
                <a:ea typeface="a옛날목욕탕L" pitchFamily="18" charset="-127"/>
              </a:rPr>
              <a:t>[100] = “Hello”;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en-US" sz="1200" dirty="0">
                <a:latin typeface="a옛날목욕탕L" pitchFamily="18" charset="-127"/>
                <a:ea typeface="a옛날목욕탕L" pitchFamily="18" charset="-127"/>
              </a:rPr>
              <a:t>	</a:t>
            </a:r>
            <a:r>
              <a:rPr lang="en-US" altLang="en-US" sz="1200" dirty="0" err="1" smtClean="0">
                <a:latin typeface="a옛날목욕탕L" pitchFamily="18" charset="-127"/>
                <a:ea typeface="a옛날목욕탕L" pitchFamily="18" charset="-127"/>
              </a:rPr>
              <a:t>printf</a:t>
            </a:r>
            <a:r>
              <a:rPr lang="en-US" altLang="en-US" sz="1200" dirty="0" smtClean="0">
                <a:latin typeface="a옛날목욕탕L" pitchFamily="18" charset="-127"/>
                <a:ea typeface="a옛날목욕탕L" pitchFamily="18" charset="-127"/>
              </a:rPr>
              <a:t>(“%d\n”, </a:t>
            </a:r>
            <a:r>
              <a:rPr lang="en-US" altLang="en-US" sz="1200" dirty="0" err="1" smtClean="0">
                <a:latin typeface="a옛날목욕탕L" pitchFamily="18" charset="-127"/>
                <a:ea typeface="a옛날목욕탕L" pitchFamily="18" charset="-127"/>
              </a:rPr>
              <a:t>strlen</a:t>
            </a:r>
            <a:r>
              <a:rPr lang="en-US" altLang="en-US" sz="1200" dirty="0" smtClean="0">
                <a:latin typeface="a옛날목욕탕L" pitchFamily="18" charset="-127"/>
                <a:ea typeface="a옛날목욕탕L" pitchFamily="18" charset="-127"/>
              </a:rPr>
              <a:t>(</a:t>
            </a:r>
            <a:r>
              <a:rPr lang="en-US" altLang="en-US" sz="1200" dirty="0" err="1" smtClean="0">
                <a:latin typeface="a옛날목욕탕L" pitchFamily="18" charset="-127"/>
                <a:ea typeface="a옛날목욕탕L" pitchFamily="18" charset="-127"/>
              </a:rPr>
              <a:t>str</a:t>
            </a:r>
            <a:r>
              <a:rPr lang="en-US" altLang="en-US" sz="1200" dirty="0" smtClean="0">
                <a:latin typeface="a옛날목욕탕L" pitchFamily="18" charset="-127"/>
                <a:ea typeface="a옛날목욕탕L" pitchFamily="18" charset="-127"/>
              </a:rPr>
              <a:t>));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en-US" sz="1200" dirty="0">
                <a:latin typeface="a옛날목욕탕L" pitchFamily="18" charset="-127"/>
                <a:ea typeface="a옛날목욕탕L" pitchFamily="18" charset="-127"/>
              </a:rPr>
              <a:t>	</a:t>
            </a:r>
            <a:r>
              <a:rPr lang="en-US" altLang="en-US" sz="1200" dirty="0" smtClean="0">
                <a:latin typeface="a옛날목욕탕L" pitchFamily="18" charset="-127"/>
                <a:ea typeface="a옛날목욕탕L" pitchFamily="18" charset="-127"/>
              </a:rPr>
              <a:t>return 0;</a:t>
            </a:r>
            <a:endParaRPr lang="en-US" altLang="en-US" sz="1200" dirty="0">
              <a:latin typeface="a옛날목욕탕L" pitchFamily="18" charset="-127"/>
              <a:ea typeface="a옛날목욕탕L" pitchFamily="18" charset="-127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en-US" sz="1200" dirty="0" smtClean="0">
                <a:latin typeface="a옛날목욕탕L" pitchFamily="18" charset="-127"/>
                <a:ea typeface="a옛날목욕탕L" pitchFamily="18" charset="-127"/>
              </a:rPr>
              <a:t>}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475656" y="5805264"/>
            <a:ext cx="6336704" cy="5760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</a:p>
          <a:p>
            <a:r>
              <a:rPr lang="ko-KR" altLang="en-US" sz="1400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계속하려면 아무 키나 누르십시오 </a:t>
            </a:r>
            <a:r>
              <a:rPr lang="en-US" altLang="ko-KR" sz="1400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. .</a:t>
            </a:r>
            <a:endParaRPr lang="ko-KR" altLang="en-US" sz="14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928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3</a:t>
            </a:fld>
            <a:endParaRPr lang="ko-KR" altLang="en-US" sz="900" b="1" dirty="0">
              <a:solidFill>
                <a:srgbClr val="0C27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23728" y="548680"/>
            <a:ext cx="5474318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spc="-150" dirty="0" err="1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strcat</a:t>
            </a:r>
            <a:r>
              <a:rPr lang="en-US" altLang="ko-KR" sz="5000" b="1" spc="-150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()</a:t>
            </a:r>
            <a:endParaRPr lang="en-US" altLang="ko-KR" sz="50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grpSp>
        <p:nvGrpSpPr>
          <p:cNvPr id="84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92896"/>
          </a:xfrm>
        </p:spPr>
        <p:txBody>
          <a:bodyPr/>
          <a:lstStyle/>
          <a:p>
            <a:r>
              <a:rPr lang="ko-KR" altLang="en-US" sz="2800" dirty="0" err="1" smtClean="0"/>
              <a:t>첫번째</a:t>
            </a:r>
            <a:r>
              <a:rPr lang="ko-KR" altLang="en-US" sz="2800" dirty="0" smtClean="0"/>
              <a:t> 문자열에 </a:t>
            </a:r>
            <a:r>
              <a:rPr lang="ko-KR" altLang="en-US" sz="2800" dirty="0" err="1" smtClean="0"/>
              <a:t>두번째</a:t>
            </a:r>
            <a:r>
              <a:rPr lang="ko-KR" altLang="en-US" sz="2800" dirty="0" smtClean="0"/>
              <a:t> 문자열을 이어 붙임</a:t>
            </a:r>
            <a:endParaRPr lang="en-US" altLang="ko-KR" sz="2800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475656" y="2924944"/>
            <a:ext cx="6336704" cy="2121800"/>
          </a:xfrm>
          <a:prstGeom prst="roundRect">
            <a:avLst>
              <a:gd name="adj" fmla="val 9246"/>
            </a:avLst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763688" y="2996952"/>
            <a:ext cx="6048672" cy="2049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200" dirty="0"/>
              <a:t>#include &lt;</a:t>
            </a:r>
            <a:r>
              <a:rPr lang="en-US" altLang="ko-KR" sz="1200" dirty="0" err="1"/>
              <a:t>stdio.h</a:t>
            </a:r>
            <a:r>
              <a:rPr lang="en-US" altLang="ko-KR" sz="1200" dirty="0" smtClean="0"/>
              <a:t>&gt;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en-US" sz="1200" dirty="0" smtClean="0">
                <a:latin typeface="a옛날목욕탕L" pitchFamily="18" charset="-127"/>
                <a:ea typeface="a옛날목욕탕L" pitchFamily="18" charset="-127"/>
              </a:rPr>
              <a:t>#include &lt;</a:t>
            </a:r>
            <a:r>
              <a:rPr lang="en-US" altLang="en-US" sz="1200" dirty="0" err="1" smtClean="0">
                <a:latin typeface="a옛날목욕탕L" pitchFamily="18" charset="-127"/>
                <a:ea typeface="a옛날목욕탕L" pitchFamily="18" charset="-127"/>
              </a:rPr>
              <a:t>string.h</a:t>
            </a:r>
            <a:r>
              <a:rPr lang="en-US" altLang="en-US" sz="1200" dirty="0" smtClean="0">
                <a:latin typeface="a옛날목욕탕L" pitchFamily="18" charset="-127"/>
                <a:ea typeface="a옛날목욕탕L" pitchFamily="18" charset="-127"/>
              </a:rPr>
              <a:t>&gt;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</a:pPr>
            <a:endParaRPr lang="en-US" altLang="en-US" sz="1200" dirty="0">
              <a:latin typeface="a옛날목욕탕L" pitchFamily="18" charset="-127"/>
              <a:ea typeface="a옛날목욕탕L" pitchFamily="18" charset="-127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en-US" sz="1200" dirty="0" err="1" smtClean="0">
                <a:latin typeface="a옛날목욕탕L" pitchFamily="18" charset="-127"/>
                <a:ea typeface="a옛날목욕탕L" pitchFamily="18" charset="-127"/>
              </a:rPr>
              <a:t>int</a:t>
            </a:r>
            <a:r>
              <a:rPr lang="en-US" altLang="en-US" sz="1200" dirty="0" smtClean="0">
                <a:latin typeface="a옛날목욕탕L" pitchFamily="18" charset="-127"/>
                <a:ea typeface="a옛날목욕탕L" pitchFamily="18" charset="-127"/>
              </a:rPr>
              <a:t> main() {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en-US" sz="1200" dirty="0" smtClean="0">
                <a:latin typeface="a옛날목욕탕L" pitchFamily="18" charset="-127"/>
                <a:ea typeface="a옛날목욕탕L" pitchFamily="18" charset="-127"/>
              </a:rPr>
              <a:t>	char str1[100] = “Hello”;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en-US" sz="1200" dirty="0">
                <a:latin typeface="a옛날목욕탕L" pitchFamily="18" charset="-127"/>
                <a:ea typeface="a옛날목욕탕L" pitchFamily="18" charset="-127"/>
              </a:rPr>
              <a:t>	</a:t>
            </a:r>
            <a:r>
              <a:rPr lang="en-US" altLang="en-US" sz="1200" dirty="0" smtClean="0">
                <a:latin typeface="a옛날목욕탕L" pitchFamily="18" charset="-127"/>
                <a:ea typeface="a옛날목욕탕L" pitchFamily="18" charset="-127"/>
              </a:rPr>
              <a:t>char str2[100] = “World”;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en-US" sz="1200" dirty="0">
                <a:latin typeface="a옛날목욕탕L" pitchFamily="18" charset="-127"/>
                <a:ea typeface="a옛날목욕탕L" pitchFamily="18" charset="-127"/>
              </a:rPr>
              <a:t>	</a:t>
            </a:r>
            <a:r>
              <a:rPr lang="en-US" altLang="en-US" sz="1200" dirty="0" err="1" smtClean="0">
                <a:latin typeface="a옛날목욕탕L" pitchFamily="18" charset="-127"/>
                <a:ea typeface="a옛날목욕탕L" pitchFamily="18" charset="-127"/>
              </a:rPr>
              <a:t>printf</a:t>
            </a:r>
            <a:r>
              <a:rPr lang="en-US" altLang="en-US" sz="1200" dirty="0" smtClean="0">
                <a:latin typeface="a옛날목욕탕L" pitchFamily="18" charset="-127"/>
                <a:ea typeface="a옛날목욕탕L" pitchFamily="18" charset="-127"/>
              </a:rPr>
              <a:t>(“%s\n”, </a:t>
            </a:r>
            <a:r>
              <a:rPr lang="en-US" altLang="en-US" sz="1200" dirty="0" err="1" smtClean="0">
                <a:latin typeface="a옛날목욕탕L" pitchFamily="18" charset="-127"/>
                <a:ea typeface="a옛날목욕탕L" pitchFamily="18" charset="-127"/>
              </a:rPr>
              <a:t>strcat</a:t>
            </a:r>
            <a:r>
              <a:rPr lang="en-US" altLang="en-US" sz="1200" dirty="0" smtClean="0">
                <a:latin typeface="a옛날목욕탕L" pitchFamily="18" charset="-127"/>
                <a:ea typeface="a옛날목욕탕L" pitchFamily="18" charset="-127"/>
              </a:rPr>
              <a:t>(str1, str2));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en-US" sz="1200" dirty="0">
                <a:latin typeface="a옛날목욕탕L" pitchFamily="18" charset="-127"/>
                <a:ea typeface="a옛날목욕탕L" pitchFamily="18" charset="-127"/>
              </a:rPr>
              <a:t>	</a:t>
            </a:r>
            <a:r>
              <a:rPr lang="en-US" altLang="en-US" sz="1200" dirty="0" smtClean="0">
                <a:latin typeface="a옛날목욕탕L" pitchFamily="18" charset="-127"/>
                <a:ea typeface="a옛날목욕탕L" pitchFamily="18" charset="-127"/>
              </a:rPr>
              <a:t>return 0;</a:t>
            </a:r>
            <a:endParaRPr lang="en-US" altLang="en-US" sz="1200" dirty="0">
              <a:latin typeface="a옛날목욕탕L" pitchFamily="18" charset="-127"/>
              <a:ea typeface="a옛날목욕탕L" pitchFamily="18" charset="-127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en-US" sz="1200" dirty="0" smtClean="0">
                <a:latin typeface="a옛날목욕탕L" pitchFamily="18" charset="-127"/>
                <a:ea typeface="a옛날목욕탕L" pitchFamily="18" charset="-127"/>
              </a:rPr>
              <a:t>}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475656" y="5805264"/>
            <a:ext cx="6336704" cy="5760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HelloWorld</a:t>
            </a:r>
          </a:p>
          <a:p>
            <a:r>
              <a:rPr lang="ko-KR" altLang="en-US" sz="1400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계속하려면 아무 키나 누르십시오 </a:t>
            </a:r>
            <a:r>
              <a:rPr lang="en-US" altLang="ko-KR" sz="1400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. .</a:t>
            </a:r>
            <a:endParaRPr lang="ko-KR" altLang="en-US" sz="14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1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4</a:t>
            </a:fld>
            <a:endParaRPr lang="ko-KR" altLang="en-US" sz="900" b="1" dirty="0">
              <a:solidFill>
                <a:srgbClr val="0C27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23728" y="548680"/>
            <a:ext cx="5474318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spc="-150" dirty="0" err="1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strcpy</a:t>
            </a:r>
            <a:r>
              <a:rPr lang="en-US" altLang="ko-KR" sz="5000" b="1" spc="-150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()</a:t>
            </a:r>
            <a:endParaRPr lang="en-US" altLang="ko-KR" sz="50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grpSp>
        <p:nvGrpSpPr>
          <p:cNvPr id="84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92896"/>
          </a:xfrm>
        </p:spPr>
        <p:txBody>
          <a:bodyPr/>
          <a:lstStyle/>
          <a:p>
            <a:r>
              <a:rPr lang="ko-KR" altLang="en-US" sz="2800" dirty="0" err="1" smtClean="0"/>
              <a:t>두번째</a:t>
            </a:r>
            <a:r>
              <a:rPr lang="ko-KR" altLang="en-US" sz="2800" dirty="0" smtClean="0"/>
              <a:t> 문자열을 </a:t>
            </a:r>
            <a:r>
              <a:rPr lang="ko-KR" altLang="en-US" sz="2800" dirty="0" err="1"/>
              <a:t>첫</a:t>
            </a:r>
            <a:r>
              <a:rPr lang="ko-KR" altLang="en-US" sz="2800" dirty="0" err="1" smtClean="0"/>
              <a:t>번째</a:t>
            </a:r>
            <a:r>
              <a:rPr lang="ko-KR" altLang="en-US" sz="2800" dirty="0" smtClean="0"/>
              <a:t> 문자열로 복사</a:t>
            </a:r>
            <a:endParaRPr lang="en-US" altLang="ko-KR" sz="2800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475656" y="2708920"/>
            <a:ext cx="6336704" cy="2343399"/>
          </a:xfrm>
          <a:prstGeom prst="roundRect">
            <a:avLst>
              <a:gd name="adj" fmla="val 9246"/>
            </a:avLst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763688" y="2780929"/>
            <a:ext cx="6048672" cy="22713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200" dirty="0"/>
              <a:t>#include &lt;</a:t>
            </a:r>
            <a:r>
              <a:rPr lang="en-US" altLang="ko-KR" sz="1200" dirty="0" err="1"/>
              <a:t>stdio.h</a:t>
            </a:r>
            <a:r>
              <a:rPr lang="en-US" altLang="ko-KR" sz="1200" dirty="0" smtClean="0"/>
              <a:t>&gt;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en-US" sz="1200" dirty="0" smtClean="0">
                <a:latin typeface="a옛날목욕탕L" pitchFamily="18" charset="-127"/>
                <a:ea typeface="a옛날목욕탕L" pitchFamily="18" charset="-127"/>
              </a:rPr>
              <a:t>#include &lt;</a:t>
            </a:r>
            <a:r>
              <a:rPr lang="en-US" altLang="en-US" sz="1200" dirty="0" err="1" smtClean="0">
                <a:latin typeface="a옛날목욕탕L" pitchFamily="18" charset="-127"/>
                <a:ea typeface="a옛날목욕탕L" pitchFamily="18" charset="-127"/>
              </a:rPr>
              <a:t>string.h</a:t>
            </a:r>
            <a:r>
              <a:rPr lang="en-US" altLang="en-US" sz="1200" dirty="0" smtClean="0">
                <a:latin typeface="a옛날목욕탕L" pitchFamily="18" charset="-127"/>
                <a:ea typeface="a옛날목욕탕L" pitchFamily="18" charset="-127"/>
              </a:rPr>
              <a:t>&gt;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</a:pPr>
            <a:endParaRPr lang="en-US" altLang="en-US" sz="1200" dirty="0">
              <a:latin typeface="a옛날목욕탕L" pitchFamily="18" charset="-127"/>
              <a:ea typeface="a옛날목욕탕L" pitchFamily="18" charset="-127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en-US" sz="1200" dirty="0" err="1" smtClean="0">
                <a:latin typeface="a옛날목욕탕L" pitchFamily="18" charset="-127"/>
                <a:ea typeface="a옛날목욕탕L" pitchFamily="18" charset="-127"/>
              </a:rPr>
              <a:t>int</a:t>
            </a:r>
            <a:r>
              <a:rPr lang="en-US" altLang="en-US" sz="1200" dirty="0" smtClean="0">
                <a:latin typeface="a옛날목욕탕L" pitchFamily="18" charset="-127"/>
                <a:ea typeface="a옛날목욕탕L" pitchFamily="18" charset="-127"/>
              </a:rPr>
              <a:t> main() {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en-US" sz="1200" dirty="0" smtClean="0">
                <a:latin typeface="a옛날목욕탕L" pitchFamily="18" charset="-127"/>
                <a:ea typeface="a옛날목욕탕L" pitchFamily="18" charset="-127"/>
              </a:rPr>
              <a:t>	char str1[100] = “Hello”;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en-US" sz="1200" dirty="0">
                <a:latin typeface="a옛날목욕탕L" pitchFamily="18" charset="-127"/>
                <a:ea typeface="a옛날목욕탕L" pitchFamily="18" charset="-127"/>
              </a:rPr>
              <a:t>	</a:t>
            </a:r>
            <a:r>
              <a:rPr lang="en-US" altLang="en-US" sz="1200" dirty="0" smtClean="0">
                <a:latin typeface="a옛날목욕탕L" pitchFamily="18" charset="-127"/>
                <a:ea typeface="a옛날목욕탕L" pitchFamily="18" charset="-127"/>
              </a:rPr>
              <a:t>char str2[100] = “World”;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en-US" sz="1200" dirty="0" smtClean="0">
                <a:latin typeface="a옛날목욕탕L" pitchFamily="18" charset="-127"/>
                <a:ea typeface="a옛날목욕탕L" pitchFamily="18" charset="-127"/>
              </a:rPr>
              <a:t>	</a:t>
            </a:r>
            <a:r>
              <a:rPr lang="en-US" altLang="en-US" sz="1200" dirty="0" err="1" smtClean="0">
                <a:latin typeface="a옛날목욕탕L" pitchFamily="18" charset="-127"/>
                <a:ea typeface="a옛날목욕탕L" pitchFamily="18" charset="-127"/>
              </a:rPr>
              <a:t>strcpy</a:t>
            </a:r>
            <a:r>
              <a:rPr lang="en-US" altLang="en-US" sz="1200" dirty="0" smtClean="0">
                <a:latin typeface="a옛날목욕탕L" pitchFamily="18" charset="-127"/>
                <a:ea typeface="a옛날목욕탕L" pitchFamily="18" charset="-127"/>
              </a:rPr>
              <a:t>(str1</a:t>
            </a:r>
            <a:r>
              <a:rPr lang="en-US" altLang="en-US" sz="1200" dirty="0">
                <a:latin typeface="a옛날목욕탕L" pitchFamily="18" charset="-127"/>
                <a:ea typeface="a옛날목욕탕L" pitchFamily="18" charset="-127"/>
              </a:rPr>
              <a:t>, str2</a:t>
            </a:r>
            <a:r>
              <a:rPr lang="en-US" altLang="en-US" sz="1200" dirty="0" smtClean="0">
                <a:latin typeface="a옛날목욕탕L" pitchFamily="18" charset="-127"/>
                <a:ea typeface="a옛날목욕탕L" pitchFamily="18" charset="-127"/>
              </a:rPr>
              <a:t>);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en-US" sz="1200" dirty="0">
                <a:latin typeface="a옛날목욕탕L" pitchFamily="18" charset="-127"/>
                <a:ea typeface="a옛날목욕탕L" pitchFamily="18" charset="-127"/>
              </a:rPr>
              <a:t>	</a:t>
            </a:r>
            <a:r>
              <a:rPr lang="en-US" altLang="en-US" sz="1200" dirty="0" err="1" smtClean="0">
                <a:latin typeface="a옛날목욕탕L" pitchFamily="18" charset="-127"/>
                <a:ea typeface="a옛날목욕탕L" pitchFamily="18" charset="-127"/>
              </a:rPr>
              <a:t>printf</a:t>
            </a:r>
            <a:r>
              <a:rPr lang="en-US" altLang="en-US" sz="1200" dirty="0" smtClean="0">
                <a:latin typeface="a옛날목욕탕L" pitchFamily="18" charset="-127"/>
                <a:ea typeface="a옛날목욕탕L" pitchFamily="18" charset="-127"/>
              </a:rPr>
              <a:t>(“%s\n”, str1);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en-US" sz="1200" dirty="0">
                <a:latin typeface="a옛날목욕탕L" pitchFamily="18" charset="-127"/>
                <a:ea typeface="a옛날목욕탕L" pitchFamily="18" charset="-127"/>
              </a:rPr>
              <a:t>	</a:t>
            </a:r>
            <a:r>
              <a:rPr lang="en-US" altLang="en-US" sz="1200" dirty="0" smtClean="0">
                <a:latin typeface="a옛날목욕탕L" pitchFamily="18" charset="-127"/>
                <a:ea typeface="a옛날목욕탕L" pitchFamily="18" charset="-127"/>
              </a:rPr>
              <a:t>return 0;</a:t>
            </a:r>
            <a:endParaRPr lang="en-US" altLang="en-US" sz="1200" dirty="0">
              <a:latin typeface="a옛날목욕탕L" pitchFamily="18" charset="-127"/>
              <a:ea typeface="a옛날목욕탕L" pitchFamily="18" charset="-127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en-US" sz="1200" dirty="0" smtClean="0">
                <a:latin typeface="a옛날목욕탕L" pitchFamily="18" charset="-127"/>
                <a:ea typeface="a옛날목욕탕L" pitchFamily="18" charset="-127"/>
              </a:rPr>
              <a:t>}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475656" y="5805264"/>
            <a:ext cx="6336704" cy="5760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World</a:t>
            </a:r>
          </a:p>
          <a:p>
            <a:r>
              <a:rPr lang="ko-KR" altLang="en-US" sz="1400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계속하려면 아무 키나 누르십시오 </a:t>
            </a:r>
            <a:r>
              <a:rPr lang="en-US" altLang="ko-KR" sz="1400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. .</a:t>
            </a:r>
            <a:endParaRPr lang="ko-KR" altLang="en-US" sz="14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663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5</a:t>
            </a:fld>
            <a:endParaRPr lang="ko-KR" altLang="en-US" sz="900" b="1" dirty="0">
              <a:solidFill>
                <a:srgbClr val="0C27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23728" y="548680"/>
            <a:ext cx="5474318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spc="-150" dirty="0" err="1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strcmp</a:t>
            </a:r>
            <a:r>
              <a:rPr lang="en-US" altLang="ko-KR" sz="5000" b="1" spc="-150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()</a:t>
            </a:r>
            <a:endParaRPr lang="en-US" altLang="ko-KR" sz="50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grpSp>
        <p:nvGrpSpPr>
          <p:cNvPr id="84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507288" cy="2692896"/>
          </a:xfrm>
        </p:spPr>
        <p:txBody>
          <a:bodyPr/>
          <a:lstStyle/>
          <a:p>
            <a:r>
              <a:rPr lang="ko-KR" altLang="en-US" sz="2800" dirty="0" smtClean="0"/>
              <a:t>두 문자열을 아스키 코드 사전 순으로 비교</a:t>
            </a:r>
            <a:endParaRPr lang="en-US" altLang="ko-KR" sz="2800" dirty="0" smtClean="0"/>
          </a:p>
          <a:p>
            <a:endParaRPr lang="en-US" altLang="ko-KR" sz="2800" dirty="0" smtClean="0"/>
          </a:p>
          <a:p>
            <a:r>
              <a:rPr lang="ko-KR" altLang="en-US" sz="2800" dirty="0" err="1" smtClean="0"/>
              <a:t>첫번째</a:t>
            </a:r>
            <a:r>
              <a:rPr lang="ko-KR" altLang="en-US" sz="2800" dirty="0" smtClean="0"/>
              <a:t> 문자열이 작으면 </a:t>
            </a:r>
            <a:r>
              <a:rPr lang="en-US" altLang="ko-KR" sz="2800" dirty="0" smtClean="0"/>
              <a:t>-1, </a:t>
            </a:r>
            <a:r>
              <a:rPr lang="ko-KR" altLang="en-US" sz="2800" dirty="0" smtClean="0"/>
              <a:t>크면 </a:t>
            </a:r>
            <a:r>
              <a:rPr lang="en-US" altLang="ko-KR" sz="2800" dirty="0" smtClean="0"/>
              <a:t>1, </a:t>
            </a:r>
            <a:r>
              <a:rPr lang="ko-KR" altLang="en-US" sz="2800" dirty="0" smtClean="0"/>
              <a:t>같으면 </a:t>
            </a:r>
            <a:r>
              <a:rPr lang="en-US" altLang="ko-KR" sz="2800" dirty="0" smtClean="0"/>
              <a:t>0 </a:t>
            </a:r>
            <a:r>
              <a:rPr lang="ko-KR" altLang="en-US" sz="2800" dirty="0" smtClean="0"/>
              <a:t>반환</a:t>
            </a:r>
            <a:endParaRPr lang="en-US" altLang="ko-KR" sz="2800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475656" y="3558733"/>
            <a:ext cx="6336704" cy="2121801"/>
          </a:xfrm>
          <a:prstGeom prst="roundRect">
            <a:avLst>
              <a:gd name="adj" fmla="val 9246"/>
            </a:avLst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763688" y="3630742"/>
            <a:ext cx="6048672" cy="2049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200" dirty="0"/>
              <a:t>#include &lt;</a:t>
            </a:r>
            <a:r>
              <a:rPr lang="en-US" altLang="ko-KR" sz="1200" dirty="0" err="1"/>
              <a:t>stdio.h</a:t>
            </a:r>
            <a:r>
              <a:rPr lang="en-US" altLang="ko-KR" sz="1200" dirty="0" smtClean="0"/>
              <a:t>&gt;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en-US" sz="1200" dirty="0" smtClean="0">
                <a:latin typeface="a옛날목욕탕L" pitchFamily="18" charset="-127"/>
                <a:ea typeface="a옛날목욕탕L" pitchFamily="18" charset="-127"/>
              </a:rPr>
              <a:t>#include &lt;</a:t>
            </a:r>
            <a:r>
              <a:rPr lang="en-US" altLang="en-US" sz="1200" dirty="0" err="1" smtClean="0">
                <a:latin typeface="a옛날목욕탕L" pitchFamily="18" charset="-127"/>
                <a:ea typeface="a옛날목욕탕L" pitchFamily="18" charset="-127"/>
              </a:rPr>
              <a:t>string.h</a:t>
            </a:r>
            <a:r>
              <a:rPr lang="en-US" altLang="en-US" sz="1200" dirty="0" smtClean="0">
                <a:latin typeface="a옛날목욕탕L" pitchFamily="18" charset="-127"/>
                <a:ea typeface="a옛날목욕탕L" pitchFamily="18" charset="-127"/>
              </a:rPr>
              <a:t>&gt;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</a:pPr>
            <a:endParaRPr lang="en-US" altLang="en-US" sz="1200" dirty="0">
              <a:latin typeface="a옛날목욕탕L" pitchFamily="18" charset="-127"/>
              <a:ea typeface="a옛날목욕탕L" pitchFamily="18" charset="-127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en-US" sz="1200" dirty="0" err="1" smtClean="0">
                <a:latin typeface="a옛날목욕탕L" pitchFamily="18" charset="-127"/>
                <a:ea typeface="a옛날목욕탕L" pitchFamily="18" charset="-127"/>
              </a:rPr>
              <a:t>int</a:t>
            </a:r>
            <a:r>
              <a:rPr lang="en-US" altLang="en-US" sz="1200" dirty="0" smtClean="0">
                <a:latin typeface="a옛날목욕탕L" pitchFamily="18" charset="-127"/>
                <a:ea typeface="a옛날목욕탕L" pitchFamily="18" charset="-127"/>
              </a:rPr>
              <a:t> main() {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en-US" sz="1200" dirty="0" smtClean="0">
                <a:latin typeface="a옛날목욕탕L" pitchFamily="18" charset="-127"/>
                <a:ea typeface="a옛날목욕탕L" pitchFamily="18" charset="-127"/>
              </a:rPr>
              <a:t>	char str1[100] = “Hello”;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en-US" sz="1200" dirty="0">
                <a:latin typeface="a옛날목욕탕L" pitchFamily="18" charset="-127"/>
                <a:ea typeface="a옛날목욕탕L" pitchFamily="18" charset="-127"/>
              </a:rPr>
              <a:t>	</a:t>
            </a:r>
            <a:r>
              <a:rPr lang="en-US" altLang="en-US" sz="1200" dirty="0" smtClean="0">
                <a:latin typeface="a옛날목욕탕L" pitchFamily="18" charset="-127"/>
                <a:ea typeface="a옛날목욕탕L" pitchFamily="18" charset="-127"/>
              </a:rPr>
              <a:t>char str2[100] = “World”;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en-US" sz="1200" dirty="0" smtClean="0">
                <a:latin typeface="a옛날목욕탕L" pitchFamily="18" charset="-127"/>
                <a:ea typeface="a옛날목욕탕L" pitchFamily="18" charset="-127"/>
              </a:rPr>
              <a:t>	</a:t>
            </a:r>
            <a:r>
              <a:rPr lang="en-US" altLang="en-US" sz="1200" dirty="0" err="1" smtClean="0">
                <a:latin typeface="a옛날목욕탕L" pitchFamily="18" charset="-127"/>
                <a:ea typeface="a옛날목욕탕L" pitchFamily="18" charset="-127"/>
              </a:rPr>
              <a:t>printf</a:t>
            </a:r>
            <a:r>
              <a:rPr lang="en-US" altLang="en-US" sz="1200" dirty="0" smtClean="0">
                <a:latin typeface="a옛날목욕탕L" pitchFamily="18" charset="-127"/>
                <a:ea typeface="a옛날목욕탕L" pitchFamily="18" charset="-127"/>
              </a:rPr>
              <a:t>(“%d\n”, </a:t>
            </a:r>
            <a:r>
              <a:rPr lang="en-US" altLang="en-US" sz="1200" dirty="0" err="1" smtClean="0">
                <a:latin typeface="a옛날목욕탕L" pitchFamily="18" charset="-127"/>
                <a:ea typeface="a옛날목욕탕L" pitchFamily="18" charset="-127"/>
              </a:rPr>
              <a:t>strcmp</a:t>
            </a:r>
            <a:r>
              <a:rPr lang="en-US" altLang="en-US" sz="1200" dirty="0" smtClean="0">
                <a:latin typeface="a옛날목욕탕L" pitchFamily="18" charset="-127"/>
                <a:ea typeface="a옛날목욕탕L" pitchFamily="18" charset="-127"/>
              </a:rPr>
              <a:t>(str1</a:t>
            </a:r>
            <a:r>
              <a:rPr lang="en-US" altLang="en-US" sz="1200" dirty="0">
                <a:latin typeface="a옛날목욕탕L" pitchFamily="18" charset="-127"/>
                <a:ea typeface="a옛날목욕탕L" pitchFamily="18" charset="-127"/>
              </a:rPr>
              <a:t>, str2</a:t>
            </a:r>
            <a:r>
              <a:rPr lang="en-US" altLang="en-US" sz="1200" dirty="0" smtClean="0">
                <a:latin typeface="a옛날목욕탕L" pitchFamily="18" charset="-127"/>
                <a:ea typeface="a옛날목욕탕L" pitchFamily="18" charset="-127"/>
              </a:rPr>
              <a:t>);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en-US" sz="1200" dirty="0">
                <a:latin typeface="a옛날목욕탕L" pitchFamily="18" charset="-127"/>
                <a:ea typeface="a옛날목욕탕L" pitchFamily="18" charset="-127"/>
              </a:rPr>
              <a:t>	</a:t>
            </a:r>
            <a:r>
              <a:rPr lang="en-US" altLang="en-US" sz="1200" dirty="0" smtClean="0">
                <a:latin typeface="a옛날목욕탕L" pitchFamily="18" charset="-127"/>
                <a:ea typeface="a옛날목욕탕L" pitchFamily="18" charset="-127"/>
              </a:rPr>
              <a:t>return 0;</a:t>
            </a:r>
            <a:endParaRPr lang="en-US" altLang="en-US" sz="1200" dirty="0">
              <a:latin typeface="a옛날목욕탕L" pitchFamily="18" charset="-127"/>
              <a:ea typeface="a옛날목욕탕L" pitchFamily="18" charset="-127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en-US" sz="1200" dirty="0" smtClean="0">
                <a:latin typeface="a옛날목욕탕L" pitchFamily="18" charset="-127"/>
                <a:ea typeface="a옛날목욕탕L" pitchFamily="18" charset="-127"/>
              </a:rPr>
              <a:t>}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475656" y="5805264"/>
            <a:ext cx="6336704" cy="5760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-1</a:t>
            </a:r>
          </a:p>
          <a:p>
            <a:r>
              <a:rPr lang="ko-KR" altLang="en-US" sz="1400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계속하려면 아무 키나 누르십시오 </a:t>
            </a:r>
            <a:r>
              <a:rPr lang="en-US" altLang="ko-KR" sz="1400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. .</a:t>
            </a:r>
            <a:endParaRPr lang="ko-KR" altLang="en-US" sz="14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089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6</a:t>
            </a:fld>
            <a:endParaRPr lang="ko-KR" altLang="en-US" sz="900" b="1" dirty="0">
              <a:solidFill>
                <a:srgbClr val="0C27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23728" y="548680"/>
            <a:ext cx="5474318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spc="-150" dirty="0" err="1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strtok</a:t>
            </a:r>
            <a:r>
              <a:rPr lang="en-US" altLang="ko-KR" sz="5000" b="1" spc="-150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()</a:t>
            </a:r>
            <a:endParaRPr lang="en-US" altLang="ko-KR" sz="50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grpSp>
        <p:nvGrpSpPr>
          <p:cNvPr id="84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507288" cy="2692896"/>
          </a:xfrm>
        </p:spPr>
        <p:txBody>
          <a:bodyPr/>
          <a:lstStyle/>
          <a:p>
            <a:r>
              <a:rPr lang="ko-KR" altLang="en-US" sz="2800" dirty="0" smtClean="0"/>
              <a:t>문자열을 구분문자들로 분리</a:t>
            </a:r>
            <a:endParaRPr lang="en-US" altLang="ko-KR" sz="2800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475656" y="2636912"/>
            <a:ext cx="6336704" cy="2343400"/>
          </a:xfrm>
          <a:prstGeom prst="roundRect">
            <a:avLst>
              <a:gd name="adj" fmla="val 9246"/>
            </a:avLst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763688" y="2708921"/>
            <a:ext cx="6048672" cy="22713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200" dirty="0"/>
              <a:t>#include &lt;</a:t>
            </a:r>
            <a:r>
              <a:rPr lang="en-US" altLang="ko-KR" sz="1200" dirty="0" err="1"/>
              <a:t>stdio.h</a:t>
            </a:r>
            <a:r>
              <a:rPr lang="en-US" altLang="ko-KR" sz="1200" dirty="0" smtClean="0"/>
              <a:t>&gt;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en-US" sz="1200" dirty="0" smtClean="0">
                <a:latin typeface="a옛날목욕탕L" pitchFamily="18" charset="-127"/>
                <a:ea typeface="a옛날목욕탕L" pitchFamily="18" charset="-127"/>
              </a:rPr>
              <a:t>#include &lt;</a:t>
            </a:r>
            <a:r>
              <a:rPr lang="en-US" altLang="en-US" sz="1200" dirty="0" err="1" smtClean="0">
                <a:latin typeface="a옛날목욕탕L" pitchFamily="18" charset="-127"/>
                <a:ea typeface="a옛날목욕탕L" pitchFamily="18" charset="-127"/>
              </a:rPr>
              <a:t>string.h</a:t>
            </a:r>
            <a:r>
              <a:rPr lang="en-US" altLang="en-US" sz="1200" dirty="0" smtClean="0">
                <a:latin typeface="a옛날목욕탕L" pitchFamily="18" charset="-127"/>
                <a:ea typeface="a옛날목욕탕L" pitchFamily="18" charset="-127"/>
              </a:rPr>
              <a:t>&gt;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</a:pPr>
            <a:endParaRPr lang="en-US" altLang="en-US" sz="1200" dirty="0">
              <a:latin typeface="a옛날목욕탕L" pitchFamily="18" charset="-127"/>
              <a:ea typeface="a옛날목욕탕L" pitchFamily="18" charset="-127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en-US" sz="1200" dirty="0" err="1" smtClean="0">
                <a:latin typeface="a옛날목욕탕L" pitchFamily="18" charset="-127"/>
                <a:ea typeface="a옛날목욕탕L" pitchFamily="18" charset="-127"/>
              </a:rPr>
              <a:t>int</a:t>
            </a:r>
            <a:r>
              <a:rPr lang="en-US" altLang="en-US" sz="1200" dirty="0" smtClean="0">
                <a:latin typeface="a옛날목욕탕L" pitchFamily="18" charset="-127"/>
                <a:ea typeface="a옛날목욕탕L" pitchFamily="18" charset="-127"/>
              </a:rPr>
              <a:t> main() {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en-US" sz="1200" dirty="0" smtClean="0">
                <a:latin typeface="a옛날목욕탕L" pitchFamily="18" charset="-127"/>
                <a:ea typeface="a옛날목욕탕L" pitchFamily="18" charset="-127"/>
              </a:rPr>
              <a:t>	char </a:t>
            </a:r>
            <a:r>
              <a:rPr lang="en-US" altLang="en-US" sz="1200" dirty="0" err="1" smtClean="0">
                <a:latin typeface="a옛날목욕탕L" pitchFamily="18" charset="-127"/>
                <a:ea typeface="a옛날목욕탕L" pitchFamily="18" charset="-127"/>
              </a:rPr>
              <a:t>str</a:t>
            </a:r>
            <a:r>
              <a:rPr lang="en-US" altLang="en-US" sz="1200" dirty="0" smtClean="0">
                <a:latin typeface="a옛날목욕탕L" pitchFamily="18" charset="-127"/>
                <a:ea typeface="a옛날목욕탕L" pitchFamily="18" charset="-127"/>
              </a:rPr>
              <a:t>[100</a:t>
            </a:r>
            <a:r>
              <a:rPr lang="en-US" altLang="en-US" sz="1200" dirty="0" smtClean="0">
                <a:latin typeface="a옛날목욕탕L" pitchFamily="18" charset="-127"/>
                <a:ea typeface="a옛날목욕탕L" pitchFamily="18" charset="-127"/>
              </a:rPr>
              <a:t>] = </a:t>
            </a:r>
            <a:r>
              <a:rPr lang="en-US" altLang="en-US" sz="1200" dirty="0" smtClean="0">
                <a:latin typeface="a옛날목욕탕L" pitchFamily="18" charset="-127"/>
                <a:ea typeface="a옛날목욕탕L" pitchFamily="18" charset="-127"/>
              </a:rPr>
              <a:t>“AAA:BBB^CCC”;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en-US" sz="1200" dirty="0" smtClean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en-US" sz="1200" dirty="0" smtClean="0">
                <a:latin typeface="a옛날목욕탕L" pitchFamily="18" charset="-127"/>
                <a:ea typeface="a옛날목욕탕L" pitchFamily="18" charset="-127"/>
              </a:rPr>
              <a:t>	</a:t>
            </a:r>
            <a:r>
              <a:rPr lang="en-US" altLang="en-US" sz="1200" dirty="0" err="1" smtClean="0">
                <a:latin typeface="a옛날목욕탕L" pitchFamily="18" charset="-127"/>
                <a:ea typeface="a옛날목욕탕L" pitchFamily="18" charset="-127"/>
              </a:rPr>
              <a:t>printf</a:t>
            </a:r>
            <a:r>
              <a:rPr lang="en-US" altLang="en-US" sz="1200" dirty="0" smtClean="0">
                <a:latin typeface="a옛날목욕탕L" pitchFamily="18" charset="-127"/>
                <a:ea typeface="a옛날목욕탕L" pitchFamily="18" charset="-127"/>
              </a:rPr>
              <a:t>(“%d\n”, </a:t>
            </a:r>
            <a:r>
              <a:rPr lang="en-US" altLang="en-US" sz="1200" dirty="0" err="1" smtClean="0">
                <a:latin typeface="a옛날목욕탕L" pitchFamily="18" charset="-127"/>
                <a:ea typeface="a옛날목욕탕L" pitchFamily="18" charset="-127"/>
              </a:rPr>
              <a:t>strtok</a:t>
            </a:r>
            <a:r>
              <a:rPr lang="en-US" altLang="en-US" sz="1200" dirty="0" smtClean="0">
                <a:latin typeface="a옛날목욕탕L" pitchFamily="18" charset="-127"/>
                <a:ea typeface="a옛날목욕탕L" pitchFamily="18" charset="-127"/>
              </a:rPr>
              <a:t>(</a:t>
            </a:r>
            <a:r>
              <a:rPr lang="en-US" altLang="en-US" sz="1200" dirty="0" err="1" smtClean="0">
                <a:latin typeface="a옛날목욕탕L" pitchFamily="18" charset="-127"/>
                <a:ea typeface="a옛날목욕탕L" pitchFamily="18" charset="-127"/>
              </a:rPr>
              <a:t>str</a:t>
            </a:r>
            <a:r>
              <a:rPr lang="en-US" altLang="en-US" sz="1200" dirty="0" smtClean="0">
                <a:latin typeface="a옛날목욕탕L" pitchFamily="18" charset="-127"/>
                <a:ea typeface="a옛날목욕탕L" pitchFamily="18" charset="-127"/>
              </a:rPr>
              <a:t>, “:^”);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en-US" sz="1200" dirty="0">
                <a:latin typeface="a옛날목욕탕L" pitchFamily="18" charset="-127"/>
                <a:ea typeface="a옛날목욕탕L" pitchFamily="18" charset="-127"/>
              </a:rPr>
              <a:t>	</a:t>
            </a:r>
            <a:r>
              <a:rPr lang="en-US" altLang="en-US" sz="1200" dirty="0" err="1">
                <a:latin typeface="a옛날목욕탕L" pitchFamily="18" charset="-127"/>
                <a:ea typeface="a옛날목욕탕L" pitchFamily="18" charset="-127"/>
              </a:rPr>
              <a:t>printf</a:t>
            </a:r>
            <a:r>
              <a:rPr lang="en-US" altLang="en-US" sz="1200" dirty="0">
                <a:latin typeface="a옛날목욕탕L" pitchFamily="18" charset="-127"/>
                <a:ea typeface="a옛날목욕탕L" pitchFamily="18" charset="-127"/>
              </a:rPr>
              <a:t>(“%d\n”, </a:t>
            </a:r>
            <a:r>
              <a:rPr lang="en-US" altLang="en-US" sz="1200" dirty="0" err="1" smtClean="0">
                <a:latin typeface="a옛날목욕탕L" pitchFamily="18" charset="-127"/>
                <a:ea typeface="a옛날목욕탕L" pitchFamily="18" charset="-127"/>
              </a:rPr>
              <a:t>strtok</a:t>
            </a:r>
            <a:r>
              <a:rPr lang="en-US" altLang="en-US" sz="1200" dirty="0" smtClean="0">
                <a:latin typeface="a옛날목욕탕L" pitchFamily="18" charset="-127"/>
                <a:ea typeface="a옛날목욕탕L" pitchFamily="18" charset="-127"/>
              </a:rPr>
              <a:t>(NULL, </a:t>
            </a:r>
            <a:r>
              <a:rPr lang="en-US" altLang="en-US" sz="1200" dirty="0">
                <a:latin typeface="a옛날목욕탕L" pitchFamily="18" charset="-127"/>
                <a:ea typeface="a옛날목욕탕L" pitchFamily="18" charset="-127"/>
              </a:rPr>
              <a:t>“:^”);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en-US" sz="1200" dirty="0">
                <a:latin typeface="a옛날목욕탕L" pitchFamily="18" charset="-127"/>
                <a:ea typeface="a옛날목욕탕L" pitchFamily="18" charset="-127"/>
              </a:rPr>
              <a:t>	</a:t>
            </a:r>
            <a:r>
              <a:rPr lang="en-US" altLang="en-US" sz="1200" dirty="0" err="1">
                <a:latin typeface="a옛날목욕탕L" pitchFamily="18" charset="-127"/>
                <a:ea typeface="a옛날목욕탕L" pitchFamily="18" charset="-127"/>
              </a:rPr>
              <a:t>printf</a:t>
            </a:r>
            <a:r>
              <a:rPr lang="en-US" altLang="en-US" sz="1200" dirty="0">
                <a:latin typeface="a옛날목욕탕L" pitchFamily="18" charset="-127"/>
                <a:ea typeface="a옛날목욕탕L" pitchFamily="18" charset="-127"/>
              </a:rPr>
              <a:t>(“%d\n”, </a:t>
            </a:r>
            <a:r>
              <a:rPr lang="en-US" altLang="en-US" sz="1200" dirty="0" err="1">
                <a:latin typeface="a옛날목욕탕L" pitchFamily="18" charset="-127"/>
                <a:ea typeface="a옛날목욕탕L" pitchFamily="18" charset="-127"/>
              </a:rPr>
              <a:t>strtok</a:t>
            </a:r>
            <a:r>
              <a:rPr lang="en-US" altLang="en-US" sz="1200" dirty="0">
                <a:latin typeface="a옛날목욕탕L" pitchFamily="18" charset="-127"/>
                <a:ea typeface="a옛날목욕탕L" pitchFamily="18" charset="-127"/>
              </a:rPr>
              <a:t>(NULL, </a:t>
            </a:r>
            <a:r>
              <a:rPr lang="en-US" altLang="en-US" sz="1200" dirty="0" smtClean="0">
                <a:latin typeface="a옛날목욕탕L" pitchFamily="18" charset="-127"/>
                <a:ea typeface="a옛날목욕탕L" pitchFamily="18" charset="-127"/>
              </a:rPr>
              <a:t>“:^”);</a:t>
            </a:r>
            <a:endParaRPr lang="en-US" altLang="en-US" sz="1200" dirty="0" smtClean="0">
              <a:latin typeface="a옛날목욕탕L" pitchFamily="18" charset="-127"/>
              <a:ea typeface="a옛날목욕탕L" pitchFamily="18" charset="-127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en-US" sz="1200" dirty="0">
                <a:latin typeface="a옛날목욕탕L" pitchFamily="18" charset="-127"/>
                <a:ea typeface="a옛날목욕탕L" pitchFamily="18" charset="-127"/>
              </a:rPr>
              <a:t>	</a:t>
            </a:r>
            <a:r>
              <a:rPr lang="en-US" altLang="en-US" sz="1200" dirty="0" smtClean="0">
                <a:latin typeface="a옛날목욕탕L" pitchFamily="18" charset="-127"/>
                <a:ea typeface="a옛날목욕탕L" pitchFamily="18" charset="-127"/>
              </a:rPr>
              <a:t>return 0;</a:t>
            </a:r>
            <a:endParaRPr lang="en-US" altLang="en-US" sz="1200" dirty="0">
              <a:latin typeface="a옛날목욕탕L" pitchFamily="18" charset="-127"/>
              <a:ea typeface="a옛날목욕탕L" pitchFamily="18" charset="-127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en-US" sz="1200" dirty="0" smtClean="0">
                <a:latin typeface="a옛날목욕탕L" pitchFamily="18" charset="-127"/>
                <a:ea typeface="a옛날목욕탕L" pitchFamily="18" charset="-127"/>
              </a:rPr>
              <a:t>}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475656" y="5379702"/>
            <a:ext cx="6336704" cy="9361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AAA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BBB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CCC</a:t>
            </a:r>
          </a:p>
          <a:p>
            <a:r>
              <a:rPr lang="ko-KR" altLang="en-US" sz="1400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계속하려면 아무 키나 누르십시오 </a:t>
            </a:r>
            <a:r>
              <a:rPr lang="en-US" altLang="ko-KR" sz="1400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. .</a:t>
            </a:r>
            <a:endParaRPr lang="ko-KR" altLang="en-US" sz="14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6699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dir="u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7</a:t>
            </a:fld>
            <a:endParaRPr lang="ko-KR" altLang="en-US" sz="900" b="1" dirty="0">
              <a:solidFill>
                <a:srgbClr val="0C27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23728" y="548680"/>
            <a:ext cx="5474318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spc="-150" dirty="0" err="1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strtok</a:t>
            </a:r>
            <a:r>
              <a:rPr lang="en-US" altLang="ko-KR" sz="5000" b="1" spc="-150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()</a:t>
            </a:r>
            <a:endParaRPr lang="en-US" altLang="ko-KR" sz="50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grpSp>
        <p:nvGrpSpPr>
          <p:cNvPr id="84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507288" cy="2692896"/>
          </a:xfrm>
        </p:spPr>
        <p:txBody>
          <a:bodyPr/>
          <a:lstStyle/>
          <a:p>
            <a:r>
              <a:rPr lang="ko-KR" altLang="en-US" sz="2800" dirty="0" smtClean="0"/>
              <a:t>문자열을 구분 문자들로 분리</a:t>
            </a:r>
            <a:endParaRPr lang="en-US" altLang="ko-KR" sz="2800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475656" y="2636912"/>
            <a:ext cx="6336704" cy="2343400"/>
          </a:xfrm>
          <a:prstGeom prst="roundRect">
            <a:avLst>
              <a:gd name="adj" fmla="val 9246"/>
            </a:avLst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763688" y="2708921"/>
            <a:ext cx="6048672" cy="22713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200" dirty="0"/>
              <a:t>#include &lt;</a:t>
            </a:r>
            <a:r>
              <a:rPr lang="en-US" altLang="ko-KR" sz="1200" dirty="0" err="1"/>
              <a:t>stdio.h</a:t>
            </a:r>
            <a:r>
              <a:rPr lang="en-US" altLang="ko-KR" sz="1200" dirty="0" smtClean="0"/>
              <a:t>&gt;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en-US" sz="1200" dirty="0" smtClean="0">
                <a:latin typeface="a옛날목욕탕L" pitchFamily="18" charset="-127"/>
                <a:ea typeface="a옛날목욕탕L" pitchFamily="18" charset="-127"/>
              </a:rPr>
              <a:t>#include &lt;</a:t>
            </a:r>
            <a:r>
              <a:rPr lang="en-US" altLang="en-US" sz="1200" dirty="0" err="1" smtClean="0">
                <a:latin typeface="a옛날목욕탕L" pitchFamily="18" charset="-127"/>
                <a:ea typeface="a옛날목욕탕L" pitchFamily="18" charset="-127"/>
              </a:rPr>
              <a:t>string.h</a:t>
            </a:r>
            <a:r>
              <a:rPr lang="en-US" altLang="en-US" sz="1200" dirty="0" smtClean="0">
                <a:latin typeface="a옛날목욕탕L" pitchFamily="18" charset="-127"/>
                <a:ea typeface="a옛날목욕탕L" pitchFamily="18" charset="-127"/>
              </a:rPr>
              <a:t>&gt;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</a:pPr>
            <a:endParaRPr lang="en-US" altLang="en-US" sz="1200" dirty="0">
              <a:latin typeface="a옛날목욕탕L" pitchFamily="18" charset="-127"/>
              <a:ea typeface="a옛날목욕탕L" pitchFamily="18" charset="-127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en-US" sz="1200" dirty="0" err="1" smtClean="0">
                <a:latin typeface="a옛날목욕탕L" pitchFamily="18" charset="-127"/>
                <a:ea typeface="a옛날목욕탕L" pitchFamily="18" charset="-127"/>
              </a:rPr>
              <a:t>int</a:t>
            </a:r>
            <a:r>
              <a:rPr lang="en-US" altLang="en-US" sz="1200" dirty="0" smtClean="0">
                <a:latin typeface="a옛날목욕탕L" pitchFamily="18" charset="-127"/>
                <a:ea typeface="a옛날목욕탕L" pitchFamily="18" charset="-127"/>
              </a:rPr>
              <a:t> main() {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en-US" sz="1200" dirty="0" smtClean="0">
                <a:latin typeface="a옛날목욕탕L" pitchFamily="18" charset="-127"/>
                <a:ea typeface="a옛날목욕탕L" pitchFamily="18" charset="-127"/>
              </a:rPr>
              <a:t>	char </a:t>
            </a:r>
            <a:r>
              <a:rPr lang="en-US" altLang="en-US" sz="1200" dirty="0" err="1" smtClean="0">
                <a:latin typeface="a옛날목욕탕L" pitchFamily="18" charset="-127"/>
                <a:ea typeface="a옛날목욕탕L" pitchFamily="18" charset="-127"/>
              </a:rPr>
              <a:t>str</a:t>
            </a:r>
            <a:r>
              <a:rPr lang="en-US" altLang="en-US" sz="1200" dirty="0" smtClean="0">
                <a:latin typeface="a옛날목욕탕L" pitchFamily="18" charset="-127"/>
                <a:ea typeface="a옛날목욕탕L" pitchFamily="18" charset="-127"/>
              </a:rPr>
              <a:t>[100</a:t>
            </a:r>
            <a:r>
              <a:rPr lang="en-US" altLang="en-US" sz="1200" dirty="0" smtClean="0">
                <a:latin typeface="a옛날목욕탕L" pitchFamily="18" charset="-127"/>
                <a:ea typeface="a옛날목욕탕L" pitchFamily="18" charset="-127"/>
              </a:rPr>
              <a:t>] = </a:t>
            </a:r>
            <a:r>
              <a:rPr lang="en-US" altLang="en-US" sz="1200" dirty="0" smtClean="0">
                <a:latin typeface="a옛날목욕탕L" pitchFamily="18" charset="-127"/>
                <a:ea typeface="a옛날목욕탕L" pitchFamily="18" charset="-127"/>
              </a:rPr>
              <a:t>“AAA:BBB^CCC”;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en-US" sz="1200" dirty="0" smtClean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en-US" sz="1200" dirty="0" smtClean="0">
                <a:latin typeface="a옛날목욕탕L" pitchFamily="18" charset="-127"/>
                <a:ea typeface="a옛날목욕탕L" pitchFamily="18" charset="-127"/>
              </a:rPr>
              <a:t>	</a:t>
            </a:r>
            <a:r>
              <a:rPr lang="en-US" altLang="en-US" sz="1200" dirty="0" err="1" smtClean="0">
                <a:latin typeface="a옛날목욕탕L" pitchFamily="18" charset="-127"/>
                <a:ea typeface="a옛날목욕탕L" pitchFamily="18" charset="-127"/>
              </a:rPr>
              <a:t>printf</a:t>
            </a:r>
            <a:r>
              <a:rPr lang="en-US" altLang="en-US" sz="1200" dirty="0" smtClean="0">
                <a:latin typeface="a옛날목욕탕L" pitchFamily="18" charset="-127"/>
                <a:ea typeface="a옛날목욕탕L" pitchFamily="18" charset="-127"/>
              </a:rPr>
              <a:t>(“%d\n”, </a:t>
            </a:r>
            <a:r>
              <a:rPr lang="en-US" altLang="en-US" sz="1200" dirty="0" err="1" smtClean="0">
                <a:latin typeface="a옛날목욕탕L" pitchFamily="18" charset="-127"/>
                <a:ea typeface="a옛날목욕탕L" pitchFamily="18" charset="-127"/>
              </a:rPr>
              <a:t>strtok</a:t>
            </a:r>
            <a:r>
              <a:rPr lang="en-US" altLang="en-US" sz="1200" dirty="0" smtClean="0">
                <a:latin typeface="a옛날목욕탕L" pitchFamily="18" charset="-127"/>
                <a:ea typeface="a옛날목욕탕L" pitchFamily="18" charset="-127"/>
              </a:rPr>
              <a:t>(</a:t>
            </a:r>
            <a:r>
              <a:rPr lang="en-US" altLang="en-US" sz="1200" dirty="0" err="1" smtClean="0">
                <a:latin typeface="a옛날목욕탕L" pitchFamily="18" charset="-127"/>
                <a:ea typeface="a옛날목욕탕L" pitchFamily="18" charset="-127"/>
              </a:rPr>
              <a:t>str</a:t>
            </a:r>
            <a:r>
              <a:rPr lang="en-US" altLang="en-US" sz="1200" dirty="0" smtClean="0">
                <a:latin typeface="a옛날목욕탕L" pitchFamily="18" charset="-127"/>
                <a:ea typeface="a옛날목욕탕L" pitchFamily="18" charset="-127"/>
              </a:rPr>
              <a:t>, “:^”);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en-US" sz="1200" dirty="0">
                <a:latin typeface="a옛날목욕탕L" pitchFamily="18" charset="-127"/>
                <a:ea typeface="a옛날목욕탕L" pitchFamily="18" charset="-127"/>
              </a:rPr>
              <a:t>	</a:t>
            </a:r>
            <a:r>
              <a:rPr lang="en-US" altLang="en-US" sz="1200" dirty="0" err="1">
                <a:latin typeface="a옛날목욕탕L" pitchFamily="18" charset="-127"/>
                <a:ea typeface="a옛날목욕탕L" pitchFamily="18" charset="-127"/>
              </a:rPr>
              <a:t>printf</a:t>
            </a:r>
            <a:r>
              <a:rPr lang="en-US" altLang="en-US" sz="1200" dirty="0">
                <a:latin typeface="a옛날목욕탕L" pitchFamily="18" charset="-127"/>
                <a:ea typeface="a옛날목욕탕L" pitchFamily="18" charset="-127"/>
              </a:rPr>
              <a:t>(“%d\n”, </a:t>
            </a:r>
            <a:r>
              <a:rPr lang="en-US" altLang="en-US" sz="1200" dirty="0" err="1" smtClean="0">
                <a:latin typeface="a옛날목욕탕L" pitchFamily="18" charset="-127"/>
                <a:ea typeface="a옛날목욕탕L" pitchFamily="18" charset="-127"/>
              </a:rPr>
              <a:t>strtok</a:t>
            </a:r>
            <a:r>
              <a:rPr lang="en-US" altLang="en-US" sz="1200" dirty="0" smtClean="0">
                <a:latin typeface="a옛날목욕탕L" pitchFamily="18" charset="-127"/>
                <a:ea typeface="a옛날목욕탕L" pitchFamily="18" charset="-127"/>
              </a:rPr>
              <a:t>(NULL, </a:t>
            </a:r>
            <a:r>
              <a:rPr lang="en-US" altLang="en-US" sz="1200" dirty="0">
                <a:latin typeface="a옛날목욕탕L" pitchFamily="18" charset="-127"/>
                <a:ea typeface="a옛날목욕탕L" pitchFamily="18" charset="-127"/>
              </a:rPr>
              <a:t>“:^”);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en-US" sz="1200" dirty="0">
                <a:latin typeface="a옛날목욕탕L" pitchFamily="18" charset="-127"/>
                <a:ea typeface="a옛날목욕탕L" pitchFamily="18" charset="-127"/>
              </a:rPr>
              <a:t>	</a:t>
            </a:r>
            <a:r>
              <a:rPr lang="en-US" altLang="en-US" sz="1200" dirty="0" err="1">
                <a:latin typeface="a옛날목욕탕L" pitchFamily="18" charset="-127"/>
                <a:ea typeface="a옛날목욕탕L" pitchFamily="18" charset="-127"/>
              </a:rPr>
              <a:t>printf</a:t>
            </a:r>
            <a:r>
              <a:rPr lang="en-US" altLang="en-US" sz="1200" dirty="0">
                <a:latin typeface="a옛날목욕탕L" pitchFamily="18" charset="-127"/>
                <a:ea typeface="a옛날목욕탕L" pitchFamily="18" charset="-127"/>
              </a:rPr>
              <a:t>(“%d\n”, </a:t>
            </a:r>
            <a:r>
              <a:rPr lang="en-US" altLang="en-US" sz="1200" dirty="0" err="1">
                <a:latin typeface="a옛날목욕탕L" pitchFamily="18" charset="-127"/>
                <a:ea typeface="a옛날목욕탕L" pitchFamily="18" charset="-127"/>
              </a:rPr>
              <a:t>strtok</a:t>
            </a:r>
            <a:r>
              <a:rPr lang="en-US" altLang="en-US" sz="1200" dirty="0">
                <a:latin typeface="a옛날목욕탕L" pitchFamily="18" charset="-127"/>
                <a:ea typeface="a옛날목욕탕L" pitchFamily="18" charset="-127"/>
              </a:rPr>
              <a:t>(NULL, </a:t>
            </a:r>
            <a:r>
              <a:rPr lang="en-US" altLang="en-US" sz="1200" dirty="0" smtClean="0">
                <a:latin typeface="a옛날목욕탕L" pitchFamily="18" charset="-127"/>
                <a:ea typeface="a옛날목욕탕L" pitchFamily="18" charset="-127"/>
              </a:rPr>
              <a:t>“:^”);</a:t>
            </a:r>
            <a:endParaRPr lang="en-US" altLang="en-US" sz="1200" dirty="0" smtClean="0">
              <a:latin typeface="a옛날목욕탕L" pitchFamily="18" charset="-127"/>
              <a:ea typeface="a옛날목욕탕L" pitchFamily="18" charset="-127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en-US" sz="1200" dirty="0">
                <a:latin typeface="a옛날목욕탕L" pitchFamily="18" charset="-127"/>
                <a:ea typeface="a옛날목욕탕L" pitchFamily="18" charset="-127"/>
              </a:rPr>
              <a:t>	</a:t>
            </a:r>
            <a:r>
              <a:rPr lang="en-US" altLang="en-US" sz="1200" dirty="0" smtClean="0">
                <a:latin typeface="a옛날목욕탕L" pitchFamily="18" charset="-127"/>
                <a:ea typeface="a옛날목욕탕L" pitchFamily="18" charset="-127"/>
              </a:rPr>
              <a:t>return 0;</a:t>
            </a:r>
            <a:endParaRPr lang="en-US" altLang="en-US" sz="1200" dirty="0">
              <a:latin typeface="a옛날목욕탕L" pitchFamily="18" charset="-127"/>
              <a:ea typeface="a옛날목욕탕L" pitchFamily="18" charset="-127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en-US" sz="1200" dirty="0" smtClean="0">
                <a:latin typeface="a옛날목욕탕L" pitchFamily="18" charset="-127"/>
                <a:ea typeface="a옛날목욕탕L" pitchFamily="18" charset="-127"/>
              </a:rPr>
              <a:t>}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475656" y="5379702"/>
            <a:ext cx="6336704" cy="9361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AAA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BBB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CCC</a:t>
            </a:r>
          </a:p>
          <a:p>
            <a:r>
              <a:rPr lang="ko-KR" altLang="en-US" sz="1400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계속하려면 아무 키나 누르십시오 </a:t>
            </a:r>
            <a:r>
              <a:rPr lang="en-US" altLang="ko-KR" sz="1400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. .</a:t>
            </a:r>
            <a:endParaRPr lang="ko-KR" altLang="en-US" sz="14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7913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dir="u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331640" y="548680"/>
            <a:ext cx="6480720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string.h</a:t>
            </a:r>
            <a:r>
              <a:rPr lang="ko-KR" altLang="en-US" sz="50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가</a:t>
            </a:r>
            <a:r>
              <a:rPr lang="en-US" altLang="ko-KR" sz="50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50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막혔을 때</a:t>
            </a:r>
            <a:endParaRPr lang="en-US" altLang="ko-KR" sz="50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grpSp>
        <p:nvGrpSpPr>
          <p:cNvPr id="84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1286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dir="u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9</a:t>
            </a:fld>
            <a:endParaRPr lang="ko-KR" altLang="en-US" sz="900" b="1" dirty="0">
              <a:solidFill>
                <a:srgbClr val="0C27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64217" y="260648"/>
            <a:ext cx="220818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실습 </a:t>
            </a:r>
            <a:r>
              <a:rPr lang="en-US" altLang="ko-KR" sz="32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1</a:t>
            </a:r>
            <a:endParaRPr lang="en-US" altLang="ko-KR" sz="32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grpSp>
        <p:nvGrpSpPr>
          <p:cNvPr id="84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  <a:endParaRPr lang="en-US" altLang="ko-KR" sz="40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395536" y="1484785"/>
            <a:ext cx="8064896" cy="4896544"/>
          </a:xfrm>
          <a:prstGeom prst="roundRect">
            <a:avLst>
              <a:gd name="adj" fmla="val 9246"/>
            </a:avLst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3568" y="1628800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소문자를 대문자로 바꿔주는 </a:t>
            </a:r>
            <a:r>
              <a:rPr lang="en-US" altLang="ko-KR" dirty="0" err="1" smtClean="0">
                <a:latin typeface="a옛날목욕탕L" pitchFamily="18" charset="-127"/>
                <a:ea typeface="a옛날목욕탕L" pitchFamily="18" charset="-127"/>
              </a:rPr>
              <a:t>strupr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() 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함수와 대문자를 소문자로 바꿔주는 </a:t>
            </a:r>
            <a:r>
              <a:rPr lang="en-US" altLang="ko-KR" dirty="0" err="1" smtClean="0">
                <a:latin typeface="a옛날목욕탕L" pitchFamily="18" charset="-127"/>
                <a:ea typeface="a옛날목욕탕L" pitchFamily="18" charset="-127"/>
              </a:rPr>
              <a:t>strlwr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() 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함수 직접 구현하기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8830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1358</TotalTime>
  <Words>247</Words>
  <Application>Microsoft Office PowerPoint</Application>
  <PresentationFormat>화면 슬라이드 쇼(4:3)</PresentationFormat>
  <Paragraphs>129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Arial</vt:lpstr>
      <vt:lpstr>굴림</vt:lpstr>
      <vt:lpstr>맑은 고딕</vt:lpstr>
      <vt:lpstr>HY깊은샘물M</vt:lpstr>
      <vt:lpstr>a옛날목욕탕L</vt:lpstr>
      <vt:lpstr>나눔바른고딕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HYEJEONG</dc:creator>
  <cp:lastModifiedBy>LDH</cp:lastModifiedBy>
  <cp:revision>101</cp:revision>
  <dcterms:created xsi:type="dcterms:W3CDTF">2014-11-05T04:07:13Z</dcterms:created>
  <dcterms:modified xsi:type="dcterms:W3CDTF">2015-07-23T14:09:43Z</dcterms:modified>
</cp:coreProperties>
</file>