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262" r:id="rId6"/>
    <p:sldId id="267" r:id="rId7"/>
    <p:sldId id="263" r:id="rId8"/>
    <p:sldId id="295" r:id="rId9"/>
    <p:sldId id="294" r:id="rId10"/>
    <p:sldId id="293" r:id="rId11"/>
    <p:sldId id="299" r:id="rId12"/>
    <p:sldId id="279" r:id="rId13"/>
    <p:sldId id="268" r:id="rId14"/>
    <p:sldId id="269" r:id="rId15"/>
    <p:sldId id="275" r:id="rId16"/>
    <p:sldId id="276" r:id="rId17"/>
    <p:sldId id="277" r:id="rId18"/>
    <p:sldId id="273" r:id="rId19"/>
    <p:sldId id="296" r:id="rId20"/>
    <p:sldId id="297" r:id="rId21"/>
    <p:sldId id="298" r:id="rId22"/>
    <p:sldId id="274" r:id="rId23"/>
    <p:sldId id="278" r:id="rId24"/>
  </p:sldIdLst>
  <p:sldSz cx="9144000" cy="6858000" type="screen4x3"/>
  <p:notesSz cx="6858000" cy="9144000"/>
  <p:embeddedFontLst>
    <p:embeddedFont>
      <p:font typeface="a옛날목욕탕L" pitchFamily="18" charset="-127"/>
      <p:regular r:id="rId26"/>
    </p:embeddedFont>
    <p:embeddedFont>
      <p:font typeface="나눔바른고딕" pitchFamily="50" charset="-127"/>
      <p:regular r:id="rId27"/>
      <p:bold r:id="rId28"/>
    </p:embeddedFont>
    <p:embeddedFont>
      <p:font typeface="맑은 고딕" pitchFamily="50" charset="-127"/>
      <p:regular r:id="rId29"/>
      <p:bold r:id="rId30"/>
    </p:embeddedFont>
    <p:embeddedFont>
      <p:font typeface="HY깊은샘물M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867" autoAdjust="0"/>
    <p:restoredTop sz="71331" autoAdjust="0"/>
  </p:normalViewPr>
  <p:slideViewPr>
    <p:cSldViewPr>
      <p:cViewPr>
        <p:scale>
          <a:sx n="88" d="100"/>
          <a:sy n="88" d="100"/>
        </p:scale>
        <p:origin x="-23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7B31-D6B9-42D0-B84B-29D96FD5819D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461B-01BF-4D3A-8F11-F414C624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5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7461B-01BF-4D3A-8F11-F414C6240E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58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fontAlgn="base"/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top1 = -1, top2 = -1;</a:t>
            </a:r>
          </a:p>
          <a:p>
            <a:pPr fontAlgn="base"/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stack1[100000];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stack2[500000] = {};</a:t>
            </a:r>
          </a:p>
          <a:p>
            <a:pPr fontAlgn="base"/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count=1;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fontAlgn="base"/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pop1() 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top1--;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 stack1[top1 + 1];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get_top1() 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 stack1[top1];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push1(){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top1++;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stack1[top1] = count;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count++;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push2(char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top2++;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stack2[top2] =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fontAlgn="base"/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max=0;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("%d", &amp;n);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while (n--) 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("%d", &amp;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if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max) 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for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max;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push1();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push2('+');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pop1();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push2('-');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max =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else if (get_top1() ==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pop1();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push2('-');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else {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("NO");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return 0;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}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}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for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stack2[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!= NULL;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("%c\n", stack2[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]);</a:t>
            </a:r>
          </a:p>
          <a:p>
            <a:pPr fontAlgn="base"/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94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57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0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43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38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89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6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12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68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02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9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8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6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5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17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5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5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4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7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9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0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506C-38A8-4641-AF14-C428C98B2AB2}" type="datetimeFigureOut">
              <a:rPr lang="ko-KR" altLang="en-US" smtClean="0"/>
              <a:t>2015-07-09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4F30-1DBC-4974-A964-BE6CD6E02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스택</a:t>
            </a:r>
            <a:r>
              <a:rPr lang="ko-KR" altLang="en-US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Stack)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2646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38811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913980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705503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15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STL(Standard Template Library)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를 이용한 구현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 </a:t>
            </a:r>
            <a:endParaRPr lang="en-US" altLang="ko-KR" sz="2000" dirty="0" smtClean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2348879"/>
            <a:ext cx="6552728" cy="4397573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2564904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 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 &lt;stack&gt;    //</a:t>
            </a:r>
            <a:r>
              <a:rPr lang="ko-KR" altLang="en-US" sz="1400" dirty="0" err="1"/>
              <a:t>스택이</a:t>
            </a:r>
            <a:r>
              <a:rPr lang="ko-KR" altLang="en-US" sz="1400" dirty="0"/>
              <a:t> 정의된 </a:t>
            </a:r>
            <a:r>
              <a:rPr lang="ko-KR" altLang="en-US" sz="1400" dirty="0" smtClean="0"/>
              <a:t>헤더파일</a:t>
            </a:r>
            <a:endParaRPr lang="ko-KR" altLang="en-US" sz="1400" dirty="0"/>
          </a:p>
          <a:p>
            <a:r>
              <a:rPr lang="en-US" altLang="ko-KR" sz="1400" dirty="0"/>
              <a:t>using namespace 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 </a:t>
            </a:r>
            <a:endParaRPr lang="en-US" altLang="ko-KR" sz="1400" dirty="0" smtClean="0"/>
          </a:p>
          <a:p>
            <a:r>
              <a:rPr lang="ko-KR" altLang="en-US" sz="1400" dirty="0"/>
              <a:t> 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 main(void) {</a:t>
            </a:r>
          </a:p>
          <a:p>
            <a:r>
              <a:rPr lang="en-US" altLang="ko-KR" sz="1400" dirty="0"/>
              <a:t>    stack&lt;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 S;    //S</a:t>
            </a:r>
            <a:r>
              <a:rPr lang="ko-KR" altLang="en-US" sz="1400" dirty="0"/>
              <a:t>라는 이름의 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형 요소를 취급하는 </a:t>
            </a:r>
            <a:r>
              <a:rPr lang="ko-KR" altLang="en-US" sz="1400" dirty="0" err="1"/>
              <a:t>스택</a:t>
            </a:r>
            <a:r>
              <a:rPr lang="ko-KR" altLang="en-US" sz="1400" dirty="0"/>
              <a:t> 객체 생성</a:t>
            </a:r>
          </a:p>
          <a:p>
            <a:r>
              <a:rPr lang="ko-KR" altLang="en-US" sz="1400" dirty="0"/>
              <a:t> 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err="1"/>
              <a:t>S.push</a:t>
            </a:r>
            <a:r>
              <a:rPr lang="en-US" altLang="ko-KR" sz="1400" dirty="0"/>
              <a:t>(2);        //2 </a:t>
            </a:r>
            <a:r>
              <a:rPr lang="ko-KR" altLang="en-US" sz="1400" dirty="0"/>
              <a:t>삽입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err="1"/>
              <a:t>S.push</a:t>
            </a:r>
            <a:r>
              <a:rPr lang="en-US" altLang="ko-KR" sz="1400" dirty="0"/>
              <a:t>(0);        //0 </a:t>
            </a:r>
            <a:r>
              <a:rPr lang="ko-KR" altLang="en-US" sz="1400" dirty="0"/>
              <a:t>삽입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err="1"/>
              <a:t>S.push</a:t>
            </a:r>
            <a:r>
              <a:rPr lang="en-US" altLang="ko-KR" sz="1400" dirty="0"/>
              <a:t>(1);        //1 </a:t>
            </a:r>
            <a:r>
              <a:rPr lang="ko-KR" altLang="en-US" sz="1400" dirty="0"/>
              <a:t>삽입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err="1"/>
              <a:t>S.push</a:t>
            </a:r>
            <a:r>
              <a:rPr lang="en-US" altLang="ko-KR" sz="1400" dirty="0"/>
              <a:t>(4);        //4 </a:t>
            </a:r>
            <a:r>
              <a:rPr lang="ko-KR" altLang="en-US" sz="1400" dirty="0"/>
              <a:t>삽입</a:t>
            </a:r>
          </a:p>
          <a:p>
            <a:r>
              <a:rPr lang="ko-KR" altLang="en-US" sz="1400" dirty="0"/>
              <a:t> 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/>
              <a:t>while(</a:t>
            </a:r>
            <a:r>
              <a:rPr lang="en-US" altLang="ko-KR" sz="1400" dirty="0" err="1"/>
              <a:t>S.empty</a:t>
            </a:r>
            <a:r>
              <a:rPr lang="en-US" altLang="ko-KR" sz="1400" dirty="0"/>
              <a:t>() == false) {        //stack</a:t>
            </a:r>
            <a:r>
              <a:rPr lang="ko-KR" altLang="en-US" sz="1400" dirty="0"/>
              <a:t>이 비어있지 않다면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 &lt;&lt; </a:t>
            </a:r>
            <a:r>
              <a:rPr lang="en-US" altLang="ko-KR" sz="1400" dirty="0" err="1"/>
              <a:t>S.top</a:t>
            </a:r>
            <a:r>
              <a:rPr lang="en-US" altLang="ko-KR" sz="1400" dirty="0"/>
              <a:t>() &lt;&lt; ", ";    //top </a:t>
            </a:r>
            <a:r>
              <a:rPr lang="ko-KR" altLang="en-US" sz="1400" dirty="0"/>
              <a:t>요소 출력</a:t>
            </a:r>
          </a:p>
          <a:p>
            <a:r>
              <a:rPr lang="ko-KR" altLang="en-US" sz="1400" dirty="0"/>
              <a:t>        </a:t>
            </a:r>
            <a:r>
              <a:rPr lang="en-US" altLang="ko-KR" sz="1400" dirty="0" err="1"/>
              <a:t>S.pop</a:t>
            </a:r>
            <a:r>
              <a:rPr lang="en-US" altLang="ko-KR" sz="1400" dirty="0"/>
              <a:t>();                    //top</a:t>
            </a:r>
            <a:r>
              <a:rPr lang="ko-KR" altLang="en-US" sz="1400" dirty="0"/>
              <a:t>에 있는 요소 제거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    return 0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1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</a:t>
            </a:r>
            <a:r>
              <a:rPr lang="en-US" altLang="ko-KR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 err="1" smtClean="0">
                <a:latin typeface="a옛날목욕탕L" pitchFamily="18" charset="-127"/>
                <a:ea typeface="a옛날목욕탕L" pitchFamily="18" charset="-127"/>
              </a:rPr>
              <a:t>Baekjoon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O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nline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J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udge [</a:t>
            </a: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스택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]</a:t>
            </a:r>
          </a:p>
          <a:p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https://www.acmicpc.net/problem/1874</a:t>
            </a:r>
            <a: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sz="1800" dirty="0" smtClean="0">
                <a:latin typeface="a옛날목욕탕L" pitchFamily="18" charset="-127"/>
                <a:ea typeface="a옛날목욕탕L" pitchFamily="18" charset="-127"/>
              </a:rPr>
            </a:br>
            <a:endParaRPr lang="en-US" altLang="ko-KR" sz="1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12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9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58514"/>
            <a:ext cx="7272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큐 </a:t>
            </a:r>
            <a:r>
              <a:rPr lang="en-US" altLang="ko-KR" sz="8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 Queue)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2439938"/>
            <a:ext cx="42693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87685" y="1964459"/>
            <a:ext cx="0" cy="816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5400000">
            <a:off x="862854" y="1941663"/>
            <a:ext cx="360041" cy="310380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654377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6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2"/>
            <a:ext cx="3240360" cy="387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050" y="336138"/>
            <a:ext cx="447657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4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큐 </a:t>
            </a:r>
            <a:r>
              <a:rPr lang="en-US" altLang="ko-KR" sz="5400" b="1" spc="-150" dirty="0" smtClean="0">
                <a:solidFill>
                  <a:schemeClr val="accent4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(Queue)</a:t>
            </a:r>
            <a:endParaRPr lang="en-US" altLang="ko-KR" sz="54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0" name="내용 개체 틀 2"/>
          <p:cNvSpPr txBox="1">
            <a:spLocks/>
          </p:cNvSpPr>
          <p:nvPr/>
        </p:nvSpPr>
        <p:spPr>
          <a:xfrm>
            <a:off x="827584" y="4473847"/>
            <a:ext cx="8002477" cy="233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선형 자료구조</a:t>
            </a:r>
            <a:endParaRPr lang="en-US" altLang="ko-KR" sz="20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선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입선출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First-In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First-Out</a:t>
            </a: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  </a:t>
            </a: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( </a:t>
            </a: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큐는 </a:t>
            </a:r>
            <a:r>
              <a:rPr lang="ko-KR" altLang="en-US" sz="1800" dirty="0" err="1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스택과</a:t>
            </a: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반대로 가장 먼저 들어간 데이터가 먼저 나옴</a:t>
            </a: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lang="en-US" altLang="ko-KR" sz="1800" dirty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순서대로 </a:t>
            </a:r>
            <a:r>
              <a:rPr lang="ko-KR" altLang="en-US" sz="20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처리해야 하는 자료를 임시적으로 저장하는 용도로 흔히 쓰임</a:t>
            </a:r>
          </a:p>
          <a:p>
            <a:pPr>
              <a:lnSpc>
                <a:spcPct val="150000"/>
              </a:lnSpc>
            </a:pPr>
            <a:endParaRPr lang="ko-KR" altLang="en-US" sz="20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2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큐의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 rot="5400000">
            <a:off x="2610118" y="1913805"/>
            <a:ext cx="680365" cy="2981550"/>
            <a:chOff x="2245715" y="3072383"/>
            <a:chExt cx="680365" cy="2981550"/>
          </a:xfrm>
        </p:grpSpPr>
        <p:sp>
          <p:nvSpPr>
            <p:cNvPr id="36" name="직사각형 35"/>
            <p:cNvSpPr/>
            <p:nvPr/>
          </p:nvSpPr>
          <p:spPr>
            <a:xfrm>
              <a:off x="2247308" y="3072383"/>
              <a:ext cx="678772" cy="29815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247308" y="3072384"/>
              <a:ext cx="660791" cy="2981549"/>
              <a:chOff x="1231392" y="3840480"/>
              <a:chExt cx="896112" cy="2304288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1231392" y="3840480"/>
                <a:ext cx="0" cy="23042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127504" y="3840480"/>
                <a:ext cx="0" cy="23042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 rot="16200000">
              <a:off x="2259901" y="4706545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</a:t>
              </a:r>
              <a:endPara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 rot="16200000">
              <a:off x="2259901" y="5375543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50" dirty="0" smtClean="0">
                  <a:latin typeface="a옛날목욕탕L" pitchFamily="18" charset="-127"/>
                  <a:ea typeface="a옛날목욕탕L" pitchFamily="18" charset="-127"/>
                </a:rPr>
                <a:t>A</a:t>
              </a:r>
              <a:endParaRPr lang="ko-KR" altLang="en-US" b="1" spc="-50" dirty="0" smtClean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 rot="16200000">
              <a:off x="2259901" y="4028492"/>
              <a:ext cx="637112" cy="66548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2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C</a:t>
              </a:r>
              <a:endParaRPr lang="ko-KR" altLang="en-US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sp>
        <p:nvSpPr>
          <p:cNvPr id="43" name="굽은 화살표 42"/>
          <p:cNvSpPr/>
          <p:nvPr/>
        </p:nvSpPr>
        <p:spPr>
          <a:xfrm rot="10800000">
            <a:off x="4755383" y="2732787"/>
            <a:ext cx="890016" cy="865631"/>
          </a:xfrm>
          <a:prstGeom prst="bentArrow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00391" y="1875439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D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902940" y="3036457"/>
            <a:ext cx="277351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삽입 </a:t>
            </a:r>
            <a:r>
              <a:rPr lang="en-US" altLang="ko-KR" sz="2400" b="1" dirty="0" smtClean="0">
                <a:solidFill>
                  <a:schemeClr val="tx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Enqueue )</a:t>
            </a:r>
            <a:endParaRPr lang="en-US" altLang="ko-KR" sz="2400" b="1" dirty="0">
              <a:solidFill>
                <a:schemeClr val="tx2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 rot="5400000">
            <a:off x="2486842" y="4026646"/>
            <a:ext cx="693653" cy="526780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 rot="5400000">
            <a:off x="2603821" y="4323195"/>
            <a:ext cx="692959" cy="2981550"/>
            <a:chOff x="6066570" y="3072383"/>
            <a:chExt cx="692959" cy="2981550"/>
          </a:xfrm>
        </p:grpSpPr>
        <p:sp>
          <p:nvSpPr>
            <p:cNvPr id="48" name="직사각형 47"/>
            <p:cNvSpPr/>
            <p:nvPr/>
          </p:nvSpPr>
          <p:spPr>
            <a:xfrm>
              <a:off x="6080757" y="3072383"/>
              <a:ext cx="678772" cy="29815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6080757" y="3072384"/>
              <a:ext cx="660791" cy="2981549"/>
              <a:chOff x="1231392" y="3840480"/>
              <a:chExt cx="896112" cy="2304288"/>
            </a:xfrm>
          </p:grpSpPr>
          <p:cxnSp>
            <p:nvCxnSpPr>
              <p:cNvPr id="54" name="직선 연결선 53"/>
              <p:cNvCxnSpPr/>
              <p:nvPr/>
            </p:nvCxnSpPr>
            <p:spPr>
              <a:xfrm>
                <a:off x="1231392" y="3840480"/>
                <a:ext cx="0" cy="23042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2127504" y="3840480"/>
                <a:ext cx="0" cy="23042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타원 49"/>
            <p:cNvSpPr/>
            <p:nvPr/>
          </p:nvSpPr>
          <p:spPr>
            <a:xfrm rot="16200000">
              <a:off x="6093350" y="4706545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</a:t>
              </a:r>
              <a:endPara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 rot="16200000">
              <a:off x="6093350" y="5375543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50" dirty="0" smtClean="0">
                  <a:latin typeface="a옛날목욕탕L" pitchFamily="18" charset="-127"/>
                  <a:ea typeface="a옛날목욕탕L" pitchFamily="18" charset="-127"/>
                </a:rPr>
                <a:t>A</a:t>
              </a:r>
              <a:endParaRPr lang="ko-KR" altLang="en-US" b="1" spc="-50" dirty="0" smtClean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 rot="16200000">
              <a:off x="6080756" y="3346773"/>
              <a:ext cx="637112" cy="66548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2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D</a:t>
              </a:r>
              <a:endParaRPr lang="ko-KR" altLang="en-US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 rot="16200000">
              <a:off x="6089043" y="4036365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C</a:t>
              </a:r>
            </a:p>
          </p:txBody>
        </p:sp>
      </p:grpSp>
      <p:cxnSp>
        <p:nvCxnSpPr>
          <p:cNvPr id="56" name="직선 화살표 연결선 55"/>
          <p:cNvCxnSpPr/>
          <p:nvPr/>
        </p:nvCxnSpPr>
        <p:spPr>
          <a:xfrm flipH="1">
            <a:off x="1800626" y="2661889"/>
            <a:ext cx="7405" cy="3722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379359" y="2148855"/>
            <a:ext cx="888385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Front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3161348" y="2665851"/>
            <a:ext cx="5564" cy="3722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770081" y="2141897"/>
            <a:ext cx="79380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Rear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1794850" y="5082841"/>
            <a:ext cx="7405" cy="3722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373583" y="4569807"/>
            <a:ext cx="888385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Front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819093" y="5095116"/>
            <a:ext cx="5564" cy="3722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418153" y="4581128"/>
            <a:ext cx="79380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Rear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큐의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 rot="5400000">
            <a:off x="4685257" y="1537766"/>
            <a:ext cx="680365" cy="2981550"/>
            <a:chOff x="2245715" y="3072383"/>
            <a:chExt cx="680365" cy="2981550"/>
          </a:xfrm>
        </p:grpSpPr>
        <p:sp>
          <p:nvSpPr>
            <p:cNvPr id="65" name="직사각형 64"/>
            <p:cNvSpPr/>
            <p:nvPr/>
          </p:nvSpPr>
          <p:spPr>
            <a:xfrm>
              <a:off x="2247308" y="3072383"/>
              <a:ext cx="678772" cy="29815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2247308" y="3072384"/>
              <a:ext cx="660791" cy="2981549"/>
              <a:chOff x="1231392" y="3840480"/>
              <a:chExt cx="896112" cy="2304288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1231392" y="3840480"/>
                <a:ext cx="0" cy="23042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2127504" y="3840480"/>
                <a:ext cx="0" cy="23042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타원 66"/>
            <p:cNvSpPr/>
            <p:nvPr/>
          </p:nvSpPr>
          <p:spPr>
            <a:xfrm rot="16200000">
              <a:off x="2259901" y="4706545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</a:t>
              </a:r>
              <a:endPara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2259901" y="5375543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50" dirty="0" smtClean="0">
                  <a:latin typeface="a옛날목욕탕L" pitchFamily="18" charset="-127"/>
                  <a:ea typeface="a옛날목욕탕L" pitchFamily="18" charset="-127"/>
                </a:rPr>
                <a:t>A</a:t>
              </a:r>
              <a:endParaRPr lang="ko-KR" altLang="en-US" b="1" spc="-50" dirty="0" smtClean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 rot="16200000">
              <a:off x="2259901" y="4028492"/>
              <a:ext cx="637112" cy="66548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2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C</a:t>
              </a:r>
              <a:endParaRPr lang="ko-KR" altLang="en-US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67544" y="2060848"/>
            <a:ext cx="2810385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삭제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Dequeue )</a:t>
            </a:r>
            <a:endParaRPr lang="en-US" altLang="ko-KR" sz="2400" b="1" dirty="0">
              <a:solidFill>
                <a:schemeClr val="accent2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3" name="오른쪽 화살표 72"/>
          <p:cNvSpPr/>
          <p:nvPr/>
        </p:nvSpPr>
        <p:spPr>
          <a:xfrm rot="5400000">
            <a:off x="4561981" y="3650607"/>
            <a:ext cx="693653" cy="526780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 rot="5400000">
            <a:off x="3886500" y="3627496"/>
            <a:ext cx="1153166" cy="4106265"/>
            <a:chOff x="6079163" y="3072383"/>
            <a:chExt cx="1153166" cy="4106265"/>
          </a:xfrm>
        </p:grpSpPr>
        <p:sp>
          <p:nvSpPr>
            <p:cNvPr id="75" name="직사각형 74"/>
            <p:cNvSpPr/>
            <p:nvPr/>
          </p:nvSpPr>
          <p:spPr>
            <a:xfrm>
              <a:off x="6080757" y="3072383"/>
              <a:ext cx="678772" cy="29815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6080757" y="3072384"/>
              <a:ext cx="660791" cy="2981549"/>
              <a:chOff x="1231392" y="3840480"/>
              <a:chExt cx="896112" cy="2304288"/>
            </a:xfrm>
          </p:grpSpPr>
          <p:cxnSp>
            <p:nvCxnSpPr>
              <p:cNvPr id="80" name="직선 연결선 79"/>
              <p:cNvCxnSpPr/>
              <p:nvPr/>
            </p:nvCxnSpPr>
            <p:spPr>
              <a:xfrm>
                <a:off x="1231392" y="3840480"/>
                <a:ext cx="0" cy="23042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2127504" y="3840480"/>
                <a:ext cx="0" cy="23042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타원 76"/>
            <p:cNvSpPr/>
            <p:nvPr/>
          </p:nvSpPr>
          <p:spPr>
            <a:xfrm rot="16200000">
              <a:off x="6093350" y="4706545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</a:t>
              </a:r>
              <a:endPara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 rot="16200000">
              <a:off x="6581031" y="6527350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50" dirty="0" smtClean="0">
                  <a:latin typeface="a옛날목욕탕L" pitchFamily="18" charset="-127"/>
                  <a:ea typeface="a옛날목욕탕L" pitchFamily="18" charset="-127"/>
                </a:rPr>
                <a:t>A</a:t>
              </a:r>
              <a:endParaRPr lang="ko-KR" altLang="en-US" b="1" spc="-50" dirty="0" smtClean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 rot="16200000">
              <a:off x="6093349" y="4035187"/>
              <a:ext cx="637112" cy="66548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2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C</a:t>
              </a:r>
              <a:endParaRPr lang="ko-KR" altLang="en-US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cxnSp>
        <p:nvCxnSpPr>
          <p:cNvPr id="87" name="직선 화살표 연결선 86"/>
          <p:cNvCxnSpPr/>
          <p:nvPr/>
        </p:nvCxnSpPr>
        <p:spPr>
          <a:xfrm flipH="1">
            <a:off x="3885112" y="2276872"/>
            <a:ext cx="5564" cy="3722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395583" y="1772816"/>
            <a:ext cx="888385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Front</a:t>
            </a:r>
            <a:endParaRPr lang="en-US" altLang="ko-KR" b="1" i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5244800" y="2290188"/>
            <a:ext cx="5564" cy="3722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933113" y="1790797"/>
            <a:ext cx="79380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Rear</a:t>
            </a:r>
            <a:endParaRPr lang="en-US" altLang="ko-KR" b="1" i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4499992" y="4681960"/>
            <a:ext cx="5564" cy="3722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043655" y="4227020"/>
            <a:ext cx="888385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Front</a:t>
            </a:r>
            <a:endParaRPr lang="en-US" altLang="ko-KR" b="1" i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5260353" y="4669762"/>
            <a:ext cx="5564" cy="37223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932040" y="4243998"/>
            <a:ext cx="79380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Rear</a:t>
            </a:r>
            <a:endParaRPr lang="en-US" altLang="ko-KR" b="1" i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5" name="위쪽 화살표 94"/>
          <p:cNvSpPr/>
          <p:nvPr/>
        </p:nvSpPr>
        <p:spPr>
          <a:xfrm rot="16200000">
            <a:off x="2659964" y="2563400"/>
            <a:ext cx="491167" cy="931874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7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큐의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64" name="굽은 화살표 63"/>
          <p:cNvSpPr/>
          <p:nvPr/>
        </p:nvSpPr>
        <p:spPr>
          <a:xfrm rot="10800000">
            <a:off x="4716016" y="2486148"/>
            <a:ext cx="890016" cy="865631"/>
          </a:xfrm>
          <a:prstGeom prst="bentArrow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161024" y="1628800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985806" y="2789818"/>
            <a:ext cx="277351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삽입 </a:t>
            </a:r>
            <a:r>
              <a:rPr lang="en-US" altLang="ko-KR" sz="2400" b="1" dirty="0" smtClean="0">
                <a:solidFill>
                  <a:schemeClr val="tx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Enqueue )</a:t>
            </a:r>
            <a:endParaRPr lang="en-US" altLang="ko-KR" sz="2400" b="1" dirty="0">
              <a:solidFill>
                <a:schemeClr val="tx2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 rot="5400000">
            <a:off x="2546543" y="1786589"/>
            <a:ext cx="684673" cy="2692974"/>
            <a:chOff x="6074857" y="3360959"/>
            <a:chExt cx="684673" cy="2692974"/>
          </a:xfrm>
        </p:grpSpPr>
        <p:sp>
          <p:nvSpPr>
            <p:cNvPr id="68" name="직사각형 67"/>
            <p:cNvSpPr/>
            <p:nvPr/>
          </p:nvSpPr>
          <p:spPr>
            <a:xfrm>
              <a:off x="6080758" y="3360959"/>
              <a:ext cx="678772" cy="26929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6080759" y="3360959"/>
              <a:ext cx="678079" cy="2692973"/>
              <a:chOff x="1231394" y="4063504"/>
              <a:chExt cx="919556" cy="2081262"/>
            </a:xfrm>
          </p:grpSpPr>
          <p:cxnSp>
            <p:nvCxnSpPr>
              <p:cNvPr id="74" name="직선 연결선 73"/>
              <p:cNvCxnSpPr/>
              <p:nvPr/>
            </p:nvCxnSpPr>
            <p:spPr>
              <a:xfrm rot="16200000" flipH="1" flipV="1">
                <a:off x="200057" y="5095151"/>
                <a:ext cx="2080952" cy="18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16200000" flipH="1" flipV="1">
                <a:off x="1098598" y="5092414"/>
                <a:ext cx="2081261" cy="234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타원 69"/>
            <p:cNvSpPr/>
            <p:nvPr/>
          </p:nvSpPr>
          <p:spPr>
            <a:xfrm rot="16200000">
              <a:off x="6093350" y="4706545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B</a:t>
              </a:r>
              <a:endPara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 rot="16200000">
              <a:off x="6093350" y="5375543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50" dirty="0" smtClean="0">
                  <a:latin typeface="a옛날목욕탕L" pitchFamily="18" charset="-127"/>
                  <a:ea typeface="a옛날목욕탕L" pitchFamily="18" charset="-127"/>
                </a:rPr>
                <a:t>A</a:t>
              </a:r>
              <a:endParaRPr lang="ko-KR" altLang="en-US" b="1" spc="-50" dirty="0" smtClean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 rot="16200000">
              <a:off x="6092948" y="3346773"/>
              <a:ext cx="637112" cy="665484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-12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D</a:t>
              </a:r>
              <a:endParaRPr lang="ko-KR" altLang="en-US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 rot="16200000">
              <a:off x="6089043" y="4036365"/>
              <a:ext cx="637112" cy="665484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C</a:t>
              </a:r>
            </a:p>
          </p:txBody>
        </p:sp>
      </p:grpSp>
      <p:cxnSp>
        <p:nvCxnSpPr>
          <p:cNvPr id="76" name="직선 화살표 연결선 75"/>
          <p:cNvCxnSpPr/>
          <p:nvPr/>
        </p:nvCxnSpPr>
        <p:spPr>
          <a:xfrm flipH="1">
            <a:off x="1850774" y="2351499"/>
            <a:ext cx="5564" cy="33839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403648" y="1918020"/>
            <a:ext cx="888385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Front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3901959" y="2380400"/>
            <a:ext cx="5564" cy="33839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477576" y="1936001"/>
            <a:ext cx="79380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Rear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0" name="폭발 1 79"/>
          <p:cNvSpPr/>
          <p:nvPr/>
        </p:nvSpPr>
        <p:spPr>
          <a:xfrm>
            <a:off x="3330268" y="3592949"/>
            <a:ext cx="4011168" cy="2808696"/>
          </a:xfrm>
          <a:prstGeom prst="irregularSeal1">
            <a:avLst/>
          </a:prstGeom>
          <a:noFill/>
          <a:ln w="152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Queue </a:t>
            </a:r>
          </a:p>
          <a:p>
            <a:pPr algn="ctr"/>
            <a:r>
              <a:rPr lang="en-US" altLang="ko-KR" sz="2800" b="1" i="1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Overflow</a:t>
            </a:r>
            <a:endParaRPr lang="ko-KR" altLang="en-US" sz="2800" b="1" i="1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7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큐의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 rot="5400000">
            <a:off x="4718146" y="1625207"/>
            <a:ext cx="678772" cy="2692974"/>
            <a:chOff x="6080758" y="3360959"/>
            <a:chExt cx="678772" cy="2692974"/>
          </a:xfrm>
        </p:grpSpPr>
        <p:sp>
          <p:nvSpPr>
            <p:cNvPr id="65" name="직사각형 64"/>
            <p:cNvSpPr/>
            <p:nvPr/>
          </p:nvSpPr>
          <p:spPr>
            <a:xfrm>
              <a:off x="6080758" y="3360959"/>
              <a:ext cx="678772" cy="26929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080759" y="3360959"/>
              <a:ext cx="678079" cy="2692973"/>
              <a:chOff x="1231394" y="4063504"/>
              <a:chExt cx="919556" cy="2081262"/>
            </a:xfrm>
          </p:grpSpPr>
          <p:cxnSp>
            <p:nvCxnSpPr>
              <p:cNvPr id="67" name="직선 연결선 66"/>
              <p:cNvCxnSpPr/>
              <p:nvPr/>
            </p:nvCxnSpPr>
            <p:spPr>
              <a:xfrm rot="16200000" flipH="1" flipV="1">
                <a:off x="200057" y="5095151"/>
                <a:ext cx="2080952" cy="18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rot="16200000" flipH="1" flipV="1">
                <a:off x="1098598" y="5092414"/>
                <a:ext cx="2081261" cy="234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" name="직선 화살표 연결선 68"/>
          <p:cNvCxnSpPr/>
          <p:nvPr/>
        </p:nvCxnSpPr>
        <p:spPr>
          <a:xfrm flipH="1">
            <a:off x="3731394" y="2226505"/>
            <a:ext cx="5564" cy="33839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428284" y="1340768"/>
            <a:ext cx="888385" cy="874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Front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Rear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1" name="폭발 1 70"/>
          <p:cNvSpPr/>
          <p:nvPr/>
        </p:nvSpPr>
        <p:spPr>
          <a:xfrm>
            <a:off x="4377256" y="3428616"/>
            <a:ext cx="4011168" cy="2808696"/>
          </a:xfrm>
          <a:prstGeom prst="irregularSeal1">
            <a:avLst/>
          </a:prstGeom>
          <a:noFill/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Queue Underflow</a:t>
            </a:r>
            <a:endParaRPr lang="ko-KR" altLang="en-US" sz="2800" b="1" i="1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81495" y="2127222"/>
            <a:ext cx="2810385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삭제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Dequeue )</a:t>
            </a:r>
            <a:endParaRPr lang="en-US" altLang="ko-KR" sz="2400" b="1" dirty="0">
              <a:solidFill>
                <a:schemeClr val="accent2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3" name="위쪽 화살표 72"/>
          <p:cNvSpPr/>
          <p:nvPr/>
        </p:nvSpPr>
        <p:spPr>
          <a:xfrm rot="16200000">
            <a:off x="2786442" y="2528467"/>
            <a:ext cx="491167" cy="931874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7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18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요약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0" name="내용 개체 틀 2"/>
          <p:cNvSpPr txBox="1">
            <a:spLocks/>
          </p:cNvSpPr>
          <p:nvPr/>
        </p:nvSpPr>
        <p:spPr>
          <a:xfrm>
            <a:off x="1342966" y="1162446"/>
            <a:ext cx="6757426" cy="47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규칙</a:t>
            </a:r>
            <a:endParaRPr lang="en-US" altLang="ko-KR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선입선출 </a:t>
            </a: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: First in first out!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기능</a:t>
            </a:r>
            <a:endParaRPr lang="en-US" altLang="ko-KR" sz="44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삽입 </a:t>
            </a: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(Enqueue) : </a:t>
            </a: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맨 뒤에 새로운 원소를 삽입하는 동작</a:t>
            </a:r>
            <a:endParaRPr lang="en-US" altLang="ko-KR" sz="18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삭제 </a:t>
            </a: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(Dequeue) : </a:t>
            </a: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맨 앞에 있는 원소를 삭제하는 동작</a:t>
            </a:r>
            <a:endParaRPr lang="en-US" altLang="ko-KR" sz="14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예외</a:t>
            </a:r>
            <a:endParaRPr lang="en-US" altLang="ko-KR" sz="28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Queue Overflow : </a:t>
            </a: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큐가 가득 차서 삽입에 실패</a:t>
            </a:r>
            <a:endParaRPr lang="en-US" altLang="ko-KR" sz="18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Queue Underflow : </a:t>
            </a:r>
            <a:r>
              <a:rPr lang="ko-KR" altLang="en-US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큐가 비어있어서 삭제에 실패</a:t>
            </a:r>
            <a:endParaRPr lang="en-US" altLang="ko-KR" sz="1800" dirty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55576" y="2566807"/>
            <a:ext cx="70567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27584" y="4149080"/>
            <a:ext cx="70567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1124744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2413337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4005064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2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19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1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역량평가용 경량화 큐 구현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 </a:t>
            </a:r>
            <a:endParaRPr lang="en-US" altLang="ko-KR" sz="2000" dirty="0" smtClean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12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1187624" y="2348879"/>
            <a:ext cx="6552728" cy="4397573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7664" y="2368320"/>
            <a:ext cx="51125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queue[10000];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front=0,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rear=0;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r>
              <a:rPr lang="en-US" altLang="ko-KR" sz="1400" dirty="0"/>
              <a:t>	queue[rear]=n;</a:t>
            </a:r>
          </a:p>
          <a:p>
            <a:r>
              <a:rPr lang="en-US" altLang="ko-KR" sz="1400" dirty="0"/>
              <a:t>	rear++;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front++;</a:t>
            </a:r>
          </a:p>
          <a:p>
            <a:r>
              <a:rPr lang="en-US" altLang="ko-KR" sz="1400" dirty="0"/>
              <a:t>	return queue[front-1];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(1);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enqueue</a:t>
            </a:r>
            <a:r>
              <a:rPr lang="en-US" altLang="ko-KR" sz="1400" dirty="0"/>
              <a:t>(2);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(“%d\n”,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(“%d\n”,</a:t>
            </a:r>
            <a:r>
              <a:rPr lang="en-US" altLang="ko-KR" sz="1400" dirty="0" err="1"/>
              <a:t>dequeue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050" y="332656"/>
            <a:ext cx="447657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400" b="1" spc="-150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스택</a:t>
            </a:r>
            <a:r>
              <a:rPr lang="ko-KR" altLang="en-US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5400" b="1" spc="-150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(stack)</a:t>
            </a:r>
            <a:endParaRPr lang="en-US" altLang="ko-KR" sz="48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0" name="내용 개체 틀 2"/>
          <p:cNvSpPr txBox="1">
            <a:spLocks/>
          </p:cNvSpPr>
          <p:nvPr/>
        </p:nvSpPr>
        <p:spPr>
          <a:xfrm>
            <a:off x="251520" y="4185815"/>
            <a:ext cx="9145015" cy="233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선형 자료구조</a:t>
            </a:r>
            <a:endParaRPr lang="en-US" altLang="ko-KR" sz="16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후입선출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: Last-In First-Out</a:t>
            </a:r>
            <a:r>
              <a:rPr lang="en-US" altLang="ko-KR" sz="16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     </a:t>
            </a:r>
            <a:r>
              <a:rPr lang="en-US" altLang="ko-KR" sz="14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( </a:t>
            </a:r>
            <a:r>
              <a:rPr lang="ko-KR" altLang="en-US" sz="14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데이터가 들어가고 나오는 입구가 하나뿐이므로 </a:t>
            </a: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입구로 들어간 데이터가 차곡차곡 쌓여 있다가 </a:t>
            </a:r>
            <a:endParaRPr lang="en-US" altLang="ko-KR" sz="14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     </a:t>
            </a:r>
            <a:r>
              <a:rPr lang="ko-KR" altLang="en-US" sz="14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들어간 반대 순서로 나옴 </a:t>
            </a:r>
            <a:r>
              <a:rPr lang="en-US" altLang="ko-KR" sz="14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lang="en-US" altLang="ko-KR" sz="1400" dirty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계산 중에 잠시 기억해야 하는 임시적인 자료를 관리하는 용도로 주로 사용</a:t>
            </a:r>
            <a:endParaRPr lang="en-US" altLang="ko-KR" sz="1400" dirty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9764"/>
            <a:ext cx="4476577" cy="330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2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20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1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역량평가용 경량화 </a:t>
            </a: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스택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구현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 </a:t>
            </a:r>
            <a:endParaRPr lang="en-US" altLang="ko-KR" sz="2000" dirty="0" smtClean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2348879"/>
            <a:ext cx="6552728" cy="4397573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2564904"/>
            <a:ext cx="68407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top = -1;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stack[10];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pop() {</a:t>
            </a:r>
          </a:p>
          <a:p>
            <a:r>
              <a:rPr lang="en-US" altLang="ko-KR" sz="1400" dirty="0" smtClean="0"/>
              <a:t>	top--;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return stack[top+1];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Void push(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n) {</a:t>
            </a:r>
          </a:p>
          <a:p>
            <a:r>
              <a:rPr lang="en-US" altLang="ko-KR" sz="1400" dirty="0" smtClean="0"/>
              <a:t>	top++;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stack[top] = n;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Void main() {</a:t>
            </a:r>
          </a:p>
          <a:p>
            <a:r>
              <a:rPr lang="en-US" altLang="ko-KR" sz="1400" dirty="0" smtClean="0"/>
              <a:t>	push(1);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(“%d”, pop());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1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5" name="TextBox 1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21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15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STL(Standard Template Library)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를 이용한 구현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 </a:t>
            </a:r>
            <a:endParaRPr lang="en-US" altLang="ko-KR" sz="2000" dirty="0" smtClean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2348879"/>
            <a:ext cx="6552728" cy="4397573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2564904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 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 </a:t>
            </a:r>
            <a:r>
              <a:rPr lang="en-US" altLang="ko-KR" sz="1400" dirty="0" smtClean="0"/>
              <a:t>&lt;queue&gt;</a:t>
            </a:r>
            <a:r>
              <a:rPr lang="en-US" altLang="ko-KR" sz="1400" dirty="0"/>
              <a:t>    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큐가</a:t>
            </a:r>
            <a:r>
              <a:rPr lang="ko-KR" altLang="en-US" sz="1400" dirty="0"/>
              <a:t> 정의된 </a:t>
            </a:r>
            <a:r>
              <a:rPr lang="ko-KR" altLang="en-US" sz="1400" dirty="0" smtClean="0"/>
              <a:t>헤더파일</a:t>
            </a:r>
            <a:endParaRPr lang="ko-KR" altLang="en-US" sz="1400" dirty="0"/>
          </a:p>
          <a:p>
            <a:r>
              <a:rPr lang="en-US" altLang="ko-KR" sz="1400" dirty="0"/>
              <a:t>using namespace 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 </a:t>
            </a:r>
            <a:endParaRPr lang="en-US" altLang="ko-KR" sz="1400" dirty="0" smtClean="0"/>
          </a:p>
          <a:p>
            <a:r>
              <a:rPr lang="ko-KR" altLang="en-US" sz="1400" dirty="0"/>
              <a:t> 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 main(void) {</a:t>
            </a:r>
          </a:p>
          <a:p>
            <a:r>
              <a:rPr lang="en-US" altLang="ko-KR" sz="1400" dirty="0"/>
              <a:t>    </a:t>
            </a:r>
            <a:r>
              <a:rPr lang="en-US" altLang="ko-KR" sz="1400" dirty="0" smtClean="0"/>
              <a:t>queue&lt;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 </a:t>
            </a:r>
            <a:r>
              <a:rPr lang="en-US" altLang="ko-KR" sz="1400" dirty="0" smtClean="0"/>
              <a:t>Q;</a:t>
            </a:r>
            <a:r>
              <a:rPr lang="en-US" altLang="ko-KR" sz="1400" dirty="0"/>
              <a:t>    //S</a:t>
            </a:r>
            <a:r>
              <a:rPr lang="ko-KR" altLang="en-US" sz="1400" dirty="0"/>
              <a:t>라는 이름의 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형 요소를 취급하는 큐 객체 생성</a:t>
            </a:r>
          </a:p>
          <a:p>
            <a:r>
              <a:rPr lang="ko-KR" altLang="en-US" sz="1400" dirty="0"/>
              <a:t> 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err="1"/>
              <a:t>Q</a:t>
            </a:r>
            <a:r>
              <a:rPr lang="en-US" altLang="ko-KR" sz="1400" dirty="0" err="1" smtClean="0"/>
              <a:t>.push</a:t>
            </a:r>
            <a:r>
              <a:rPr lang="en-US" altLang="ko-KR" sz="1400" dirty="0" smtClean="0"/>
              <a:t>(2</a:t>
            </a:r>
            <a:r>
              <a:rPr lang="en-US" altLang="ko-KR" sz="1400" dirty="0"/>
              <a:t>);        //2 </a:t>
            </a:r>
            <a:r>
              <a:rPr lang="ko-KR" altLang="en-US" sz="1400" dirty="0"/>
              <a:t>삽입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err="1" smtClean="0"/>
              <a:t>Q.push</a:t>
            </a:r>
            <a:r>
              <a:rPr lang="en-US" altLang="ko-KR" sz="1400" dirty="0" smtClean="0"/>
              <a:t>(0</a:t>
            </a:r>
            <a:r>
              <a:rPr lang="en-US" altLang="ko-KR" sz="1400" dirty="0"/>
              <a:t>);        //0 </a:t>
            </a:r>
            <a:r>
              <a:rPr lang="ko-KR" altLang="en-US" sz="1400" dirty="0"/>
              <a:t>삽입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err="1" smtClean="0"/>
              <a:t>Q.push</a:t>
            </a:r>
            <a:r>
              <a:rPr lang="en-US" altLang="ko-KR" sz="1400" dirty="0" smtClean="0"/>
              <a:t>(1</a:t>
            </a:r>
            <a:r>
              <a:rPr lang="en-US" altLang="ko-KR" sz="1400" dirty="0"/>
              <a:t>);        //1 </a:t>
            </a:r>
            <a:r>
              <a:rPr lang="ko-KR" altLang="en-US" sz="1400" dirty="0"/>
              <a:t>삽입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err="1" smtClean="0"/>
              <a:t>Q.push</a:t>
            </a:r>
            <a:r>
              <a:rPr lang="en-US" altLang="ko-KR" sz="1400" dirty="0" smtClean="0"/>
              <a:t>(4</a:t>
            </a:r>
            <a:r>
              <a:rPr lang="en-US" altLang="ko-KR" sz="1400" dirty="0"/>
              <a:t>);        //4 </a:t>
            </a:r>
            <a:r>
              <a:rPr lang="ko-KR" altLang="en-US" sz="1400" dirty="0"/>
              <a:t>삽입</a:t>
            </a:r>
          </a:p>
          <a:p>
            <a:r>
              <a:rPr lang="ko-KR" altLang="en-US" sz="1400" dirty="0"/>
              <a:t> 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smtClean="0"/>
              <a:t>while(</a:t>
            </a:r>
            <a:r>
              <a:rPr lang="en-US" altLang="ko-KR" sz="1400" dirty="0" err="1" smtClean="0"/>
              <a:t>Q.empty</a:t>
            </a:r>
            <a:r>
              <a:rPr lang="en-US" altLang="ko-KR" sz="1400" dirty="0"/>
              <a:t>() == false) {        </a:t>
            </a:r>
            <a:r>
              <a:rPr lang="en-US" altLang="ko-KR" sz="1400" dirty="0" smtClean="0"/>
              <a:t>//queue</a:t>
            </a:r>
            <a:r>
              <a:rPr lang="ko-KR" altLang="en-US" sz="1400" dirty="0"/>
              <a:t>가 비어있지 않다면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 &lt;&lt; </a:t>
            </a:r>
            <a:r>
              <a:rPr lang="en-US" altLang="ko-KR" sz="1400" dirty="0" err="1" smtClean="0"/>
              <a:t>Q.front</a:t>
            </a:r>
            <a:r>
              <a:rPr lang="en-US" altLang="ko-KR" sz="1400" dirty="0" smtClean="0"/>
              <a:t>()</a:t>
            </a:r>
            <a:r>
              <a:rPr lang="en-US" altLang="ko-KR" sz="1400" dirty="0"/>
              <a:t> &lt;&lt; ", ";    </a:t>
            </a:r>
            <a:r>
              <a:rPr lang="en-US" altLang="ko-KR" sz="1400" dirty="0" smtClean="0"/>
              <a:t>//front</a:t>
            </a:r>
            <a:r>
              <a:rPr lang="en-US" altLang="ko-KR" sz="1400" dirty="0"/>
              <a:t> </a:t>
            </a:r>
            <a:r>
              <a:rPr lang="ko-KR" altLang="en-US" sz="1400" dirty="0"/>
              <a:t>요소 출력</a:t>
            </a:r>
          </a:p>
          <a:p>
            <a:r>
              <a:rPr lang="ko-KR" altLang="en-US" sz="1400" dirty="0"/>
              <a:t>        </a:t>
            </a:r>
            <a:r>
              <a:rPr lang="en-US" altLang="ko-KR" sz="1400" dirty="0" err="1" smtClean="0"/>
              <a:t>Q.pop</a:t>
            </a:r>
            <a:r>
              <a:rPr lang="en-US" altLang="ko-KR" sz="1400" dirty="0"/>
              <a:t>();                    </a:t>
            </a:r>
            <a:r>
              <a:rPr lang="en-US" altLang="ko-KR" sz="1400" dirty="0" smtClean="0"/>
              <a:t>//front</a:t>
            </a:r>
            <a:r>
              <a:rPr lang="ko-KR" altLang="en-US" sz="1400" dirty="0" smtClean="0"/>
              <a:t>에</a:t>
            </a:r>
            <a:r>
              <a:rPr lang="ko-KR" altLang="en-US" sz="1400" dirty="0"/>
              <a:t> 있는 요소 제거</a:t>
            </a:r>
          </a:p>
          <a:p>
            <a:r>
              <a:rPr lang="ko-KR" altLang="en-US" sz="1400" dirty="0"/>
              <a:t>    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    return 0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1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15" name="TextBox 1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7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22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5" name="내용 개체 틀 2"/>
          <p:cNvSpPr txBox="1">
            <a:spLocks/>
          </p:cNvSpPr>
          <p:nvPr/>
        </p:nvSpPr>
        <p:spPr>
          <a:xfrm>
            <a:off x="478870" y="1666502"/>
            <a:ext cx="8470547" cy="2641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50000"/>
              </a:lnSpc>
            </a:pPr>
            <a:r>
              <a:rPr lang="ko-KR" altLang="en-US" sz="20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자료가 최대 </a:t>
            </a:r>
            <a:r>
              <a:rPr lang="en-US" altLang="ko-KR" sz="20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20</a:t>
            </a:r>
            <a:r>
              <a:rPr lang="ko-KR" altLang="en-US" sz="20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개 까지 들어 갈 수 있는 </a:t>
            </a:r>
            <a:r>
              <a:rPr lang="ko-KR" altLang="en-US" sz="2000" dirty="0" err="1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큐을</a:t>
            </a:r>
            <a:r>
              <a:rPr lang="ko-KR" altLang="en-US" sz="20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구현하시오</a:t>
            </a:r>
            <a:endParaRPr lang="en-US" altLang="ko-KR" sz="2000" dirty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670372"/>
              </p:ext>
            </p:extLst>
          </p:nvPr>
        </p:nvGraphicFramePr>
        <p:xfrm>
          <a:off x="779674" y="2652437"/>
          <a:ext cx="7735677" cy="21675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42525"/>
                <a:gridCol w="3040376"/>
                <a:gridCol w="3152776"/>
              </a:tblGrid>
              <a:tr h="40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0" spc="-30" dirty="0" smtClean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명령어</a:t>
                      </a:r>
                      <a:endParaRPr lang="ko-KR" altLang="en-US" sz="20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0" spc="-30" dirty="0" smtClean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출력</a:t>
                      </a:r>
                      <a:endParaRPr lang="ko-KR" altLang="en-US" sz="2000" b="0" spc="-3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2000" b="0" spc="-30" dirty="0" smtClean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비고</a:t>
                      </a:r>
                      <a:endParaRPr lang="ko-KR" altLang="en-US" sz="2000" b="0" spc="-3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857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2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ENQUEUE</a:t>
                      </a:r>
                      <a:r>
                        <a:rPr lang="en-US" altLang="ko-KR" sz="12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 </a:t>
                      </a:r>
                      <a:r>
                        <a:rPr lang="ko-KR" altLang="en-US" sz="1200" b="1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숫자</a:t>
                      </a:r>
                      <a:endParaRPr lang="ko-KR" altLang="en-US" sz="12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2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ENQUEUE SUCCESS(</a:t>
                      </a:r>
                      <a:r>
                        <a:rPr lang="ko-KR" altLang="en-US" sz="12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숫자</a:t>
                      </a:r>
                      <a:r>
                        <a:rPr lang="en-US" altLang="ko-KR" sz="12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)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200" b="0" spc="-3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큐에 빈 공간이 남아 있어 성공적으로 삽입됨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08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2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QUEUE </a:t>
                      </a:r>
                      <a:r>
                        <a:rPr lang="en-US" altLang="ko-KR" sz="12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FULL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2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큐가 가득 참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06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DEQUEUE</a:t>
                      </a:r>
                      <a:endParaRPr lang="ko-KR" altLang="en-US" sz="12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2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큐에 가장 먼저 들어간 값 삭제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2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큐에 원소가 있어 성공적으로 삭제됨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8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2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QUEUE </a:t>
                      </a:r>
                      <a:r>
                        <a:rPr lang="en-US" altLang="ko-KR" sz="1200" b="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EMPTY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2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큐가 </a:t>
                      </a:r>
                      <a:r>
                        <a:rPr lang="ko-KR" altLang="en-US" sz="1200" b="0" spc="-3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비어 있음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EXIT</a:t>
                      </a:r>
                      <a:endParaRPr lang="ko-KR" altLang="en-US" sz="1200" b="1" spc="-3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20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BYE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200" b="0" spc="-30" dirty="0" smtClean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종료</a:t>
                      </a:r>
                      <a:endParaRPr lang="ko-KR" altLang="en-US" sz="120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23528" y="1556792"/>
            <a:ext cx="8506533" cy="3600400"/>
          </a:xfrm>
          <a:prstGeom prst="roundRect">
            <a:avLst>
              <a:gd name="adj" fmla="val 10790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23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실습 </a:t>
            </a:r>
            <a:r>
              <a:rPr lang="en-US" altLang="ko-KR" sz="32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Queue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  <a:endPara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5" name="내용 개체 틀 2"/>
          <p:cNvSpPr txBox="1">
            <a:spLocks/>
          </p:cNvSpPr>
          <p:nvPr/>
        </p:nvSpPr>
        <p:spPr>
          <a:xfrm>
            <a:off x="2483768" y="1268760"/>
            <a:ext cx="3026330" cy="406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입력</a:t>
            </a:r>
            <a:endParaRPr lang="en-US" altLang="ko-KR" sz="20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DEQUEUE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21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DEQUEUE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DEQUEUE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EXIT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5036657" y="1281429"/>
            <a:ext cx="3026330" cy="3922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출력</a:t>
            </a:r>
            <a:endParaRPr lang="en-US" altLang="ko-KR" sz="20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QEUEU </a:t>
            </a: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EMPTY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SUCCESS(1)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SUCCESS(2)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SUCCESS(3)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SUCCESS(4)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ENQUEUE SUCCESS(20)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QUEUE FULL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BYE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47592" y="1281429"/>
            <a:ext cx="0" cy="49419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2121" y="260648"/>
            <a:ext cx="2520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스택의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57386" y="3072383"/>
            <a:ext cx="746649" cy="298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47946" y="3072384"/>
            <a:ext cx="756538" cy="2981549"/>
            <a:chOff x="1219200" y="3840480"/>
            <a:chExt cx="932688" cy="2304288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231392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127504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219200" y="6144768"/>
              <a:ext cx="9326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/>
          <p:cNvSpPr/>
          <p:nvPr/>
        </p:nvSpPr>
        <p:spPr>
          <a:xfrm>
            <a:off x="2372062" y="4706545"/>
            <a:ext cx="700823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</a:t>
            </a:r>
            <a:endParaRPr lang="en-US" altLang="ko-KR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72062" y="5375543"/>
            <a:ext cx="700823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smtClean="0">
                <a:latin typeface="a옛날목욕탕L" pitchFamily="18" charset="-127"/>
                <a:ea typeface="a옛날목욕탕L" pitchFamily="18" charset="-127"/>
              </a:rPr>
              <a:t>A</a:t>
            </a:r>
            <a:endParaRPr lang="ko-KR" altLang="en-US" b="1" spc="-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72062" y="4028492"/>
            <a:ext cx="700823" cy="66548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</a:t>
            </a:r>
            <a:endParaRPr lang="ko-KR" altLang="en-US" b="1" spc="-12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굽은 화살표 16"/>
          <p:cNvSpPr/>
          <p:nvPr/>
        </p:nvSpPr>
        <p:spPr>
          <a:xfrm rot="5400000">
            <a:off x="2025851" y="2385347"/>
            <a:ext cx="979018" cy="865631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67704" y="2152678"/>
            <a:ext cx="700823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970949" y="2241583"/>
            <a:ext cx="2164375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삽입 </a:t>
            </a:r>
            <a:r>
              <a:rPr lang="en-US" altLang="ko-KR" sz="2400" b="1" dirty="0" smtClean="0">
                <a:solidFill>
                  <a:schemeClr val="tx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Push )</a:t>
            </a:r>
            <a:endParaRPr lang="en-US" altLang="ko-KR" sz="2400" b="1" dirty="0">
              <a:solidFill>
                <a:schemeClr val="tx2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48428" y="4361234"/>
            <a:ext cx="600229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15616" y="4077072"/>
            <a:ext cx="63870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Top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3820040" y="4028492"/>
            <a:ext cx="1717769" cy="52678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90835" y="3072383"/>
            <a:ext cx="746649" cy="298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81395" y="3072384"/>
            <a:ext cx="756538" cy="2981549"/>
            <a:chOff x="1219200" y="3840480"/>
            <a:chExt cx="932688" cy="230428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231392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127504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1219200" y="6144768"/>
              <a:ext cx="9326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타원 28"/>
          <p:cNvSpPr/>
          <p:nvPr/>
        </p:nvSpPr>
        <p:spPr>
          <a:xfrm>
            <a:off x="6205511" y="4706545"/>
            <a:ext cx="700823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</a:t>
            </a:r>
            <a:endParaRPr lang="en-US" altLang="ko-KR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05511" y="5375543"/>
            <a:ext cx="700823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smtClean="0">
                <a:latin typeface="a옛날목욕탕L" pitchFamily="18" charset="-127"/>
                <a:ea typeface="a옛날목욕탕L" pitchFamily="18" charset="-127"/>
              </a:rPr>
              <a:t>A</a:t>
            </a:r>
            <a:endParaRPr lang="ko-KR" altLang="en-US" b="1" spc="-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92917" y="3346773"/>
            <a:ext cx="700823" cy="66548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D</a:t>
            </a:r>
            <a:endParaRPr lang="ko-KR" altLang="en-US" b="1" spc="-12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201204" y="4036365"/>
            <a:ext cx="700823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6935189" y="3666290"/>
            <a:ext cx="600229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533699" y="3356992"/>
            <a:ext cx="63870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Top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5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7" y="260648"/>
            <a:ext cx="23762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스택의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247308" y="3072383"/>
            <a:ext cx="678772" cy="298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38318" y="3072384"/>
            <a:ext cx="687762" cy="2981549"/>
            <a:chOff x="1219200" y="3840480"/>
            <a:chExt cx="932688" cy="2304288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231392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27504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1219200" y="6144768"/>
              <a:ext cx="9326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타원 39"/>
          <p:cNvSpPr/>
          <p:nvPr/>
        </p:nvSpPr>
        <p:spPr>
          <a:xfrm>
            <a:off x="2259901" y="4706545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</a:t>
            </a:r>
            <a:endParaRPr lang="en-US" altLang="ko-KR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59901" y="5375543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smtClean="0">
                <a:latin typeface="a옛날목욕탕L" pitchFamily="18" charset="-127"/>
                <a:ea typeface="a옛날목욕탕L" pitchFamily="18" charset="-127"/>
              </a:rPr>
              <a:t>A</a:t>
            </a:r>
            <a:endParaRPr lang="ko-KR" altLang="en-US" b="1" spc="-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59901" y="4028492"/>
            <a:ext cx="637112" cy="66548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</a:t>
            </a:r>
            <a:endParaRPr lang="ko-KR" altLang="en-US" b="1" spc="-12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93392" y="2137934"/>
            <a:ext cx="197284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삭제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Pop )</a:t>
            </a: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631695" y="4361234"/>
            <a:ext cx="54566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71600" y="4077072"/>
            <a:ext cx="63870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Top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0757" y="3072383"/>
            <a:ext cx="678772" cy="298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71767" y="3072384"/>
            <a:ext cx="687762" cy="2981549"/>
            <a:chOff x="1219200" y="3840480"/>
            <a:chExt cx="932688" cy="2304288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1231392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127504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1219200" y="6144768"/>
              <a:ext cx="9326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/>
          <p:cNvSpPr/>
          <p:nvPr/>
        </p:nvSpPr>
        <p:spPr>
          <a:xfrm>
            <a:off x="7067858" y="2083904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</a:t>
            </a:r>
          </a:p>
        </p:txBody>
      </p:sp>
      <p:sp>
        <p:nvSpPr>
          <p:cNvPr id="53" name="타원 52"/>
          <p:cNvSpPr/>
          <p:nvPr/>
        </p:nvSpPr>
        <p:spPr>
          <a:xfrm>
            <a:off x="6093350" y="5375543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smtClean="0">
                <a:latin typeface="a옛날목욕탕L" pitchFamily="18" charset="-127"/>
                <a:ea typeface="a옛날목욕탕L" pitchFamily="18" charset="-127"/>
              </a:rPr>
              <a:t>A</a:t>
            </a:r>
            <a:endParaRPr lang="ko-KR" altLang="en-US" b="1" spc="-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080051" y="4711412"/>
            <a:ext cx="637112" cy="66548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</a:t>
            </a:r>
            <a:endParaRPr lang="ko-KR" altLang="en-US" b="1" spc="-12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6831050" y="5018625"/>
            <a:ext cx="54566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376713" y="4725144"/>
            <a:ext cx="63870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Top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7" name="위쪽 화살표 56"/>
          <p:cNvSpPr/>
          <p:nvPr/>
        </p:nvSpPr>
        <p:spPr>
          <a:xfrm>
            <a:off x="2329451" y="2083905"/>
            <a:ext cx="491167" cy="1156868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3779912" y="4028492"/>
            <a:ext cx="1717769" cy="52678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7" y="260648"/>
            <a:ext cx="23762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스택의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247308" y="3334663"/>
            <a:ext cx="678772" cy="2719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38318" y="3334664"/>
            <a:ext cx="687762" cy="2719269"/>
            <a:chOff x="1219200" y="3840480"/>
            <a:chExt cx="932688" cy="2304288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231392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27504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1219200" y="6144768"/>
              <a:ext cx="9326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타원 39"/>
          <p:cNvSpPr/>
          <p:nvPr/>
        </p:nvSpPr>
        <p:spPr>
          <a:xfrm>
            <a:off x="2259901" y="4706545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B</a:t>
            </a:r>
            <a:endParaRPr lang="en-US" altLang="ko-KR" b="1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59901" y="5375543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50" dirty="0" smtClean="0">
                <a:latin typeface="a옛날목욕탕L" pitchFamily="18" charset="-127"/>
                <a:ea typeface="a옛날목욕탕L" pitchFamily="18" charset="-127"/>
              </a:rPr>
              <a:t>A</a:t>
            </a:r>
            <a:endParaRPr lang="ko-KR" altLang="en-US" b="1" spc="-5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2" name="굽은 화살표 41"/>
          <p:cNvSpPr/>
          <p:nvPr/>
        </p:nvSpPr>
        <p:spPr>
          <a:xfrm rot="5400000">
            <a:off x="1926336" y="2385347"/>
            <a:ext cx="890016" cy="865631"/>
          </a:xfrm>
          <a:prstGeom prst="bentArrow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055543" y="2152678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03164" y="1988840"/>
            <a:ext cx="4721164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삽입 </a:t>
            </a:r>
            <a:r>
              <a:rPr lang="en-US" altLang="ko-KR" sz="2400" b="1" dirty="0" smtClean="0">
                <a:solidFill>
                  <a:schemeClr val="tx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Push ) :  </a:t>
            </a:r>
            <a:r>
              <a:rPr lang="en-US" altLang="ko-KR" sz="2400" b="1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Stack is full</a:t>
            </a:r>
            <a:endParaRPr lang="en-US" altLang="ko-KR" sz="2400" b="1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650073" y="3654098"/>
            <a:ext cx="54566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21478" y="3356992"/>
            <a:ext cx="63870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Top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52261" y="3334664"/>
            <a:ext cx="637112" cy="66548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2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D</a:t>
            </a:r>
            <a:endParaRPr lang="ko-KR" altLang="en-US" b="1" spc="-12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260548" y="4024256"/>
            <a:ext cx="637112" cy="665484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</a:t>
            </a:r>
          </a:p>
        </p:txBody>
      </p:sp>
      <p:sp>
        <p:nvSpPr>
          <p:cNvPr id="49" name="폭발 1 48"/>
          <p:cNvSpPr/>
          <p:nvPr/>
        </p:nvSpPr>
        <p:spPr>
          <a:xfrm>
            <a:off x="3903731" y="2952650"/>
            <a:ext cx="4011168" cy="2808696"/>
          </a:xfrm>
          <a:prstGeom prst="irregularSeal1">
            <a:avLst/>
          </a:prstGeom>
          <a:noFill/>
          <a:ln w="152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Stack </a:t>
            </a:r>
          </a:p>
          <a:p>
            <a:pPr algn="ctr"/>
            <a:r>
              <a:rPr lang="en-US" altLang="ko-KR" sz="2800" b="1" i="1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Overflow</a:t>
            </a:r>
            <a:endParaRPr lang="ko-KR" altLang="en-US" sz="2800" b="1" i="1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4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0113" y="260648"/>
            <a:ext cx="25922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err="1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스택의</a:t>
            </a:r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연산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247308" y="3072383"/>
            <a:ext cx="678772" cy="2981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238318" y="3072384"/>
            <a:ext cx="687762" cy="2981549"/>
            <a:chOff x="1219200" y="3840480"/>
            <a:chExt cx="932688" cy="230428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231392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127504" y="3840480"/>
              <a:ext cx="0" cy="230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1219200" y="6144768"/>
              <a:ext cx="9326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2893392" y="2137934"/>
            <a:ext cx="49111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삭제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Pop ) : </a:t>
            </a:r>
            <a:r>
              <a:rPr lang="en-US" altLang="ko-KR" sz="2400" b="1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Stack is empty</a:t>
            </a:r>
            <a:endParaRPr lang="en-US" altLang="ko-KR" sz="2400" b="1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631695" y="6055922"/>
            <a:ext cx="545663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80971" y="5777955"/>
            <a:ext cx="638701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Top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9" name="위쪽 화살표 58"/>
          <p:cNvSpPr/>
          <p:nvPr/>
        </p:nvSpPr>
        <p:spPr>
          <a:xfrm>
            <a:off x="2329451" y="2083905"/>
            <a:ext cx="491167" cy="1156868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0" name="폭발 1 59"/>
          <p:cNvSpPr/>
          <p:nvPr/>
        </p:nvSpPr>
        <p:spPr>
          <a:xfrm>
            <a:off x="3903731" y="2952650"/>
            <a:ext cx="4011168" cy="2808696"/>
          </a:xfrm>
          <a:prstGeom prst="irregularSeal1">
            <a:avLst/>
          </a:prstGeom>
          <a:noFill/>
          <a:ln w="152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Stack Underflow</a:t>
            </a:r>
            <a:endParaRPr lang="ko-KR" altLang="en-US" sz="2800" b="1" i="1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1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요약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35" name="내용 개체 틀 2"/>
          <p:cNvSpPr txBox="1">
            <a:spLocks/>
          </p:cNvSpPr>
          <p:nvPr/>
        </p:nvSpPr>
        <p:spPr>
          <a:xfrm>
            <a:off x="1187624" y="1196752"/>
            <a:ext cx="7210389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규칙</a:t>
            </a:r>
            <a:endParaRPr lang="en-US" altLang="ko-KR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후입선출 </a:t>
            </a: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: Last in first out!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기능</a:t>
            </a:r>
            <a:endParaRPr lang="en-US" altLang="ko-KR" sz="48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삽입 </a:t>
            </a: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(Push) : </a:t>
            </a: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새로운 원소를 삽입하는 동작</a:t>
            </a:r>
            <a:endParaRPr lang="en-US" altLang="ko-KR" sz="20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삭제 </a:t>
            </a: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(Pop) : </a:t>
            </a: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원소를 삭제하는 동작</a:t>
            </a:r>
            <a:endParaRPr lang="en-US" altLang="ko-KR" sz="16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예외</a:t>
            </a:r>
            <a:endParaRPr lang="en-US" altLang="ko-KR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Stack Overflow : </a:t>
            </a: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스택이</a:t>
            </a:r>
            <a:r>
              <a:rPr lang="ko-KR" altLang="en-US" sz="2000" dirty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가득 차서 삽입에 실패</a:t>
            </a:r>
            <a:endParaRPr lang="en-US" altLang="ko-KR" sz="2000" dirty="0" smtClean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Stack Underflow : </a:t>
            </a:r>
            <a:r>
              <a:rPr lang="ko-KR" altLang="en-US" sz="2000" dirty="0" smtClean="0">
                <a:solidFill>
                  <a:srgbClr val="3D3C3E"/>
                </a:solidFill>
                <a:latin typeface="a옛날목욕탕L" pitchFamily="18" charset="-127"/>
                <a:ea typeface="a옛날목욕탕L" pitchFamily="18" charset="-127"/>
              </a:rPr>
              <a:t>스택이 비어있어서 삭제에 실패</a:t>
            </a:r>
            <a:endParaRPr lang="en-US" altLang="ko-KR" sz="2000" dirty="0">
              <a:solidFill>
                <a:srgbClr val="3D3C3E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3568" y="2566807"/>
            <a:ext cx="70567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83568" y="4476559"/>
            <a:ext cx="705678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1257752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2595461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484943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6000" b="1" dirty="0">
              <a:solidFill>
                <a:schemeClr val="bg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15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스택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구현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 </a:t>
            </a:r>
            <a:endParaRPr lang="en-US" altLang="ko-KR" sz="2000" dirty="0" smtClean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64217" y="260648"/>
            <a:ext cx="22081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sz="3200" b="1" dirty="0" smtClean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792088" cy="1362456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깊은샘물M" panose="02030600000101010101" pitchFamily="18" charset="-127"/>
              <a:ea typeface="HY깊은샘물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4408" y="9824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Stack</a:t>
            </a:r>
          </a:p>
        </p:txBody>
      </p:sp>
      <p:grpSp>
        <p:nvGrpSpPr>
          <p:cNvPr id="84" name="그룹 15"/>
          <p:cNvGrpSpPr/>
          <p:nvPr/>
        </p:nvGrpSpPr>
        <p:grpSpPr>
          <a:xfrm>
            <a:off x="8316480" y="188640"/>
            <a:ext cx="576000" cy="720080"/>
            <a:chOff x="2483768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483768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HY깊은샘물M" panose="02030600000101010101" pitchFamily="18" charset="-127"/>
                <a:ea typeface="HY깊은샘물M" panose="02030600000101010101" pitchFamily="18" charset="-127"/>
              </a:endParaRPr>
            </a:p>
          </p:txBody>
        </p:sp>
      </p:grp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1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역량평가용 경량화 </a:t>
            </a:r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스택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구현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marL="457200" lvl="1" indent="0">
              <a:buNone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 </a:t>
            </a:r>
            <a:endParaRPr lang="en-US" altLang="ko-KR" sz="2000" dirty="0" smtClean="0">
              <a:solidFill>
                <a:srgbClr val="00B05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2348879"/>
            <a:ext cx="6552728" cy="4397573"/>
          </a:xfrm>
          <a:prstGeom prst="roundRect">
            <a:avLst>
              <a:gd name="adj" fmla="val 9246"/>
            </a:avLst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2564904"/>
            <a:ext cx="68407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top = -1;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stack[10];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pop() {</a:t>
            </a:r>
          </a:p>
          <a:p>
            <a:r>
              <a:rPr lang="en-US" altLang="ko-KR" sz="1400" dirty="0" smtClean="0"/>
              <a:t>	top--;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return stack[top+1];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Void push(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n) {</a:t>
            </a:r>
          </a:p>
          <a:p>
            <a:r>
              <a:rPr lang="en-US" altLang="ko-KR" sz="1400" dirty="0" smtClean="0"/>
              <a:t>	top++;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stack[top] = n;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Void main() {</a:t>
            </a:r>
          </a:p>
          <a:p>
            <a:r>
              <a:rPr lang="en-US" altLang="ko-KR" sz="1400" dirty="0" smtClean="0"/>
              <a:t>	push(1);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(“%d”, pop());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1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600</Words>
  <Application>Microsoft Office PowerPoint</Application>
  <PresentationFormat>On-screen Show (4:3)</PresentationFormat>
  <Paragraphs>423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굴림</vt:lpstr>
      <vt:lpstr>Arial</vt:lpstr>
      <vt:lpstr>a옛날목욕탕L</vt:lpstr>
      <vt:lpstr>나눔바른고딕</vt:lpstr>
      <vt:lpstr>맑은 고딕</vt:lpstr>
      <vt:lpstr>HY깊은샘물M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HYEJEONG</dc:creator>
  <cp:lastModifiedBy>Administrator</cp:lastModifiedBy>
  <cp:revision>30</cp:revision>
  <dcterms:created xsi:type="dcterms:W3CDTF">2014-11-05T04:07:13Z</dcterms:created>
  <dcterms:modified xsi:type="dcterms:W3CDTF">2015-07-09T07:59:04Z</dcterms:modified>
</cp:coreProperties>
</file>