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3"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2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44E0FA-679A-E44A-8F61-B7CE42A1289A}" type="datetimeFigureOut">
              <a:rPr lang="en-US" smtClean="0"/>
              <a:t>22-Apr-2015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3CC918-76BE-7544-9F46-E1EAC0C08105}" type="slidenum">
              <a:rPr lang="en-US" smtClean="0"/>
              <a:t>‹#›</a:t>
            </a:fld>
            <a:endParaRPr lang="en-US"/>
          </a:p>
        </p:txBody>
      </p:sp>
    </p:spTree>
    <p:extLst>
      <p:ext uri="{BB962C8B-B14F-4D97-AF65-F5344CB8AC3E}">
        <p14:creationId xmlns:p14="http://schemas.microsoft.com/office/powerpoint/2010/main" val="535398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5E69F-E2B3-F44C-AEEA-098371E447DA}" type="datetimeFigureOut">
              <a:rPr lang="en-US" smtClean="0"/>
              <a:t>22-Apr-2015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B3F8B4-2A6C-D64F-8B0C-D24D62F24A49}" type="slidenum">
              <a:rPr lang="en-US" smtClean="0"/>
              <a:t>‹#›</a:t>
            </a:fld>
            <a:endParaRPr lang="en-US"/>
          </a:p>
        </p:txBody>
      </p:sp>
    </p:spTree>
    <p:extLst>
      <p:ext uri="{BB962C8B-B14F-4D97-AF65-F5344CB8AC3E}">
        <p14:creationId xmlns:p14="http://schemas.microsoft.com/office/powerpoint/2010/main" val="15175573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0684158-AEF9-F541-B7F7-457AA9371B9F}"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4610EBB-D907-9449-8FEA-ED325EF61155}" type="datetime8">
              <a:rPr lang="en-GB" smtClean="0"/>
              <a:t>22-Apr-2015 10:56</a:t>
            </a:fld>
            <a:endParaRPr lang="en-US"/>
          </a:p>
        </p:txBody>
      </p:sp>
      <p:sp>
        <p:nvSpPr>
          <p:cNvPr id="3" name="Footer Placeholder 2"/>
          <p:cNvSpPr>
            <a:spLocks noGrp="1"/>
          </p:cNvSpPr>
          <p:nvPr>
            <p:ph type="ftr" sz="quarter" idx="11"/>
          </p:nvPr>
        </p:nvSpPr>
        <p:spPr/>
        <p:txBody>
          <a:bodyPr/>
          <a:lstStyle/>
          <a:p>
            <a:r>
              <a:rPr lang="en-US" smtClean="0"/>
              <a:t>Exiv2-v0.24.1</a:t>
            </a:r>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BA56C-E552-7340-BC54-08A9EBD5FC05}"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664B96B-42AD-F043-9EFC-F851190D4880}" type="datetime8">
              <a:rPr lang="en-GB" smtClean="0"/>
              <a:t>22-Apr-2015 10:56</a:t>
            </a:fld>
            <a:endParaRPr lang="en-US"/>
          </a:p>
        </p:txBody>
      </p:sp>
      <p:sp>
        <p:nvSpPr>
          <p:cNvPr id="6" name="Footer Placeholder 5"/>
          <p:cNvSpPr>
            <a:spLocks noGrp="1"/>
          </p:cNvSpPr>
          <p:nvPr>
            <p:ph type="ftr" sz="quarter" idx="11"/>
          </p:nvPr>
        </p:nvSpPr>
        <p:spPr>
          <a:xfrm>
            <a:off x="5867399" y="6288741"/>
            <a:ext cx="2675965"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8C4F81CC-6030-0D41-BD2B-2D55CBDB487B}" type="datetime8">
              <a:rPr lang="en-GB" smtClean="0"/>
              <a:t>22-Apr-2015 10:56</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62099B12-AD97-F440-892A-1F99F7E663F8}" type="datetime8">
              <a:rPr lang="en-GB" smtClean="0"/>
              <a:t>22-Apr-2015 10:56</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2D478E8-B690-5B4A-8E03-205B27722A3E}"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01DA1-92EC-4F4E-BF75-5D6EF2BECBCB}"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66E1988-3043-8F43-92FE-A5FA8C8F7BB7}"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759E7-790C-D747-8166-EE5474C1982E}" type="datetime8">
              <a:rPr lang="en-GB" smtClean="0"/>
              <a:t>22-Apr-2015 10:56</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7D5E06-F004-B741-A968-950EA387287B}"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84F2FE9-C7F0-744B-94B3-7FB6C0C7A7AC}" type="datetime8">
              <a:rPr lang="en-GB" smtClean="0"/>
              <a:t>22-Apr-2015 10:56</a:t>
            </a:fld>
            <a:endParaRPr lang="en-US"/>
          </a:p>
        </p:txBody>
      </p:sp>
      <p:sp>
        <p:nvSpPr>
          <p:cNvPr id="8" name="Footer Placeholder 7"/>
          <p:cNvSpPr>
            <a:spLocks noGrp="1"/>
          </p:cNvSpPr>
          <p:nvPr>
            <p:ph type="ftr" sz="quarter" idx="11"/>
          </p:nvPr>
        </p:nvSpPr>
        <p:spPr/>
        <p:txBody>
          <a:bodyPr/>
          <a:lstStyle/>
          <a:p>
            <a:r>
              <a:rPr lang="en-US" smtClean="0"/>
              <a:t>Exiv2-v0.24.1</a:t>
            </a:r>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4AE1E6E-75DA-F74A-9CB0-4A08E364BCC5}"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70A43BE-DCB4-E441-84BC-9206BE09A6E9}"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6B4B2EE-C089-0344-9BCB-E686BC5B579B}"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3992AC6-5E03-F449-829F-139F3F0797E9}" type="datetime8">
              <a:rPr lang="en-GB" smtClean="0"/>
              <a:t>22-Apr-2015 10:56</a:t>
            </a:fld>
            <a:endParaRPr lang="en-US"/>
          </a:p>
        </p:txBody>
      </p:sp>
      <p:sp>
        <p:nvSpPr>
          <p:cNvPr id="4" name="Footer Placeholder 3"/>
          <p:cNvSpPr>
            <a:spLocks noGrp="1"/>
          </p:cNvSpPr>
          <p:nvPr>
            <p:ph type="ftr" sz="quarter" idx="11"/>
          </p:nvPr>
        </p:nvSpPr>
        <p:spPr/>
        <p:txBody>
          <a:bodyPr/>
          <a:lstStyle/>
          <a:p>
            <a:r>
              <a:rPr lang="en-US" smtClean="0"/>
              <a:t>Exiv2-v0.24.1</a:t>
            </a:r>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F9F5659A-14A4-684C-8DFF-B535F8211020}" type="datetime8">
              <a:rPr lang="en-GB" smtClean="0"/>
              <a:t>22-Apr-2015 10:56</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r>
              <a:rPr lang="en-US" smtClean="0"/>
              <a:t>Exiv2-v0.24.1</a:t>
            </a:r>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Exiv2 v0.24.1</a:t>
            </a:r>
            <a:endParaRPr lang="en-US" dirty="0"/>
          </a:p>
        </p:txBody>
      </p:sp>
      <p:sp>
        <p:nvSpPr>
          <p:cNvPr id="3" name="Subtitle 2"/>
          <p:cNvSpPr>
            <a:spLocks noGrp="1"/>
          </p:cNvSpPr>
          <p:nvPr>
            <p:ph type="subTitle" idx="1"/>
          </p:nvPr>
        </p:nvSpPr>
        <p:spPr/>
        <p:txBody>
          <a:bodyPr/>
          <a:lstStyle/>
          <a:p>
            <a:r>
              <a:rPr lang="en-US" dirty="0" smtClean="0"/>
              <a:t>KDE</a:t>
            </a:r>
            <a:r>
              <a:rPr lang="en-US" dirty="0" smtClean="0"/>
              <a:t> </a:t>
            </a:r>
            <a:r>
              <a:rPr lang="en-US" dirty="0" smtClean="0"/>
              <a:t>Security </a:t>
            </a:r>
            <a:r>
              <a:rPr lang="en-US" dirty="0" smtClean="0"/>
              <a:t>Issue</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Tree>
    <p:extLst>
      <p:ext uri="{BB962C8B-B14F-4D97-AF65-F5344CB8AC3E}">
        <p14:creationId xmlns:p14="http://schemas.microsoft.com/office/powerpoint/2010/main" val="171458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Exiv2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Exiv2 is a great open source</a:t>
            </a:r>
            <a:r>
              <a:rPr lang="en-US" dirty="0" smtClean="0"/>
              <a:t> </a:t>
            </a:r>
            <a:r>
              <a:rPr lang="en-US" dirty="0" smtClean="0"/>
              <a:t>project</a:t>
            </a:r>
            <a:br>
              <a:rPr lang="en-US" dirty="0" smtClean="0"/>
            </a:br>
            <a:r>
              <a:rPr lang="en-US" dirty="0" smtClean="0"/>
              <a:t>-	Useful</a:t>
            </a:r>
            <a:br>
              <a:rPr lang="en-US" dirty="0" smtClean="0"/>
            </a:br>
            <a:r>
              <a:rPr lang="en-US" dirty="0" smtClean="0"/>
              <a:t>-	Highly functional</a:t>
            </a:r>
          </a:p>
          <a:p>
            <a:r>
              <a:rPr lang="en-US" dirty="0" smtClean="0"/>
              <a:t>Most </a:t>
            </a:r>
            <a:r>
              <a:rPr lang="en-US" dirty="0" smtClean="0"/>
              <a:t>C++ code and test harness is </a:t>
            </a:r>
            <a:r>
              <a:rPr lang="en-US" dirty="0" smtClean="0"/>
              <a:t>excellent </a:t>
            </a:r>
            <a:r>
              <a:rPr lang="en-US" dirty="0" smtClean="0"/>
              <a:t>thanks to:</a:t>
            </a:r>
            <a:r>
              <a:rPr lang="en-US" dirty="0" smtClean="0"/>
              <a:t/>
            </a:r>
            <a:br>
              <a:rPr lang="en-US" dirty="0" smtClean="0"/>
            </a:br>
            <a:r>
              <a:rPr lang="en-US" dirty="0" smtClean="0"/>
              <a:t>-	</a:t>
            </a:r>
            <a:r>
              <a:rPr lang="en-US" dirty="0" smtClean="0"/>
              <a:t>Andreas		Brad</a:t>
            </a:r>
            <a:r>
              <a:rPr lang="en-US" dirty="0" smtClean="0"/>
              <a:t/>
            </a:r>
            <a:br>
              <a:rPr lang="en-US" dirty="0" smtClean="0"/>
            </a:br>
            <a:r>
              <a:rPr lang="en-US" dirty="0" smtClean="0"/>
              <a:t>-	</a:t>
            </a:r>
            <a:r>
              <a:rPr lang="en-US" dirty="0" smtClean="0"/>
              <a:t>Gilles		Volker</a:t>
            </a:r>
          </a:p>
          <a:p>
            <a:r>
              <a:rPr lang="en-US" dirty="0" smtClean="0"/>
              <a:t>Excellent and fast updates for cameras and accessories:</a:t>
            </a:r>
            <a:br>
              <a:rPr lang="en-US" dirty="0" smtClean="0"/>
            </a:br>
            <a:r>
              <a:rPr lang="en-US" dirty="0" smtClean="0"/>
              <a:t>-	</a:t>
            </a:r>
            <a:r>
              <a:rPr lang="en-US" dirty="0" err="1" smtClean="0"/>
              <a:t>Niels</a:t>
            </a:r>
            <a:r>
              <a:rPr lang="en-US" dirty="0" smtClean="0"/>
              <a:t>		Thomas B (v0.26)</a:t>
            </a:r>
            <a:endParaRPr lang="en-US" dirty="0" smtClean="0"/>
          </a:p>
          <a:p>
            <a:r>
              <a:rPr lang="en-US" dirty="0" smtClean="0"/>
              <a:t>Our build and user support is excellent thanks to:</a:t>
            </a:r>
            <a:br>
              <a:rPr lang="en-US" dirty="0" smtClean="0"/>
            </a:br>
            <a:r>
              <a:rPr lang="en-US" dirty="0" smtClean="0"/>
              <a:t>-	</a:t>
            </a:r>
            <a:r>
              <a:rPr lang="en-US" dirty="0" smtClean="0"/>
              <a:t>Robin		Alan</a:t>
            </a:r>
            <a:endParaRPr lang="en-US" dirty="0" smtClean="0"/>
          </a:p>
          <a:p>
            <a:r>
              <a:rPr lang="en-US" dirty="0" smtClean="0"/>
              <a:t>Our team work can be improved thanks to:</a:t>
            </a:r>
            <a:br>
              <a:rPr lang="en-US" dirty="0" smtClean="0"/>
            </a:br>
            <a:r>
              <a:rPr lang="en-US" dirty="0" smtClean="0"/>
              <a:t>-	Everybody: Me, you, users, contributors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A24E8C0C-F230-ED46-AB54-3A6B4B9814E6}"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10</a:t>
            </a:fld>
            <a:endParaRPr lang="en-US"/>
          </a:p>
        </p:txBody>
      </p:sp>
    </p:spTree>
    <p:extLst>
      <p:ext uri="{BB962C8B-B14F-4D97-AF65-F5344CB8AC3E}">
        <p14:creationId xmlns:p14="http://schemas.microsoft.com/office/powerpoint/2010/main" val="148370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v0.23 released April 2012</a:t>
            </a:r>
            <a:br>
              <a:rPr lang="en-US" dirty="0" smtClean="0"/>
            </a:br>
            <a:r>
              <a:rPr lang="en-US" dirty="0" smtClean="0"/>
              <a:t>Canon CR2.  Pentax DNG. Bug Fixes</a:t>
            </a:r>
          </a:p>
          <a:p>
            <a:r>
              <a:rPr lang="en-US" dirty="0" smtClean="0"/>
              <a:t>v0.24 released December 2013</a:t>
            </a:r>
            <a:br>
              <a:rPr lang="en-US" dirty="0" smtClean="0"/>
            </a:br>
            <a:r>
              <a:rPr lang="en-US" dirty="0" smtClean="0"/>
              <a:t>Includes GSoC2012 video-read code.  Bug Fixes</a:t>
            </a:r>
          </a:p>
          <a:p>
            <a:r>
              <a:rPr lang="en-US" dirty="0" smtClean="0"/>
              <a:t>v0.25 code complete December </a:t>
            </a:r>
            <a:r>
              <a:rPr lang="en-US" dirty="0" smtClean="0"/>
              <a:t>2014</a:t>
            </a:r>
            <a:br>
              <a:rPr lang="en-US" dirty="0" smtClean="0"/>
            </a:br>
            <a:r>
              <a:rPr lang="en-US" dirty="0" smtClean="0"/>
              <a:t>Many bug fixes, function changes and new features</a:t>
            </a:r>
            <a:br>
              <a:rPr lang="en-US" dirty="0" smtClean="0"/>
            </a:br>
            <a:r>
              <a:rPr lang="en-US" dirty="0" smtClean="0"/>
              <a:t>Many maker-note updates</a:t>
            </a:r>
            <a:r>
              <a:rPr lang="en-US" dirty="0" smtClean="0"/>
              <a:t/>
            </a:r>
            <a:br>
              <a:rPr lang="en-US" dirty="0" smtClean="0"/>
            </a:br>
            <a:r>
              <a:rPr lang="en-US" dirty="0" smtClean="0"/>
              <a:t>Option to build </a:t>
            </a:r>
            <a:r>
              <a:rPr lang="en-US" dirty="0" smtClean="0"/>
              <a:t>GSoC2013 cloud ready code (</a:t>
            </a:r>
            <a:r>
              <a:rPr lang="en-US" dirty="0" smtClean="0"/>
              <a:t>http </a:t>
            </a:r>
            <a:r>
              <a:rPr lang="en-US" dirty="0" err="1" smtClean="0"/>
              <a:t>etc</a:t>
            </a:r>
            <a:r>
              <a:rPr lang="en-US" dirty="0" smtClean="0"/>
              <a:t>)</a:t>
            </a:r>
            <a:r>
              <a:rPr lang="en-US" dirty="0" smtClean="0"/>
              <a:t/>
            </a:r>
            <a:br>
              <a:rPr lang="en-US" dirty="0" smtClean="0"/>
            </a:br>
            <a:r>
              <a:rPr lang="en-US" dirty="0" smtClean="0"/>
              <a:t>GSoC2013 video-write code deferred to v0.26</a:t>
            </a:r>
          </a:p>
          <a:p>
            <a:r>
              <a:rPr lang="en-US" dirty="0" smtClean="0"/>
              <a:t>v0.26 over the horizon</a:t>
            </a:r>
            <a:br>
              <a:rPr lang="en-US" dirty="0" smtClean="0"/>
            </a:br>
            <a:r>
              <a:rPr lang="en-US" dirty="0" smtClean="0"/>
              <a:t>GSoC2013 video-write</a:t>
            </a:r>
            <a:br>
              <a:rPr lang="en-US" dirty="0" smtClean="0"/>
            </a:br>
            <a:r>
              <a:rPr lang="en-US" dirty="0" smtClean="0"/>
              <a:t>GSoC2015 </a:t>
            </a:r>
            <a:r>
              <a:rPr lang="en-US" dirty="0" err="1" smtClean="0"/>
              <a:t>webp</a:t>
            </a:r>
            <a:r>
              <a:rPr lang="en-US" dirty="0" smtClean="0"/>
              <a:t>/</a:t>
            </a:r>
            <a:r>
              <a:rPr lang="en-US" dirty="0" err="1" smtClean="0"/>
              <a:t>webm</a:t>
            </a:r>
            <a:r>
              <a:rPr lang="en-US" dirty="0" smtClean="0"/>
              <a:t/>
            </a:r>
            <a:br>
              <a:rPr lang="en-US" dirty="0" smtClean="0"/>
            </a:br>
            <a:r>
              <a:rPr lang="en-US" dirty="0" err="1" smtClean="0"/>
              <a:t>XMPsdk</a:t>
            </a:r>
            <a:r>
              <a:rPr lang="en-US" dirty="0" smtClean="0"/>
              <a:t/>
            </a:r>
            <a:br>
              <a:rPr lang="en-US" dirty="0" smtClean="0"/>
            </a:br>
            <a:r>
              <a:rPr lang="en-US" dirty="0" smtClean="0"/>
              <a:t>Accessory ‘overflow’ file</a:t>
            </a:r>
            <a:r>
              <a:rPr lang="en-US" dirty="0" smtClean="0"/>
              <a:t/>
            </a:r>
            <a:br>
              <a:rPr lang="en-US" dirty="0" smtClean="0"/>
            </a:b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E6B5324F-4486-2849-B445-126A99F33717}"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2</a:t>
            </a:fld>
            <a:endParaRPr lang="en-US"/>
          </a:p>
        </p:txBody>
      </p:sp>
    </p:spTree>
    <p:extLst>
      <p:ext uri="{BB962C8B-B14F-4D97-AF65-F5344CB8AC3E}">
        <p14:creationId xmlns:p14="http://schemas.microsoft.com/office/powerpoint/2010/main" val="29822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smtClean="0"/>
              <a:t>decide how to </a:t>
            </a:r>
            <a:r>
              <a:rPr lang="en-US" dirty="0" smtClean="0"/>
              <a:t>address </a:t>
            </a:r>
            <a:r>
              <a:rPr lang="en-US" dirty="0" smtClean="0"/>
              <a:t>KDE’s Security </a:t>
            </a:r>
            <a:r>
              <a:rPr lang="en-US" dirty="0" smtClean="0"/>
              <a:t>Issue</a:t>
            </a:r>
            <a:endParaRPr lang="en-US" dirty="0" smtClean="0"/>
          </a:p>
          <a:p>
            <a:r>
              <a:rPr lang="en-US" dirty="0" smtClean="0"/>
              <a:t>No other meeting </a:t>
            </a:r>
            <a:r>
              <a:rPr lang="en-US" dirty="0" smtClean="0"/>
              <a:t>goal</a:t>
            </a:r>
          </a:p>
          <a:p>
            <a:r>
              <a:rPr lang="en-US" dirty="0" smtClean="0"/>
              <a:t>Duration: 1 hour maximum</a:t>
            </a:r>
            <a:endParaRPr lang="en-US" dirty="0" smtClean="0"/>
          </a:p>
          <a:p>
            <a:r>
              <a:rPr lang="en-US" dirty="0" smtClean="0"/>
              <a:t>No finger pointing, blaming or complaining</a:t>
            </a:r>
          </a:p>
          <a:p>
            <a:r>
              <a:rPr lang="en-US" dirty="0" smtClean="0"/>
              <a:t>Other useful discussion points if time permits</a:t>
            </a:r>
            <a:br>
              <a:rPr lang="en-US" dirty="0" smtClean="0"/>
            </a:br>
            <a:r>
              <a:rPr lang="en-US" dirty="0" smtClean="0"/>
              <a:t>Introduce new team members</a:t>
            </a:r>
            <a:br>
              <a:rPr lang="en-US" dirty="0" smtClean="0"/>
            </a:br>
            <a:r>
              <a:rPr lang="en-US" dirty="0" smtClean="0"/>
              <a:t>Discuss v0.25</a:t>
            </a:r>
            <a:br>
              <a:rPr lang="en-US" dirty="0" smtClean="0"/>
            </a:br>
            <a:r>
              <a:rPr lang="en-US" dirty="0" smtClean="0"/>
              <a:t>Discuss v0.26</a:t>
            </a:r>
            <a:br>
              <a:rPr lang="en-US" dirty="0" smtClean="0"/>
            </a:br>
            <a:r>
              <a:rPr lang="en-US" dirty="0" smtClean="0"/>
              <a:t>Discuss the Exiv2 Logo Project</a:t>
            </a:r>
          </a:p>
        </p:txBody>
      </p:sp>
      <p:pic>
        <p:nvPicPr>
          <p:cNvPr id="6" name="Picture 5"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4" name="Date Placeholder 3"/>
          <p:cNvSpPr>
            <a:spLocks noGrp="1"/>
          </p:cNvSpPr>
          <p:nvPr>
            <p:ph type="dt" sz="half" idx="10"/>
          </p:nvPr>
        </p:nvSpPr>
        <p:spPr/>
        <p:txBody>
          <a:bodyPr/>
          <a:lstStyle/>
          <a:p>
            <a:fld id="{12B447A4-3CD3-0243-900F-09A087B85CA8}"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3</a:t>
            </a:fld>
            <a:endParaRPr lang="en-US"/>
          </a:p>
        </p:txBody>
      </p:sp>
    </p:spTree>
    <p:extLst>
      <p:ext uri="{BB962C8B-B14F-4D97-AF65-F5344CB8AC3E}">
        <p14:creationId xmlns:p14="http://schemas.microsoft.com/office/powerpoint/2010/main" val="355885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 Security </a:t>
            </a:r>
            <a:r>
              <a:rPr lang="en-US" dirty="0"/>
              <a:t>Issue </a:t>
            </a:r>
            <a:r>
              <a:rPr lang="en-US" dirty="0" smtClean="0"/>
              <a:t>	</a:t>
            </a:r>
            <a:r>
              <a:rPr lang="en-US" dirty="0" smtClean="0"/>
              <a:t/>
            </a:r>
            <a:br>
              <a:rPr lang="en-US" dirty="0" smtClean="0"/>
            </a:br>
            <a:r>
              <a:rPr lang="en-US" sz="2000" dirty="0" err="1" smtClean="0"/>
              <a:t>makosoft</a:t>
            </a:r>
            <a:r>
              <a:rPr lang="en-US" sz="2000" dirty="0" err="1"/>
              <a:t>@gmail.com</a:t>
            </a:r>
            <a:endParaRPr lang="en-US" sz="2000" dirty="0"/>
          </a:p>
        </p:txBody>
      </p:sp>
      <p:sp>
        <p:nvSpPr>
          <p:cNvPr id="3" name="Content Placeholder 2"/>
          <p:cNvSpPr>
            <a:spLocks noGrp="1"/>
          </p:cNvSpPr>
          <p:nvPr>
            <p:ph idx="1"/>
          </p:nvPr>
        </p:nvSpPr>
        <p:spPr/>
        <p:txBody>
          <a:bodyPr>
            <a:normAutofit fontScale="92500" lnSpcReduction="20000"/>
          </a:bodyPr>
          <a:lstStyle/>
          <a:p>
            <a:pPr marL="0" indent="0">
              <a:buNone/>
            </a:pPr>
            <a:r>
              <a:rPr lang="en-US" sz="1000" dirty="0"/>
              <a:t>Someone filed a </a:t>
            </a:r>
            <a:r>
              <a:rPr lang="en-US" sz="1000" dirty="0" err="1"/>
              <a:t>Debian</a:t>
            </a:r>
            <a:r>
              <a:rPr lang="en-US" sz="1000" dirty="0"/>
              <a:t> bug report for the first one a few weeks back and I expect they'll find the others shortly if they haven't already: https://</a:t>
            </a:r>
            <a:r>
              <a:rPr lang="en-US" sz="1000" dirty="0" err="1"/>
              <a:t>bugs.debian.org</a:t>
            </a:r>
            <a:r>
              <a:rPr lang="en-US" sz="1000" dirty="0"/>
              <a:t>/</a:t>
            </a:r>
            <a:r>
              <a:rPr lang="en-US" sz="1000" dirty="0" err="1"/>
              <a:t>cgi</a:t>
            </a:r>
            <a:r>
              <a:rPr lang="en-US" sz="1000" dirty="0"/>
              <a:t>-bin/</a:t>
            </a:r>
            <a:r>
              <a:rPr lang="en-US" sz="1000" dirty="0" err="1"/>
              <a:t>bugreport.cgi?bug</a:t>
            </a:r>
            <a:r>
              <a:rPr lang="en-US" sz="1000" dirty="0"/>
              <a:t>=781123 (This was "fixed" a while back by increasing the buffer size, which didn't actually fix the security issue.) Even though all of these are video metadata related and KDE only uses exiv2 for image files, they still affect KDE because if you rename a video file to .jpg, KDE thinks it's an image and uses exiv2 to get metadata from it. </a:t>
            </a:r>
            <a:endParaRPr lang="en-US" sz="1000" dirty="0" smtClean="0"/>
          </a:p>
          <a:p>
            <a:pPr marL="0" indent="0">
              <a:spcBef>
                <a:spcPts val="800"/>
              </a:spcBef>
              <a:buNone/>
            </a:pPr>
            <a:r>
              <a:rPr lang="en-US" sz="1000" dirty="0"/>
              <a:t>The others are a heap buffer overflow in </a:t>
            </a:r>
            <a:r>
              <a:rPr lang="en-US" sz="1000" dirty="0" err="1"/>
              <a:t>nikonTagsParser</a:t>
            </a:r>
            <a:r>
              <a:rPr lang="en-US" sz="1000" dirty="0"/>
              <a:t> here:</a:t>
            </a:r>
            <a:endParaRPr lang="en-US" sz="1000" dirty="0" smtClean="0"/>
          </a:p>
          <a:p>
            <a:pPr marL="0" indent="0">
              <a:spcBef>
                <a:spcPts val="800"/>
              </a:spcBef>
              <a:buNone/>
            </a:pPr>
            <a:r>
              <a:rPr lang="en-US" sz="1000" dirty="0"/>
              <a:t>         </a:t>
            </a:r>
            <a:r>
              <a:rPr lang="en-US" sz="10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a:t>          	</a:t>
            </a:r>
            <a:r>
              <a:rPr lang="en-US" sz="1200" dirty="0" err="1" smtClean="0"/>
              <a:t>tagID</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a:t>                 </a:t>
            </a: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smtClean="0"/>
              <a:t>	</a:t>
            </a:r>
            <a:r>
              <a:rPr lang="en-US" sz="1200" dirty="0" err="1" smtClean="0"/>
              <a:t>dataSize</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smtClean="0"/>
              <a:t>	</a:t>
            </a:r>
            <a:r>
              <a:rPr lang="nl-NL" sz="1200" dirty="0" smtClean="0"/>
              <a:t>temp </a:t>
            </a:r>
            <a:r>
              <a:rPr lang="nl-NL" sz="1200" dirty="0"/>
              <a:t>-= (4 + </a:t>
            </a:r>
            <a:r>
              <a:rPr lang="nl-NL" sz="1200" dirty="0" err="1"/>
              <a:t>dataSize</a:t>
            </a:r>
            <a:r>
              <a:rPr lang="nl-NL" sz="1200" dirty="0"/>
              <a:t>)</a:t>
            </a:r>
            <a:r>
              <a:rPr lang="nl-NL" sz="1200" dirty="0" smtClean="0"/>
              <a:t>;</a:t>
            </a:r>
          </a:p>
          <a:p>
            <a:pPr marL="0" indent="0">
              <a:spcBef>
                <a:spcPts val="800"/>
              </a:spcBef>
              <a:buNone/>
            </a:pPr>
            <a:r>
              <a:rPr lang="en-US" sz="1000" dirty="0"/>
              <a:t>A stack buffer overflow (underflow?) here</a:t>
            </a:r>
            <a:r>
              <a:rPr lang="en-US" sz="1000" dirty="0" smtClean="0"/>
              <a:t>:</a:t>
            </a:r>
          </a:p>
          <a:p>
            <a:pPr marL="0" indent="0">
              <a:spcBef>
                <a:spcPts val="800"/>
              </a:spcBef>
              <a:buNone/>
            </a:pPr>
            <a:r>
              <a:rPr lang="en-US" sz="1000" dirty="0"/>
              <a:t>            	</a:t>
            </a:r>
            <a:r>
              <a:rPr lang="en-US" sz="1200" dirty="0" smtClean="0"/>
              <a:t>while</a:t>
            </a:r>
            <a:r>
              <a:rPr lang="en-US" sz="1200" dirty="0"/>
              <a:t>(</a:t>
            </a:r>
            <a:r>
              <a:rPr lang="en-US" sz="1200" dirty="0" err="1"/>
              <a:t>dataSize</a:t>
            </a:r>
            <a:r>
              <a:rPr lang="en-US" sz="1200" dirty="0"/>
              <a:t>) </a:t>
            </a:r>
            <a:r>
              <a:rPr lang="en-US" sz="1200" dirty="0" smtClean="0"/>
              <a:t>{</a:t>
            </a:r>
            <a:br>
              <a:rPr lang="en-US" sz="1200" dirty="0" smtClean="0"/>
            </a:br>
            <a:r>
              <a:rPr lang="en-US" sz="1200" dirty="0"/>
              <a:t>                 </a:t>
            </a:r>
            <a:r>
              <a:rPr lang="en-US" sz="1200" dirty="0" smtClean="0"/>
              <a:t>           </a:t>
            </a:r>
            <a:r>
              <a:rPr lang="en-US" sz="1200" dirty="0" smtClean="0"/>
              <a:t>	</a:t>
            </a:r>
            <a:r>
              <a:rPr lang="en-US" sz="1200" dirty="0" err="1" smtClean="0"/>
              <a:t>std</a:t>
            </a:r>
            <a:r>
              <a:rPr lang="en-US" sz="1200" dirty="0"/>
              <a:t>::</a:t>
            </a:r>
            <a:r>
              <a:rPr lang="en-US" sz="1200" dirty="0" err="1"/>
              <a:t>memset</a:t>
            </a:r>
            <a:r>
              <a:rPr lang="en-US" sz="1200" dirty="0"/>
              <a:t>(</a:t>
            </a:r>
            <a:r>
              <a:rPr lang="en-US" sz="1200" dirty="0" err="1"/>
              <a:t>buf.pData</a:t>
            </a:r>
            <a:r>
              <a:rPr lang="en-US" sz="1200" dirty="0"/>
              <a:t>_, 0x0, </a:t>
            </a:r>
            <a:r>
              <a:rPr lang="en-US" sz="1200" dirty="0" err="1"/>
              <a:t>buf.size</a:t>
            </a:r>
            <a:r>
              <a:rPr lang="en-US" sz="1200" dirty="0"/>
              <a:t>_)</a:t>
            </a:r>
            <a:r>
              <a:rPr lang="en-US" sz="1200" dirty="0" smtClean="0"/>
              <a:t>;</a:t>
            </a:r>
            <a:br>
              <a:rPr lang="en-US" sz="1200" dirty="0" smtClean="0"/>
            </a:b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1)</a:t>
            </a:r>
            <a:r>
              <a:rPr lang="en-US" sz="1200" dirty="0" smtClean="0"/>
              <a:t>;</a:t>
            </a:r>
            <a:br>
              <a:rPr lang="en-US" sz="1200" dirty="0" smtClean="0"/>
            </a:br>
            <a:r>
              <a:rPr lang="de-DE" sz="1200" dirty="0"/>
              <a:t>                            </a:t>
            </a:r>
            <a:r>
              <a:rPr lang="de-DE" sz="1200" dirty="0" smtClean="0"/>
              <a:t>	</a:t>
            </a:r>
            <a:r>
              <a:rPr lang="de-DE" sz="1200" dirty="0" err="1" smtClean="0"/>
              <a:t>str</a:t>
            </a:r>
            <a:r>
              <a:rPr lang="de-DE" sz="1200" dirty="0"/>
              <a:t>[(4 - </a:t>
            </a:r>
            <a:r>
              <a:rPr lang="de-DE" sz="1200" dirty="0" err="1"/>
              <a:t>dataSize</a:t>
            </a:r>
            <a:r>
              <a:rPr lang="de-DE" sz="1200" dirty="0"/>
              <a:t>) * 2] = (</a:t>
            </a:r>
            <a:r>
              <a:rPr lang="de-DE" sz="1200" dirty="0" err="1"/>
              <a:t>char</a:t>
            </a:r>
            <a:r>
              <a:rPr lang="de-DE" sz="1200" dirty="0"/>
              <a:t>)(Exiv2::</a:t>
            </a:r>
            <a:r>
              <a:rPr lang="de-DE" sz="1200" dirty="0" err="1"/>
              <a:t>getULong</a:t>
            </a:r>
            <a:r>
              <a:rPr lang="de-DE" sz="1200" dirty="0"/>
              <a:t>(</a:t>
            </a:r>
            <a:r>
              <a:rPr lang="de-DE" sz="1200" dirty="0" err="1"/>
              <a:t>buf.pData</a:t>
            </a:r>
            <a:r>
              <a:rPr lang="de-DE" sz="1200" dirty="0"/>
              <a:t>_, </a:t>
            </a:r>
            <a:r>
              <a:rPr lang="de-DE" sz="1200" dirty="0" err="1"/>
              <a:t>littleEndian</a:t>
            </a:r>
            <a:r>
              <a:rPr lang="de-DE" sz="1200" dirty="0"/>
              <a:t>) + 48)</a:t>
            </a:r>
            <a:r>
              <a:rPr lang="de-DE" sz="1200" dirty="0" smtClean="0"/>
              <a:t>;</a:t>
            </a:r>
            <a:br>
              <a:rPr lang="de-DE" sz="1200" dirty="0" smtClean="0"/>
            </a:br>
            <a:r>
              <a:rPr lang="de-DE" sz="1200" dirty="0"/>
              <a:t>                            </a:t>
            </a:r>
            <a:r>
              <a:rPr lang="de-DE" sz="1200" dirty="0" smtClean="0"/>
              <a:t>	-</a:t>
            </a:r>
            <a:r>
              <a:rPr lang="de-DE" sz="1200" dirty="0"/>
              <a:t>-</a:t>
            </a:r>
            <a:r>
              <a:rPr lang="de-DE" sz="1200" dirty="0" err="1"/>
              <a:t>dataSize</a:t>
            </a:r>
            <a:r>
              <a:rPr lang="de-DE" sz="1200" dirty="0" smtClean="0"/>
              <a:t>;</a:t>
            </a:r>
            <a:br>
              <a:rPr lang="de-DE" sz="1200" dirty="0" smtClean="0"/>
            </a:br>
            <a:r>
              <a:rPr lang="de-DE" sz="1200" dirty="0"/>
              <a:t>             	</a:t>
            </a:r>
            <a:r>
              <a:rPr lang="de-DE" sz="1200" dirty="0" smtClean="0"/>
              <a:t>}</a:t>
            </a:r>
          </a:p>
          <a:p>
            <a:pPr marL="0" indent="0">
              <a:buNone/>
            </a:pPr>
            <a:r>
              <a:rPr lang="en-US" sz="1000" dirty="0"/>
              <a:t>This pair is particularly nasty because the stack buffer overflow allows the address of the heap buffer to be partially overwritten, making it possible to write to other areas of memory, and because the stack is executable in certain libexiv2-based applications. With ASLR disabled, I can get full arbitrary code execution by using this to overwrite a </a:t>
            </a:r>
            <a:r>
              <a:rPr lang="en-US" sz="1000" dirty="0" err="1"/>
              <a:t>vtable</a:t>
            </a:r>
            <a:r>
              <a:rPr lang="en-US" sz="1000" dirty="0"/>
              <a:t> pointer, and I reckon it should be possible to exploit this on real systems with ASLR on (it's just really fiddly to do –</a:t>
            </a:r>
          </a:p>
          <a:p>
            <a:pPr marL="0" indent="0">
              <a:spcBef>
                <a:spcPts val="800"/>
              </a:spcBef>
              <a:buNone/>
            </a:pPr>
            <a:r>
              <a:rPr lang="en-US" sz="1000" dirty="0"/>
              <a:t>I believe there's another heap buffer overflow in the </a:t>
            </a:r>
            <a:r>
              <a:rPr lang="en-US" sz="1000" dirty="0" err="1"/>
              <a:t>AsfVideo</a:t>
            </a:r>
            <a:r>
              <a:rPr lang="en-US" sz="1000" dirty="0"/>
              <a:t>::</a:t>
            </a:r>
            <a:r>
              <a:rPr lang="en-US" sz="1000" dirty="0" err="1"/>
              <a:t>codecList</a:t>
            </a:r>
            <a:r>
              <a:rPr lang="en-US" sz="1000" dirty="0"/>
              <a:t> here:</a:t>
            </a:r>
          </a:p>
          <a:p>
            <a:pPr marL="0" indent="0">
              <a:spcBef>
                <a:spcPts val="800"/>
              </a:spcBef>
              <a:buNone/>
            </a:pPr>
            <a:r>
              <a:rPr lang="en-US" sz="1000" dirty="0"/>
              <a:t>            	</a:t>
            </a:r>
            <a:r>
              <a:rPr lang="en-US" sz="1200" dirty="0" err="1"/>
              <a:t>io</a:t>
            </a:r>
            <a:r>
              <a:rPr lang="en-US" sz="1200" dirty="0"/>
              <a:t>_-&gt;read(</a:t>
            </a:r>
            <a:r>
              <a:rPr lang="en-US" sz="1200" dirty="0" err="1"/>
              <a:t>buf.pData</a:t>
            </a:r>
            <a:r>
              <a:rPr lang="en-US" sz="1200" dirty="0"/>
              <a:t>_, 2);</a:t>
            </a:r>
            <a:br>
              <a:rPr lang="en-US" sz="1200" dirty="0"/>
            </a:br>
            <a:r>
              <a:rPr lang="en-US" sz="1200" dirty="0"/>
              <a:t>            	</a:t>
            </a:r>
            <a:r>
              <a:rPr lang="en-US" sz="1200" dirty="0" err="1"/>
              <a:t>descLength</a:t>
            </a:r>
            <a:r>
              <a:rPr lang="en-US" sz="1200" dirty="0"/>
              <a:t> = Exiv2::</a:t>
            </a:r>
            <a:r>
              <a:rPr lang="en-US" sz="1200" dirty="0" err="1"/>
              <a:t>getUShort</a:t>
            </a:r>
            <a:r>
              <a:rPr lang="en-US" sz="1200" dirty="0"/>
              <a:t>(</a:t>
            </a:r>
            <a:r>
              <a:rPr lang="en-US" sz="1200" dirty="0" err="1"/>
              <a:t>buf.pData</a:t>
            </a:r>
            <a:r>
              <a:rPr lang="en-US" sz="1200" dirty="0"/>
              <a:t>_, </a:t>
            </a:r>
            <a:r>
              <a:rPr lang="en-US" sz="1200" dirty="0" err="1"/>
              <a:t>littleEndian</a:t>
            </a:r>
            <a:r>
              <a:rPr lang="en-US" sz="1200" dirty="0"/>
              <a:t>) * 2;</a:t>
            </a:r>
            <a:br>
              <a:rPr lang="en-US" sz="1200" dirty="0"/>
            </a:br>
            <a:r>
              <a:rPr lang="en-US" sz="1200" dirty="0"/>
              <a:t>           	</a:t>
            </a:r>
            <a:r>
              <a:rPr lang="en-US" sz="1200" dirty="0" err="1" smtClean="0"/>
              <a:t>io</a:t>
            </a:r>
            <a:r>
              <a:rPr lang="en-US" sz="1200" dirty="0" smtClean="0"/>
              <a:t>_</a:t>
            </a:r>
            <a:r>
              <a:rPr lang="en-US" sz="1200" dirty="0"/>
              <a:t>-&gt;read(</a:t>
            </a:r>
            <a:r>
              <a:rPr lang="en-US" sz="1200" dirty="0" err="1"/>
              <a:t>buf.pData</a:t>
            </a:r>
            <a:r>
              <a:rPr lang="en-US" sz="1200" dirty="0"/>
              <a:t>_, </a:t>
            </a:r>
            <a:r>
              <a:rPr lang="en-US" sz="1200" dirty="0" err="1"/>
              <a:t>descLength</a:t>
            </a:r>
            <a:r>
              <a:rPr lang="en-US" sz="1200" dirty="0"/>
              <a:t>);</a:t>
            </a:r>
          </a:p>
          <a:p>
            <a:pPr marL="0" indent="0">
              <a:spcBef>
                <a:spcPts val="800"/>
              </a:spcBef>
              <a:buNone/>
            </a:pPr>
            <a:endParaRPr lang="en-US" sz="1000" dirty="0" smtClean="0"/>
          </a:p>
          <a:p>
            <a:pPr marL="0" indent="0">
              <a:spcBef>
                <a:spcPts val="800"/>
              </a:spcBef>
              <a:buNone/>
            </a:pP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12824A3B-A608-3947-81FA-B42F5DA9341C}"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4</a:t>
            </a:fld>
            <a:endParaRPr lang="en-US"/>
          </a:p>
        </p:txBody>
      </p:sp>
    </p:spTree>
    <p:extLst>
      <p:ext uri="{BB962C8B-B14F-4D97-AF65-F5344CB8AC3E}">
        <p14:creationId xmlns:p14="http://schemas.microsoft.com/office/powerpoint/2010/main" val="987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Robin has offered that Exiv2 will produce a dot release</a:t>
            </a:r>
          </a:p>
          <a:p>
            <a:r>
              <a:rPr lang="en-US" dirty="0" smtClean="0"/>
              <a:t>This meeting should decide on our actions:</a:t>
            </a:r>
            <a:br>
              <a:rPr lang="en-US" dirty="0" smtClean="0"/>
            </a:br>
            <a:r>
              <a:rPr lang="en-US" dirty="0" smtClean="0"/>
              <a:t>1	Who will ‘own’ this matter</a:t>
            </a:r>
            <a:br>
              <a:rPr lang="en-US" dirty="0" smtClean="0"/>
            </a:br>
            <a:r>
              <a:rPr lang="en-US" dirty="0" smtClean="0"/>
              <a:t>2	Who will conduct the discussion with KDE</a:t>
            </a:r>
            <a:br>
              <a:rPr lang="en-US" dirty="0" smtClean="0"/>
            </a:br>
            <a:r>
              <a:rPr lang="en-US" dirty="0" smtClean="0"/>
              <a:t>3	Our options to address this matter</a:t>
            </a:r>
            <a:br>
              <a:rPr lang="en-US" dirty="0" smtClean="0"/>
            </a:br>
            <a:r>
              <a:rPr lang="en-US" dirty="0" smtClean="0"/>
              <a:t>4	Team Member Team Members</a:t>
            </a:r>
            <a:r>
              <a:rPr lang="en-US" dirty="0"/>
              <a:t/>
            </a:r>
            <a:br>
              <a:rPr lang="en-US" dirty="0"/>
            </a:br>
            <a:r>
              <a:rPr lang="en-US" dirty="0" smtClean="0"/>
              <a:t>5	Schedule</a:t>
            </a:r>
          </a:p>
          <a:p>
            <a:r>
              <a:rPr lang="en-US" dirty="0" smtClean="0"/>
              <a:t>Caution:</a:t>
            </a:r>
            <a:br>
              <a:rPr lang="en-US" dirty="0" smtClean="0"/>
            </a:br>
            <a:r>
              <a:rPr lang="en-US" dirty="0" smtClean="0"/>
              <a:t>Until we have a strong line of communication with KDE, assignments and schedule are preliminary</a:t>
            </a:r>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5379D298-6F44-4A45-8706-E97D04C346BD}"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5</a:t>
            </a:fld>
            <a:endParaRPr lang="en-US"/>
          </a:p>
        </p:txBody>
      </p:sp>
    </p:spTree>
    <p:extLst>
      <p:ext uri="{BB962C8B-B14F-4D97-AF65-F5344CB8AC3E}">
        <p14:creationId xmlns:p14="http://schemas.microsoft.com/office/powerpoint/2010/main" val="264833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Security Issue</a:t>
            </a:r>
            <a:endParaRPr lang="en-US" dirty="0"/>
          </a:p>
        </p:txBody>
      </p:sp>
      <p:sp>
        <p:nvSpPr>
          <p:cNvPr id="3" name="Content Placeholder 2"/>
          <p:cNvSpPr>
            <a:spLocks noGrp="1"/>
          </p:cNvSpPr>
          <p:nvPr>
            <p:ph idx="1"/>
          </p:nvPr>
        </p:nvSpPr>
        <p:spPr/>
        <p:txBody>
          <a:bodyPr/>
          <a:lstStyle/>
          <a:p>
            <a:r>
              <a:rPr lang="en-US" dirty="0" smtClean="0"/>
              <a:t>We must isolate the video code as </a:t>
            </a:r>
            <a:r>
              <a:rPr lang="en-US" dirty="0" smtClean="0"/>
              <a:t>a build option</a:t>
            </a:r>
            <a:r>
              <a:rPr lang="en-US" dirty="0" smtClean="0"/>
              <a:t/>
            </a:r>
            <a:br>
              <a:rPr lang="en-US" dirty="0" smtClean="0"/>
            </a:br>
            <a:r>
              <a:rPr lang="en-US" dirty="0" smtClean="0"/>
              <a:t>(as </a:t>
            </a:r>
            <a:r>
              <a:rPr lang="en-US" dirty="0" smtClean="0"/>
              <a:t>we done with </a:t>
            </a:r>
            <a:r>
              <a:rPr lang="en-US" dirty="0" err="1" smtClean="0"/>
              <a:t>webready</a:t>
            </a:r>
            <a:r>
              <a:rPr lang="en-US" dirty="0" smtClean="0"/>
              <a:t> for v0.25)</a:t>
            </a:r>
          </a:p>
          <a:p>
            <a:r>
              <a:rPr lang="en-US" dirty="0" smtClean="0"/>
              <a:t>The video code requires to be “hardened” to deal with suspect files</a:t>
            </a:r>
          </a:p>
          <a:p>
            <a:r>
              <a:rPr lang="en-US" dirty="0" smtClean="0"/>
              <a:t>The video code requires simplification</a:t>
            </a:r>
            <a:br>
              <a:rPr lang="en-US" dirty="0" smtClean="0"/>
            </a:br>
            <a:r>
              <a:rPr lang="en-US" dirty="0" smtClean="0"/>
              <a:t>- refactoring into </a:t>
            </a:r>
            <a:r>
              <a:rPr lang="en-US" dirty="0" smtClean="0"/>
              <a:t>functions</a:t>
            </a:r>
            <a:r>
              <a:rPr lang="en-US" dirty="0" smtClean="0"/>
              <a:t/>
            </a:r>
            <a:br>
              <a:rPr lang="en-US" dirty="0" smtClean="0"/>
            </a:br>
            <a:r>
              <a:rPr lang="en-US" dirty="0" smtClean="0"/>
              <a:t>- constants defined with </a:t>
            </a:r>
            <a:r>
              <a:rPr lang="en-US" dirty="0" err="1" smtClean="0"/>
              <a:t>enums</a:t>
            </a:r>
            <a:r>
              <a:rPr lang="en-US" dirty="0" smtClean="0"/>
              <a:t> in headers</a:t>
            </a:r>
            <a:br>
              <a:rPr lang="en-US" dirty="0" smtClean="0"/>
            </a:br>
            <a:r>
              <a:rPr lang="en-US" dirty="0" smtClean="0"/>
              <a:t>- code review recommendations to be implemented</a:t>
            </a:r>
            <a:r>
              <a:rPr lang="en-US" dirty="0"/>
              <a:t/>
            </a:r>
            <a:br>
              <a:rPr lang="en-US" dirty="0"/>
            </a:br>
            <a:r>
              <a:rPr lang="en-US" dirty="0" smtClean="0"/>
              <a:t>- more and tougher tests</a:t>
            </a:r>
            <a:r>
              <a:rPr lang="en-US" dirty="0"/>
              <a:t> </a:t>
            </a:r>
            <a:r>
              <a:rPr lang="en-US" dirty="0" smtClean="0"/>
              <a:t>(5Gbyte video </a:t>
            </a:r>
            <a:r>
              <a:rPr lang="en-US" dirty="0" smtClean="0"/>
              <a:t>files over http)</a:t>
            </a:r>
            <a:endParaRPr lang="en-US" dirty="0" smtClean="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A23348B8-C2FC-BD41-B270-BEDAFEEE35DB}"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6</a:t>
            </a:fld>
            <a:endParaRPr lang="en-US"/>
          </a:p>
        </p:txBody>
      </p:sp>
    </p:spTree>
    <p:extLst>
      <p:ext uri="{BB962C8B-B14F-4D97-AF65-F5344CB8AC3E}">
        <p14:creationId xmlns:p14="http://schemas.microsoft.com/office/powerpoint/2010/main" val="208529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v0.24.1</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video code should </a:t>
            </a:r>
            <a:r>
              <a:rPr lang="en-US" dirty="0" smtClean="0"/>
              <a:t>be either:</a:t>
            </a:r>
            <a:br>
              <a:rPr lang="en-US" dirty="0" smtClean="0"/>
            </a:br>
            <a:r>
              <a:rPr lang="en-US" dirty="0" smtClean="0"/>
              <a:t>1) </a:t>
            </a:r>
            <a:r>
              <a:rPr lang="en-US" dirty="0"/>
              <a:t>declared “experimental” and not built by </a:t>
            </a:r>
            <a:r>
              <a:rPr lang="en-US" dirty="0" smtClean="0"/>
              <a:t>default</a:t>
            </a:r>
            <a:br>
              <a:rPr lang="en-US" dirty="0" smtClean="0"/>
            </a:br>
            <a:r>
              <a:rPr lang="en-US" dirty="0" smtClean="0"/>
              <a:t>2) removed and </a:t>
            </a:r>
            <a:r>
              <a:rPr lang="en-US" dirty="0" smtClean="0"/>
              <a:t>reintroduced in </a:t>
            </a:r>
            <a:r>
              <a:rPr lang="en-US" dirty="0" smtClean="0"/>
              <a:t>v0.26 (or later)</a:t>
            </a:r>
          </a:p>
          <a:p>
            <a:r>
              <a:rPr lang="en-US" dirty="0" smtClean="0"/>
              <a:t>Start with v0.24</a:t>
            </a:r>
            <a:br>
              <a:rPr lang="en-US" dirty="0" smtClean="0"/>
            </a:br>
            <a:r>
              <a:rPr lang="en-US" dirty="0" smtClean="0"/>
              <a:t>- do as little work as possible to isolate the video code</a:t>
            </a:r>
            <a:br>
              <a:rPr lang="en-US" dirty="0" smtClean="0"/>
            </a:br>
            <a:r>
              <a:rPr lang="en-US" dirty="0" smtClean="0"/>
              <a:t>- add selected trunk fixes (such as maker notes)</a:t>
            </a:r>
            <a:br>
              <a:rPr lang="en-US" dirty="0" smtClean="0"/>
            </a:br>
            <a:r>
              <a:rPr lang="en-US" dirty="0" smtClean="0"/>
              <a:t>This can be done quickly if the selection is small</a:t>
            </a:r>
            <a:br>
              <a:rPr lang="en-US" dirty="0" smtClean="0"/>
            </a:br>
            <a:r>
              <a:rPr lang="en-US" dirty="0" smtClean="0"/>
              <a:t>Time </a:t>
            </a:r>
            <a:r>
              <a:rPr lang="en-US" dirty="0" smtClean="0"/>
              <a:t>Gue</a:t>
            </a:r>
            <a:r>
              <a:rPr lang="en-US" dirty="0" smtClean="0"/>
              <a:t>stimate</a:t>
            </a:r>
            <a:r>
              <a:rPr lang="en-US" dirty="0" smtClean="0"/>
              <a:t>:	2 weeks </a:t>
            </a:r>
          </a:p>
          <a:p>
            <a:r>
              <a:rPr lang="en-US" dirty="0" smtClean="0"/>
              <a:t>Release v0.25</a:t>
            </a:r>
            <a:br>
              <a:rPr lang="en-US" dirty="0" smtClean="0"/>
            </a:br>
            <a:r>
              <a:rPr lang="en-US" dirty="0" smtClean="0"/>
              <a:t>- isolate the video-read code</a:t>
            </a:r>
            <a:br>
              <a:rPr lang="en-US" dirty="0" smtClean="0"/>
            </a:br>
            <a:r>
              <a:rPr lang="en-US" dirty="0" smtClean="0"/>
              <a:t>This cannot be done quickly.  v0.25 has a lot of new code (cloud-ready) and many bug fixes and new features</a:t>
            </a:r>
            <a:br>
              <a:rPr lang="en-US" dirty="0" smtClean="0"/>
            </a:br>
            <a:r>
              <a:rPr lang="en-US" dirty="0" smtClean="0"/>
              <a:t>Time Guestimate</a:t>
            </a:r>
            <a:r>
              <a:rPr lang="en-US" dirty="0" smtClean="0"/>
              <a:t>: </a:t>
            </a:r>
            <a:r>
              <a:rPr lang="en-US" dirty="0" smtClean="0"/>
              <a:t>	Unknown </a:t>
            </a:r>
            <a:endParaRPr lang="en-US" dirty="0"/>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0FE6EDA9-5A32-FE44-8CF4-C32B08FF5187}"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7</a:t>
            </a:fld>
            <a:endParaRPr lang="en-US"/>
          </a:p>
        </p:txBody>
      </p:sp>
    </p:spTree>
    <p:extLst>
      <p:ext uri="{BB962C8B-B14F-4D97-AF65-F5344CB8AC3E}">
        <p14:creationId xmlns:p14="http://schemas.microsoft.com/office/powerpoint/2010/main" val="84208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Project Status</a:t>
            </a:r>
            <a:endParaRPr lang="en-US" dirty="0"/>
          </a:p>
        </p:txBody>
      </p:sp>
      <p:sp>
        <p:nvSpPr>
          <p:cNvPr id="3" name="Content Placeholder 2"/>
          <p:cNvSpPr>
            <a:spLocks noGrp="1"/>
          </p:cNvSpPr>
          <p:nvPr>
            <p:ph idx="1"/>
          </p:nvPr>
        </p:nvSpPr>
        <p:spPr/>
        <p:txBody>
          <a:bodyPr>
            <a:normAutofit fontScale="92500" lnSpcReduction="20000"/>
          </a:bodyPr>
          <a:lstStyle/>
          <a:p>
            <a:r>
              <a:rPr lang="en-US" dirty="0"/>
              <a:t>e</a:t>
            </a:r>
            <a:r>
              <a:rPr lang="en-US" dirty="0" smtClean="0"/>
              <a:t>xiv2.org </a:t>
            </a:r>
            <a:r>
              <a:rPr lang="en-US" dirty="0" err="1" smtClean="0"/>
              <a:t>Redmine</a:t>
            </a:r>
            <a:r>
              <a:rPr lang="en-US" dirty="0" smtClean="0"/>
              <a:t> Forum/Wiki/Issues </a:t>
            </a:r>
            <a:r>
              <a:rPr lang="en-US" dirty="0"/>
              <a:t/>
            </a:r>
            <a:br>
              <a:rPr lang="en-US" dirty="0"/>
            </a:br>
            <a:r>
              <a:rPr lang="en-US" dirty="0" smtClean="0"/>
              <a:t>- lots of user activity</a:t>
            </a:r>
            <a:br>
              <a:rPr lang="en-US" dirty="0" smtClean="0"/>
            </a:br>
            <a:r>
              <a:rPr lang="en-US" dirty="0" smtClean="0"/>
              <a:t>- we are very responsive</a:t>
            </a:r>
          </a:p>
          <a:p>
            <a:r>
              <a:rPr lang="en-US" dirty="0" smtClean="0"/>
              <a:t>The code is widely used</a:t>
            </a:r>
          </a:p>
          <a:p>
            <a:r>
              <a:rPr lang="en-US" dirty="0"/>
              <a:t>e</a:t>
            </a:r>
            <a:r>
              <a:rPr lang="en-US" dirty="0" smtClean="0"/>
              <a:t>xiv2.dyndns.org:8080 Jenkins build server works well</a:t>
            </a:r>
          </a:p>
          <a:p>
            <a:r>
              <a:rPr lang="en-US" dirty="0" smtClean="0"/>
              <a:t>Our release interval is getting longer</a:t>
            </a:r>
          </a:p>
          <a:p>
            <a:r>
              <a:rPr lang="en-US" dirty="0" smtClean="0"/>
              <a:t>The team is growing.  3 new hires in 2015</a:t>
            </a:r>
            <a:br>
              <a:rPr lang="en-US" dirty="0" smtClean="0"/>
            </a:br>
            <a:r>
              <a:rPr lang="en-US" dirty="0" smtClean="0"/>
              <a:t>Thomas S	Thomas B	Alan</a:t>
            </a:r>
          </a:p>
          <a:p>
            <a:r>
              <a:rPr lang="en-US" dirty="0" smtClean="0"/>
              <a:t>Islam’s </a:t>
            </a:r>
            <a:r>
              <a:rPr lang="en-US" dirty="0" err="1" smtClean="0"/>
              <a:t>GSoC</a:t>
            </a:r>
            <a:r>
              <a:rPr lang="en-US" dirty="0" smtClean="0"/>
              <a:t> 2015 </a:t>
            </a:r>
            <a:r>
              <a:rPr lang="en-US" dirty="0" err="1" smtClean="0"/>
              <a:t>webp</a:t>
            </a:r>
            <a:r>
              <a:rPr lang="en-US" dirty="0" smtClean="0"/>
              <a:t>/</a:t>
            </a:r>
            <a:r>
              <a:rPr lang="en-US" dirty="0" err="1" smtClean="0"/>
              <a:t>webm</a:t>
            </a:r>
            <a:r>
              <a:rPr lang="en-US" dirty="0" smtClean="0"/>
              <a:t> project</a:t>
            </a:r>
          </a:p>
          <a:p>
            <a:r>
              <a:rPr lang="en-US" dirty="0" smtClean="0"/>
              <a:t>Robin is overloaded</a:t>
            </a:r>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E78FA98F-E1CA-5346-B70E-AE0F4504117E}" type="datetime8">
              <a:rPr lang="en-GB" smtClean="0"/>
              <a:t>22-Apr-2015 10:56</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8</a:t>
            </a:fld>
            <a:endParaRPr lang="en-US"/>
          </a:p>
        </p:txBody>
      </p:sp>
    </p:spTree>
    <p:extLst>
      <p:ext uri="{BB962C8B-B14F-4D97-AF65-F5344CB8AC3E}">
        <p14:creationId xmlns:p14="http://schemas.microsoft.com/office/powerpoint/2010/main" val="4235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v0.26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Video Code (read and write)</a:t>
            </a:r>
          </a:p>
          <a:p>
            <a:r>
              <a:rPr lang="en-US" dirty="0" err="1"/>
              <a:t>w</a:t>
            </a:r>
            <a:r>
              <a:rPr lang="en-US" dirty="0" err="1" smtClean="0"/>
              <a:t>ebp</a:t>
            </a:r>
            <a:r>
              <a:rPr lang="en-US" dirty="0" smtClean="0"/>
              <a:t>/</a:t>
            </a:r>
            <a:r>
              <a:rPr lang="en-US" dirty="0" err="1" smtClean="0"/>
              <a:t>webm</a:t>
            </a:r>
            <a:r>
              <a:rPr lang="en-US" dirty="0" smtClean="0"/>
              <a:t> support (</a:t>
            </a:r>
            <a:r>
              <a:rPr lang="en-US" dirty="0" err="1" smtClean="0"/>
              <a:t>GSoC</a:t>
            </a:r>
            <a:r>
              <a:rPr lang="en-US" dirty="0" smtClean="0"/>
              <a:t> 2015</a:t>
            </a:r>
            <a:r>
              <a:rPr lang="en-US" dirty="0" smtClean="0"/>
              <a:t>)</a:t>
            </a:r>
          </a:p>
          <a:p>
            <a:r>
              <a:rPr lang="en-US" dirty="0" smtClean="0"/>
              <a:t>Accessory ‘overflow’ file (Thomas B)</a:t>
            </a:r>
            <a:endParaRPr lang="en-US" dirty="0" smtClean="0"/>
          </a:p>
          <a:p>
            <a:r>
              <a:rPr lang="en-US" dirty="0"/>
              <a:t>M</a:t>
            </a:r>
            <a:r>
              <a:rPr lang="en-US" dirty="0" smtClean="0"/>
              <a:t>ore </a:t>
            </a:r>
            <a:r>
              <a:rPr lang="en-US" dirty="0" smtClean="0"/>
              <a:t>features and bug fixes</a:t>
            </a:r>
          </a:p>
          <a:p>
            <a:r>
              <a:rPr lang="en-US" dirty="0" smtClean="0"/>
              <a:t>More platforms supported (</a:t>
            </a:r>
            <a:r>
              <a:rPr lang="en-US" dirty="0" err="1" smtClean="0"/>
              <a:t>Andoid</a:t>
            </a:r>
            <a:r>
              <a:rPr lang="en-US" dirty="0" smtClean="0"/>
              <a:t> and </a:t>
            </a:r>
            <a:r>
              <a:rPr lang="en-US" dirty="0" err="1" smtClean="0"/>
              <a:t>iOS</a:t>
            </a:r>
            <a:r>
              <a:rPr lang="en-US" dirty="0" smtClean="0"/>
              <a:t>)</a:t>
            </a:r>
          </a:p>
          <a:p>
            <a:r>
              <a:rPr lang="en-US" dirty="0" smtClean="0"/>
              <a:t>Upgrade code to link </a:t>
            </a:r>
            <a:r>
              <a:rPr lang="en-US" dirty="0" err="1" smtClean="0"/>
              <a:t>XMPsdk</a:t>
            </a:r>
            <a:r>
              <a:rPr lang="en-US" dirty="0" smtClean="0"/>
              <a:t> as an external library</a:t>
            </a:r>
          </a:p>
          <a:p>
            <a:r>
              <a:rPr lang="en-US" dirty="0" smtClean="0"/>
              <a:t>Better Program Management</a:t>
            </a:r>
          </a:p>
          <a:p>
            <a:r>
              <a:rPr lang="en-US" dirty="0" smtClean="0"/>
              <a:t>Improved infra-structure</a:t>
            </a:r>
          </a:p>
          <a:p>
            <a:r>
              <a:rPr lang="en-US" dirty="0" smtClean="0"/>
              <a:t>Team members should ‘own’ responsibilities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945609F1-927E-1F48-80C4-EDD35FD55285}" type="datetime8">
              <a:rPr lang="en-GB" smtClean="0"/>
              <a:t>22-Apr-2015 10:56</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9</a:t>
            </a:fld>
            <a:endParaRPr lang="en-US"/>
          </a:p>
        </p:txBody>
      </p:sp>
    </p:spTree>
    <p:extLst>
      <p:ext uri="{BB962C8B-B14F-4D97-AF65-F5344CB8AC3E}">
        <p14:creationId xmlns:p14="http://schemas.microsoft.com/office/powerpoint/2010/main" val="434286694"/>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124</TotalTime>
  <Words>344</Words>
  <Application>Microsoft Macintosh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Revolution</vt:lpstr>
      <vt:lpstr>Exiv2 v0.24.1</vt:lpstr>
      <vt:lpstr>Project Status</vt:lpstr>
      <vt:lpstr>Objectives</vt:lpstr>
      <vt:lpstr>KDE Security Issue   makosoft@gmail.com</vt:lpstr>
      <vt:lpstr>Current Status</vt:lpstr>
      <vt:lpstr>Analysis of Security Issue</vt:lpstr>
      <vt:lpstr>Options for v0.24.1</vt:lpstr>
      <vt:lpstr>Exiv2 Project Status</vt:lpstr>
      <vt:lpstr>Exiv2 v0.26</vt:lpstr>
      <vt:lpstr>The Future of Exiv2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Exiv2 v0.24.1</dc:title>
  <dc:creator>Robin Mills</dc:creator>
  <cp:lastModifiedBy>Robin Mills</cp:lastModifiedBy>
  <cp:revision>21</cp:revision>
  <cp:lastPrinted>2015-04-22T09:37:38Z</cp:lastPrinted>
  <dcterms:created xsi:type="dcterms:W3CDTF">2015-04-22T07:41:07Z</dcterms:created>
  <dcterms:modified xsi:type="dcterms:W3CDTF">2015-04-22T09:57:25Z</dcterms:modified>
</cp:coreProperties>
</file>